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Default Extension="png" ContentType="image/png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Default Extension="jpg" ContentType="image/jpg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</p:sldIdLst>
  <p:sldSz cx="9144000" cy="6858000"/>
  <p:notesSz cx="9144000" cy="68580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Relationship Id="rId29" Type="http://schemas.openxmlformats.org/officeDocument/2006/relationships/slide" Target="slides/slide24.xml"/><Relationship Id="rId30" Type="http://schemas.openxmlformats.org/officeDocument/2006/relationships/slide" Target="slides/slide25.xml"/><Relationship Id="rId31" Type="http://schemas.openxmlformats.org/officeDocument/2006/relationships/slide" Target="slides/slide26.xml"/><Relationship Id="rId32" Type="http://schemas.openxmlformats.org/officeDocument/2006/relationships/slide" Target="slides/slide27.xml"/><Relationship Id="rId33" Type="http://schemas.openxmlformats.org/officeDocument/2006/relationships/slide" Target="slides/slide28.xml"/><Relationship Id="rId34" Type="http://schemas.openxmlformats.org/officeDocument/2006/relationships/slide" Target="slides/slide29.xml"/><Relationship Id="rId35" Type="http://schemas.openxmlformats.org/officeDocument/2006/relationships/slide" Target="slides/slide30.xml"/><Relationship Id="rId36" Type="http://schemas.openxmlformats.org/officeDocument/2006/relationships/slide" Target="slides/slide31.xml"/><Relationship Id="rId37" Type="http://schemas.openxmlformats.org/officeDocument/2006/relationships/slide" Target="slides/slide32.xml"/><Relationship Id="rId38" Type="http://schemas.openxmlformats.org/officeDocument/2006/relationships/slide" Target="slides/slide33.xml"/><Relationship Id="rId39" Type="http://schemas.openxmlformats.org/officeDocument/2006/relationships/slide" Target="slides/slide34.xml"/><Relationship Id="rId40" Type="http://schemas.openxmlformats.org/officeDocument/2006/relationships/slide" Target="slides/slide35.xml"/><Relationship Id="rId41" Type="http://schemas.openxmlformats.org/officeDocument/2006/relationships/slide" Target="slides/slide36.xml"/><Relationship Id="rId42" Type="http://schemas.openxmlformats.org/officeDocument/2006/relationships/slide" Target="slides/slide37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1" i="0">
                <a:solidFill>
                  <a:srgbClr val="3D3C2C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rgbClr val="3D3C2C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rgbClr val="3D3C2C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rgbClr val="3D3C2C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3429000" y="0"/>
            <a:ext cx="5715000" cy="365760"/>
          </a:xfrm>
          <a:custGeom>
            <a:avLst/>
            <a:gdLst/>
            <a:ahLst/>
            <a:cxnLst/>
            <a:rect l="l" t="t" r="r" b="b"/>
            <a:pathLst>
              <a:path w="5715000" h="365760">
                <a:moveTo>
                  <a:pt x="0" y="365760"/>
                </a:moveTo>
                <a:lnTo>
                  <a:pt x="5715000" y="365760"/>
                </a:lnTo>
                <a:lnTo>
                  <a:pt x="5715000" y="0"/>
                </a:lnTo>
                <a:lnTo>
                  <a:pt x="0" y="0"/>
                </a:lnTo>
                <a:lnTo>
                  <a:pt x="0" y="365760"/>
                </a:lnTo>
                <a:close/>
              </a:path>
            </a:pathLst>
          </a:custGeom>
          <a:solidFill>
            <a:srgbClr val="93C5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bg object 17"/>
          <p:cNvSpPr/>
          <p:nvPr/>
        </p:nvSpPr>
        <p:spPr>
          <a:xfrm>
            <a:off x="0" y="0"/>
            <a:ext cx="3429000" cy="368300"/>
          </a:xfrm>
          <a:custGeom>
            <a:avLst/>
            <a:gdLst/>
            <a:ahLst/>
            <a:cxnLst/>
            <a:rect l="l" t="t" r="r" b="b"/>
            <a:pathLst>
              <a:path w="3429000" h="368300">
                <a:moveTo>
                  <a:pt x="0" y="368300"/>
                </a:moveTo>
                <a:lnTo>
                  <a:pt x="3429000" y="368300"/>
                </a:lnTo>
                <a:lnTo>
                  <a:pt x="3429000" y="0"/>
                </a:lnTo>
                <a:lnTo>
                  <a:pt x="0" y="0"/>
                </a:lnTo>
                <a:lnTo>
                  <a:pt x="0" y="368300"/>
                </a:lnTo>
                <a:close/>
              </a:path>
            </a:pathLst>
          </a:custGeom>
          <a:solidFill>
            <a:srgbClr val="FF67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bg object 18"/>
          <p:cNvSpPr/>
          <p:nvPr/>
        </p:nvSpPr>
        <p:spPr>
          <a:xfrm>
            <a:off x="0" y="6477000"/>
            <a:ext cx="9144000" cy="381000"/>
          </a:xfrm>
          <a:custGeom>
            <a:avLst/>
            <a:gdLst/>
            <a:ahLst/>
            <a:cxnLst/>
            <a:rect l="l" t="t" r="r" b="b"/>
            <a:pathLst>
              <a:path w="9144000" h="381000">
                <a:moveTo>
                  <a:pt x="0" y="0"/>
                </a:moveTo>
                <a:lnTo>
                  <a:pt x="0" y="380999"/>
                </a:lnTo>
                <a:lnTo>
                  <a:pt x="9144000" y="380999"/>
                </a:lnTo>
                <a:lnTo>
                  <a:pt x="0" y="0"/>
                </a:lnTo>
                <a:close/>
              </a:path>
            </a:pathLst>
          </a:custGeom>
          <a:solidFill>
            <a:srgbClr val="AAEA2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bg object 19"/>
          <p:cNvSpPr/>
          <p:nvPr/>
        </p:nvSpPr>
        <p:spPr>
          <a:xfrm>
            <a:off x="0" y="6478041"/>
            <a:ext cx="9144000" cy="380365"/>
          </a:xfrm>
          <a:custGeom>
            <a:avLst/>
            <a:gdLst/>
            <a:ahLst/>
            <a:cxnLst/>
            <a:rect l="l" t="t" r="r" b="b"/>
            <a:pathLst>
              <a:path w="9144000" h="380365">
                <a:moveTo>
                  <a:pt x="9144000" y="0"/>
                </a:moveTo>
                <a:lnTo>
                  <a:pt x="0" y="340690"/>
                </a:lnTo>
                <a:lnTo>
                  <a:pt x="0" y="376847"/>
                </a:lnTo>
                <a:lnTo>
                  <a:pt x="0" y="379958"/>
                </a:lnTo>
                <a:lnTo>
                  <a:pt x="9144000" y="379958"/>
                </a:lnTo>
                <a:lnTo>
                  <a:pt x="9144000" y="189458"/>
                </a:lnTo>
                <a:lnTo>
                  <a:pt x="9144000" y="0"/>
                </a:lnTo>
                <a:close/>
              </a:path>
            </a:pathLst>
          </a:custGeom>
          <a:solidFill>
            <a:srgbClr val="FF6700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35940" y="493217"/>
            <a:ext cx="3162935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1" i="0">
                <a:solidFill>
                  <a:srgbClr val="3D3C2C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35940" y="1282953"/>
            <a:ext cx="8016240" cy="39770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png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7" Type="http://schemas.openxmlformats.org/officeDocument/2006/relationships/image" Target="../media/image7.png"/><Relationship Id="rId8" Type="http://schemas.openxmlformats.org/officeDocument/2006/relationships/image" Target="../media/image8.png"/><Relationship Id="rId9" Type="http://schemas.openxmlformats.org/officeDocument/2006/relationships/image" Target="../media/image9.png"/><Relationship Id="rId10" Type="http://schemas.openxmlformats.org/officeDocument/2006/relationships/image" Target="../media/image10.png"/><Relationship Id="rId11" Type="http://schemas.openxmlformats.org/officeDocument/2006/relationships/image" Target="../media/image11.png"/><Relationship Id="rId12" Type="http://schemas.openxmlformats.org/officeDocument/2006/relationships/image" Target="../media/image12.png"/><Relationship Id="rId13" Type="http://schemas.openxmlformats.org/officeDocument/2006/relationships/image" Target="../media/image13.png"/><Relationship Id="rId14" Type="http://schemas.openxmlformats.org/officeDocument/2006/relationships/image" Target="../media/image14.png"/><Relationship Id="rId15" Type="http://schemas.openxmlformats.org/officeDocument/2006/relationships/image" Target="../media/image15.png"/><Relationship Id="rId16" Type="http://schemas.openxmlformats.org/officeDocument/2006/relationships/image" Target="../media/image16.png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7.jpg"/><Relationship Id="rId3" Type="http://schemas.openxmlformats.org/officeDocument/2006/relationships/image" Target="../media/image18.png"/><Relationship Id="rId4" Type="http://schemas.openxmlformats.org/officeDocument/2006/relationships/image" Target="../media/image19.jpg"/><Relationship Id="rId5" Type="http://schemas.openxmlformats.org/officeDocument/2006/relationships/image" Target="../media/image20.jpg"/><Relationship Id="rId6" Type="http://schemas.openxmlformats.org/officeDocument/2006/relationships/image" Target="../media/image21.jpg"/><Relationship Id="rId7" Type="http://schemas.openxmlformats.org/officeDocument/2006/relationships/image" Target="../media/image22.png"/><Relationship Id="rId8" Type="http://schemas.openxmlformats.org/officeDocument/2006/relationships/image" Target="../media/image23.png"/><Relationship Id="rId9" Type="http://schemas.openxmlformats.org/officeDocument/2006/relationships/image" Target="../media/image24.png"/><Relationship Id="rId10" Type="http://schemas.openxmlformats.org/officeDocument/2006/relationships/image" Target="../media/image25.png"/><Relationship Id="rId11" Type="http://schemas.openxmlformats.org/officeDocument/2006/relationships/image" Target="../media/image26.png"/><Relationship Id="rId12" Type="http://schemas.openxmlformats.org/officeDocument/2006/relationships/image" Target="../media/image27.png"/></Relationships>
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8.jpg"/></Relationships>
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9.jpg"/></Relationships>
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0.jpg"/></Relationships>
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1.png"/></Relationships>
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2.png"/></Relationships>
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3.jpg"/></Relationships>

</file>

<file path=ppt/slides/_rels/slide1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4.png"/></Relationships>

</file>

<file path=ppt/slides/_rels/slide1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5.jpg"/></Relationships>

</file>

<file path=ppt/slides/_rels/slide2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6.jpg"/></Relationships>

</file>

<file path=ppt/slides/_rels/slide2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7.jpg"/><Relationship Id="rId3" Type="http://schemas.openxmlformats.org/officeDocument/2006/relationships/image" Target="../media/image38.png"/></Relationships>

</file>

<file path=ppt/slides/_rels/slide2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9.jpg"/><Relationship Id="rId3" Type="http://schemas.openxmlformats.org/officeDocument/2006/relationships/image" Target="../media/image40.png"/><Relationship Id="rId4" Type="http://schemas.openxmlformats.org/officeDocument/2006/relationships/image" Target="../media/image41.png"/><Relationship Id="rId5" Type="http://schemas.openxmlformats.org/officeDocument/2006/relationships/image" Target="../media/image42.png"/><Relationship Id="rId6" Type="http://schemas.openxmlformats.org/officeDocument/2006/relationships/image" Target="../media/image43.png"/><Relationship Id="rId7" Type="http://schemas.openxmlformats.org/officeDocument/2006/relationships/image" Target="../media/image44.png"/><Relationship Id="rId8" Type="http://schemas.openxmlformats.org/officeDocument/2006/relationships/image" Target="../media/image45.png"/><Relationship Id="rId9" Type="http://schemas.openxmlformats.org/officeDocument/2006/relationships/image" Target="../media/image46.png"/></Relationships>

</file>

<file path=ppt/slides/_rels/slide2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7.jpg"/><Relationship Id="rId3" Type="http://schemas.openxmlformats.org/officeDocument/2006/relationships/image" Target="../media/image48.jpg"/><Relationship Id="rId4" Type="http://schemas.openxmlformats.org/officeDocument/2006/relationships/image" Target="../media/image49.jpg"/><Relationship Id="rId5" Type="http://schemas.openxmlformats.org/officeDocument/2006/relationships/image" Target="../media/image50.jpg"/><Relationship Id="rId6" Type="http://schemas.openxmlformats.org/officeDocument/2006/relationships/image" Target="../media/image51.jpg"/><Relationship Id="rId7" Type="http://schemas.openxmlformats.org/officeDocument/2006/relationships/image" Target="../media/image52.png"/><Relationship Id="rId8" Type="http://schemas.openxmlformats.org/officeDocument/2006/relationships/image" Target="../media/image53.png"/><Relationship Id="rId9" Type="http://schemas.openxmlformats.org/officeDocument/2006/relationships/image" Target="../media/image54.png"/><Relationship Id="rId10" Type="http://schemas.openxmlformats.org/officeDocument/2006/relationships/image" Target="../media/image55.png"/><Relationship Id="rId11" Type="http://schemas.openxmlformats.org/officeDocument/2006/relationships/image" Target="../media/image56.png"/><Relationship Id="rId12" Type="http://schemas.openxmlformats.org/officeDocument/2006/relationships/image" Target="../media/image57.png"/><Relationship Id="rId13" Type="http://schemas.openxmlformats.org/officeDocument/2006/relationships/image" Target="../media/image58.png"/><Relationship Id="rId14" Type="http://schemas.openxmlformats.org/officeDocument/2006/relationships/image" Target="../media/image59.png"/></Relationships>

</file>

<file path=ppt/slides/_rels/slide2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0.png"/><Relationship Id="rId3" Type="http://schemas.openxmlformats.org/officeDocument/2006/relationships/image" Target="../media/image61.jpg"/></Relationships>

</file>

<file path=ppt/slides/_rels/slide2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2.png"/><Relationship Id="rId3" Type="http://schemas.openxmlformats.org/officeDocument/2006/relationships/image" Target="../media/image63.png"/><Relationship Id="rId4" Type="http://schemas.openxmlformats.org/officeDocument/2006/relationships/image" Target="../media/image64.png"/><Relationship Id="rId5" Type="http://schemas.openxmlformats.org/officeDocument/2006/relationships/image" Target="../media/image65.png"/><Relationship Id="rId6" Type="http://schemas.openxmlformats.org/officeDocument/2006/relationships/image" Target="../media/image66.png"/><Relationship Id="rId7" Type="http://schemas.openxmlformats.org/officeDocument/2006/relationships/image" Target="../media/image67.png"/><Relationship Id="rId8" Type="http://schemas.openxmlformats.org/officeDocument/2006/relationships/image" Target="../media/image68.png"/><Relationship Id="rId9" Type="http://schemas.openxmlformats.org/officeDocument/2006/relationships/image" Target="../media/image69.png"/><Relationship Id="rId10" Type="http://schemas.openxmlformats.org/officeDocument/2006/relationships/image" Target="../media/image70.png"/><Relationship Id="rId11" Type="http://schemas.openxmlformats.org/officeDocument/2006/relationships/image" Target="../media/image71.png"/><Relationship Id="rId12" Type="http://schemas.openxmlformats.org/officeDocument/2006/relationships/image" Target="../media/image72.png"/><Relationship Id="rId13" Type="http://schemas.openxmlformats.org/officeDocument/2006/relationships/image" Target="../media/image73.png"/><Relationship Id="rId14" Type="http://schemas.openxmlformats.org/officeDocument/2006/relationships/image" Target="../media/image74.png"/><Relationship Id="rId15" Type="http://schemas.openxmlformats.org/officeDocument/2006/relationships/image" Target="../media/image75.png"/><Relationship Id="rId16" Type="http://schemas.openxmlformats.org/officeDocument/2006/relationships/image" Target="../media/image76.png"/><Relationship Id="rId17" Type="http://schemas.openxmlformats.org/officeDocument/2006/relationships/image" Target="../media/image77.png"/></Relationships>

</file>

<file path=ppt/slides/_rels/slide2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78.png"/></Relationships>

</file>

<file path=ppt/slides/_rels/slide2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79.png"/><Relationship Id="rId3" Type="http://schemas.openxmlformats.org/officeDocument/2006/relationships/image" Target="../media/image80.png"/><Relationship Id="rId4" Type="http://schemas.openxmlformats.org/officeDocument/2006/relationships/image" Target="../media/image81.png"/><Relationship Id="rId5" Type="http://schemas.openxmlformats.org/officeDocument/2006/relationships/image" Target="../media/image82.png"/><Relationship Id="rId6" Type="http://schemas.openxmlformats.org/officeDocument/2006/relationships/image" Target="../media/image83.png"/></Relationships>

</file>

<file path=ppt/slides/_rels/slide3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3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84.png"/></Relationships>

</file>

<file path=ppt/slides/_rels/slide3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85.png"/></Relationships>

</file>

<file path=ppt/slides/_rels/slide3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86.png"/></Relationships>

</file>

<file path=ppt/slides/_rels/slide3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87.png"/><Relationship Id="rId3" Type="http://schemas.openxmlformats.org/officeDocument/2006/relationships/image" Target="../media/image88.png"/></Relationships>

</file>

<file path=ppt/slides/_rels/slide3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89.png"/><Relationship Id="rId3" Type="http://schemas.openxmlformats.org/officeDocument/2006/relationships/image" Target="../media/image90.png"/></Relationships>

</file>

<file path=ppt/slides/_rels/slide3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3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1.jpg"/><Relationship Id="rId3" Type="http://schemas.openxmlformats.org/officeDocument/2006/relationships/image" Target="../media/image92.png"/><Relationship Id="rId4" Type="http://schemas.openxmlformats.org/officeDocument/2006/relationships/image" Target="../media/image93.png"/><Relationship Id="rId5" Type="http://schemas.openxmlformats.org/officeDocument/2006/relationships/image" Target="../media/image94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3" name="object 3" descr=""/>
            <p:cNvSpPr/>
            <p:nvPr/>
          </p:nvSpPr>
          <p:spPr>
            <a:xfrm>
              <a:off x="3429000" y="0"/>
              <a:ext cx="5715000" cy="365760"/>
            </a:xfrm>
            <a:custGeom>
              <a:avLst/>
              <a:gdLst/>
              <a:ahLst/>
              <a:cxnLst/>
              <a:rect l="l" t="t" r="r" b="b"/>
              <a:pathLst>
                <a:path w="5715000" h="365760">
                  <a:moveTo>
                    <a:pt x="0" y="365760"/>
                  </a:moveTo>
                  <a:lnTo>
                    <a:pt x="5715000" y="365760"/>
                  </a:lnTo>
                  <a:lnTo>
                    <a:pt x="5715000" y="0"/>
                  </a:lnTo>
                  <a:lnTo>
                    <a:pt x="0" y="0"/>
                  </a:lnTo>
                  <a:lnTo>
                    <a:pt x="0" y="365760"/>
                  </a:lnTo>
                  <a:close/>
                </a:path>
              </a:pathLst>
            </a:custGeom>
            <a:solidFill>
              <a:srgbClr val="93C5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 descr=""/>
            <p:cNvSpPr/>
            <p:nvPr/>
          </p:nvSpPr>
          <p:spPr>
            <a:xfrm>
              <a:off x="0" y="0"/>
              <a:ext cx="3429000" cy="368300"/>
            </a:xfrm>
            <a:custGeom>
              <a:avLst/>
              <a:gdLst/>
              <a:ahLst/>
              <a:cxnLst/>
              <a:rect l="l" t="t" r="r" b="b"/>
              <a:pathLst>
                <a:path w="3429000" h="368300">
                  <a:moveTo>
                    <a:pt x="0" y="368300"/>
                  </a:moveTo>
                  <a:lnTo>
                    <a:pt x="3429000" y="368300"/>
                  </a:lnTo>
                  <a:lnTo>
                    <a:pt x="3429000" y="0"/>
                  </a:lnTo>
                  <a:lnTo>
                    <a:pt x="0" y="0"/>
                  </a:lnTo>
                  <a:lnTo>
                    <a:pt x="0" y="368300"/>
                  </a:lnTo>
                  <a:close/>
                </a:path>
              </a:pathLst>
            </a:custGeom>
            <a:solidFill>
              <a:srgbClr val="FF67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493217"/>
            <a:ext cx="1050290" cy="51435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pc="-60"/>
              <a:t>Menu</a:t>
            </a:r>
          </a:p>
        </p:txBody>
      </p:sp>
      <p:grpSp>
        <p:nvGrpSpPr>
          <p:cNvPr id="3" name="object 3" descr=""/>
          <p:cNvGrpSpPr/>
          <p:nvPr/>
        </p:nvGrpSpPr>
        <p:grpSpPr>
          <a:xfrm>
            <a:off x="3604069" y="1138745"/>
            <a:ext cx="4935220" cy="971550"/>
            <a:chOff x="3604069" y="1138745"/>
            <a:chExt cx="4935220" cy="971550"/>
          </a:xfrm>
        </p:grpSpPr>
        <p:sp>
          <p:nvSpPr>
            <p:cNvPr id="4" name="object 4" descr=""/>
            <p:cNvSpPr/>
            <p:nvPr/>
          </p:nvSpPr>
          <p:spPr>
            <a:xfrm>
              <a:off x="3608832" y="1143508"/>
              <a:ext cx="4925695" cy="962025"/>
            </a:xfrm>
            <a:custGeom>
              <a:avLst/>
              <a:gdLst/>
              <a:ahLst/>
              <a:cxnLst/>
              <a:rect l="l" t="t" r="r" b="b"/>
              <a:pathLst>
                <a:path w="4925695" h="962025">
                  <a:moveTo>
                    <a:pt x="4765167" y="0"/>
                  </a:moveTo>
                  <a:lnTo>
                    <a:pt x="0" y="0"/>
                  </a:lnTo>
                  <a:lnTo>
                    <a:pt x="0" y="962025"/>
                  </a:lnTo>
                  <a:lnTo>
                    <a:pt x="4765167" y="962025"/>
                  </a:lnTo>
                  <a:lnTo>
                    <a:pt x="4815888" y="953854"/>
                  </a:lnTo>
                  <a:lnTo>
                    <a:pt x="4859923" y="931102"/>
                  </a:lnTo>
                  <a:lnTo>
                    <a:pt x="4894636" y="896407"/>
                  </a:lnTo>
                  <a:lnTo>
                    <a:pt x="4917396" y="852410"/>
                  </a:lnTo>
                  <a:lnTo>
                    <a:pt x="4925568" y="801751"/>
                  </a:lnTo>
                  <a:lnTo>
                    <a:pt x="4925568" y="160400"/>
                  </a:lnTo>
                  <a:lnTo>
                    <a:pt x="4917396" y="109679"/>
                  </a:lnTo>
                  <a:lnTo>
                    <a:pt x="4894636" y="65644"/>
                  </a:lnTo>
                  <a:lnTo>
                    <a:pt x="4859923" y="30931"/>
                  </a:lnTo>
                  <a:lnTo>
                    <a:pt x="4815888" y="8171"/>
                  </a:lnTo>
                  <a:lnTo>
                    <a:pt x="4765167" y="0"/>
                  </a:lnTo>
                  <a:close/>
                </a:path>
              </a:pathLst>
            </a:custGeom>
            <a:solidFill>
              <a:srgbClr val="D4D3D1">
                <a:alpha val="90194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3608832" y="1143508"/>
              <a:ext cx="4925695" cy="962025"/>
            </a:xfrm>
            <a:custGeom>
              <a:avLst/>
              <a:gdLst/>
              <a:ahLst/>
              <a:cxnLst/>
              <a:rect l="l" t="t" r="r" b="b"/>
              <a:pathLst>
                <a:path w="4925695" h="962025">
                  <a:moveTo>
                    <a:pt x="4925568" y="160400"/>
                  </a:moveTo>
                  <a:lnTo>
                    <a:pt x="4925568" y="801751"/>
                  </a:lnTo>
                  <a:lnTo>
                    <a:pt x="4917396" y="852410"/>
                  </a:lnTo>
                  <a:lnTo>
                    <a:pt x="4894636" y="896407"/>
                  </a:lnTo>
                  <a:lnTo>
                    <a:pt x="4859923" y="931102"/>
                  </a:lnTo>
                  <a:lnTo>
                    <a:pt x="4815888" y="953854"/>
                  </a:lnTo>
                  <a:lnTo>
                    <a:pt x="4765167" y="962025"/>
                  </a:lnTo>
                  <a:lnTo>
                    <a:pt x="0" y="962025"/>
                  </a:lnTo>
                  <a:lnTo>
                    <a:pt x="0" y="0"/>
                  </a:lnTo>
                  <a:lnTo>
                    <a:pt x="4765167" y="0"/>
                  </a:lnTo>
                  <a:lnTo>
                    <a:pt x="4815888" y="8171"/>
                  </a:lnTo>
                  <a:lnTo>
                    <a:pt x="4859923" y="30931"/>
                  </a:lnTo>
                  <a:lnTo>
                    <a:pt x="4894636" y="65644"/>
                  </a:lnTo>
                  <a:lnTo>
                    <a:pt x="4917396" y="109679"/>
                  </a:lnTo>
                  <a:lnTo>
                    <a:pt x="4925568" y="160400"/>
                  </a:lnTo>
                  <a:close/>
                </a:path>
              </a:pathLst>
            </a:custGeom>
            <a:ln w="9525">
              <a:solidFill>
                <a:srgbClr val="D4D3D1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 descr=""/>
          <p:cNvSpPr txBox="1"/>
          <p:nvPr/>
        </p:nvSpPr>
        <p:spPr>
          <a:xfrm>
            <a:off x="3844544" y="1281506"/>
            <a:ext cx="3902710" cy="63754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240665" indent="-227965">
              <a:lnSpc>
                <a:spcPct val="100000"/>
              </a:lnSpc>
              <a:spcBef>
                <a:spcPts val="105"/>
              </a:spcBef>
              <a:buChar char="•"/>
              <a:tabLst>
                <a:tab pos="240665" algn="l"/>
              </a:tabLst>
            </a:pPr>
            <a:r>
              <a:rPr dirty="0" sz="2000">
                <a:latin typeface="Arial MT"/>
                <a:cs typeface="Arial MT"/>
              </a:rPr>
              <a:t>Bronchial</a:t>
            </a:r>
            <a:r>
              <a:rPr dirty="0" sz="2000" spc="-65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Hyper</a:t>
            </a:r>
            <a:r>
              <a:rPr dirty="0" sz="2000" spc="-40">
                <a:latin typeface="Arial MT"/>
                <a:cs typeface="Arial MT"/>
              </a:rPr>
              <a:t> </a:t>
            </a:r>
            <a:r>
              <a:rPr dirty="0" sz="2000" spc="-10">
                <a:latin typeface="Arial MT"/>
                <a:cs typeface="Arial MT"/>
              </a:rPr>
              <a:t>responsiveness</a:t>
            </a:r>
            <a:endParaRPr sz="2000">
              <a:latin typeface="Arial MT"/>
              <a:cs typeface="Arial MT"/>
            </a:endParaRPr>
          </a:p>
          <a:p>
            <a:pPr marL="240665" indent="-227965">
              <a:lnSpc>
                <a:spcPct val="100000"/>
              </a:lnSpc>
              <a:spcBef>
                <a:spcPts val="10"/>
              </a:spcBef>
              <a:buChar char="•"/>
              <a:tabLst>
                <a:tab pos="240665" algn="l"/>
              </a:tabLst>
            </a:pPr>
            <a:r>
              <a:rPr dirty="0" sz="2000">
                <a:latin typeface="Arial MT"/>
                <a:cs typeface="Arial MT"/>
              </a:rPr>
              <a:t>Provocation</a:t>
            </a:r>
            <a:r>
              <a:rPr dirty="0" sz="2000" spc="-75">
                <a:latin typeface="Arial MT"/>
                <a:cs typeface="Arial MT"/>
              </a:rPr>
              <a:t> </a:t>
            </a:r>
            <a:r>
              <a:rPr dirty="0" sz="2000" spc="-20">
                <a:latin typeface="Arial MT"/>
                <a:cs typeface="Arial MT"/>
              </a:rPr>
              <a:t>test</a:t>
            </a:r>
            <a:endParaRPr sz="2000">
              <a:latin typeface="Arial MT"/>
              <a:cs typeface="Arial MT"/>
            </a:endParaRPr>
          </a:p>
        </p:txBody>
      </p:sp>
      <p:grpSp>
        <p:nvGrpSpPr>
          <p:cNvPr id="7" name="object 7" descr=""/>
          <p:cNvGrpSpPr/>
          <p:nvPr/>
        </p:nvGrpSpPr>
        <p:grpSpPr>
          <a:xfrm>
            <a:off x="816863" y="1280160"/>
            <a:ext cx="2849880" cy="723900"/>
            <a:chOff x="816863" y="1280160"/>
            <a:chExt cx="2849880" cy="723900"/>
          </a:xfrm>
        </p:grpSpPr>
        <p:pic>
          <p:nvPicPr>
            <p:cNvPr id="8" name="object 8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16863" y="1280160"/>
              <a:ext cx="2849880" cy="723900"/>
            </a:xfrm>
            <a:prstGeom prst="rect">
              <a:avLst/>
            </a:prstGeom>
          </p:spPr>
        </p:pic>
        <p:pic>
          <p:nvPicPr>
            <p:cNvPr id="9" name="object 9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525523" y="1370076"/>
              <a:ext cx="1501139" cy="586739"/>
            </a:xfrm>
            <a:prstGeom prst="rect">
              <a:avLst/>
            </a:prstGeom>
          </p:spPr>
        </p:pic>
        <p:pic>
          <p:nvPicPr>
            <p:cNvPr id="10" name="object 10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38199" y="1302258"/>
              <a:ext cx="2770632" cy="644525"/>
            </a:xfrm>
            <a:prstGeom prst="rect">
              <a:avLst/>
            </a:prstGeom>
          </p:spPr>
        </p:pic>
      </p:grpSp>
      <p:sp>
        <p:nvSpPr>
          <p:cNvPr id="11" name="object 11" descr=""/>
          <p:cNvSpPr txBox="1"/>
          <p:nvPr/>
        </p:nvSpPr>
        <p:spPr>
          <a:xfrm>
            <a:off x="1680210" y="1435100"/>
            <a:ext cx="1085850" cy="33083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000" spc="-10">
                <a:solidFill>
                  <a:srgbClr val="FFFFFF"/>
                </a:solidFill>
                <a:latin typeface="Arial MT"/>
                <a:cs typeface="Arial MT"/>
              </a:rPr>
              <a:t>Definition</a:t>
            </a:r>
            <a:endParaRPr sz="2000">
              <a:latin typeface="Arial MT"/>
              <a:cs typeface="Arial MT"/>
            </a:endParaRPr>
          </a:p>
        </p:txBody>
      </p:sp>
      <p:grpSp>
        <p:nvGrpSpPr>
          <p:cNvPr id="12" name="object 12" descr=""/>
          <p:cNvGrpSpPr/>
          <p:nvPr/>
        </p:nvGrpSpPr>
        <p:grpSpPr>
          <a:xfrm>
            <a:off x="3604069" y="2166683"/>
            <a:ext cx="4935220" cy="971550"/>
            <a:chOff x="3604069" y="2166683"/>
            <a:chExt cx="4935220" cy="971550"/>
          </a:xfrm>
        </p:grpSpPr>
        <p:sp>
          <p:nvSpPr>
            <p:cNvPr id="13" name="object 13" descr=""/>
            <p:cNvSpPr/>
            <p:nvPr/>
          </p:nvSpPr>
          <p:spPr>
            <a:xfrm>
              <a:off x="3608832" y="2171445"/>
              <a:ext cx="4925695" cy="962025"/>
            </a:xfrm>
            <a:custGeom>
              <a:avLst/>
              <a:gdLst/>
              <a:ahLst/>
              <a:cxnLst/>
              <a:rect l="l" t="t" r="r" b="b"/>
              <a:pathLst>
                <a:path w="4925695" h="962025">
                  <a:moveTo>
                    <a:pt x="4765167" y="0"/>
                  </a:moveTo>
                  <a:lnTo>
                    <a:pt x="0" y="0"/>
                  </a:lnTo>
                  <a:lnTo>
                    <a:pt x="0" y="962025"/>
                  </a:lnTo>
                  <a:lnTo>
                    <a:pt x="4765167" y="962025"/>
                  </a:lnTo>
                  <a:lnTo>
                    <a:pt x="4815888" y="953853"/>
                  </a:lnTo>
                  <a:lnTo>
                    <a:pt x="4859923" y="931093"/>
                  </a:lnTo>
                  <a:lnTo>
                    <a:pt x="4894636" y="896380"/>
                  </a:lnTo>
                  <a:lnTo>
                    <a:pt x="4917396" y="852345"/>
                  </a:lnTo>
                  <a:lnTo>
                    <a:pt x="4925568" y="801624"/>
                  </a:lnTo>
                  <a:lnTo>
                    <a:pt x="4925568" y="160274"/>
                  </a:lnTo>
                  <a:lnTo>
                    <a:pt x="4917396" y="109614"/>
                  </a:lnTo>
                  <a:lnTo>
                    <a:pt x="4894636" y="65617"/>
                  </a:lnTo>
                  <a:lnTo>
                    <a:pt x="4859923" y="30922"/>
                  </a:lnTo>
                  <a:lnTo>
                    <a:pt x="4815888" y="8170"/>
                  </a:lnTo>
                  <a:lnTo>
                    <a:pt x="4765167" y="0"/>
                  </a:lnTo>
                  <a:close/>
                </a:path>
              </a:pathLst>
            </a:custGeom>
            <a:solidFill>
              <a:srgbClr val="E2D6CD">
                <a:alpha val="90194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 descr=""/>
            <p:cNvSpPr/>
            <p:nvPr/>
          </p:nvSpPr>
          <p:spPr>
            <a:xfrm>
              <a:off x="3608832" y="2171445"/>
              <a:ext cx="4925695" cy="962025"/>
            </a:xfrm>
            <a:custGeom>
              <a:avLst/>
              <a:gdLst/>
              <a:ahLst/>
              <a:cxnLst/>
              <a:rect l="l" t="t" r="r" b="b"/>
              <a:pathLst>
                <a:path w="4925695" h="962025">
                  <a:moveTo>
                    <a:pt x="4925568" y="160274"/>
                  </a:moveTo>
                  <a:lnTo>
                    <a:pt x="4925568" y="801624"/>
                  </a:lnTo>
                  <a:lnTo>
                    <a:pt x="4917396" y="852345"/>
                  </a:lnTo>
                  <a:lnTo>
                    <a:pt x="4894636" y="896380"/>
                  </a:lnTo>
                  <a:lnTo>
                    <a:pt x="4859923" y="931093"/>
                  </a:lnTo>
                  <a:lnTo>
                    <a:pt x="4815888" y="953853"/>
                  </a:lnTo>
                  <a:lnTo>
                    <a:pt x="4765167" y="962025"/>
                  </a:lnTo>
                  <a:lnTo>
                    <a:pt x="0" y="962025"/>
                  </a:lnTo>
                  <a:lnTo>
                    <a:pt x="0" y="0"/>
                  </a:lnTo>
                  <a:lnTo>
                    <a:pt x="4765167" y="0"/>
                  </a:lnTo>
                  <a:lnTo>
                    <a:pt x="4815888" y="8170"/>
                  </a:lnTo>
                  <a:lnTo>
                    <a:pt x="4859923" y="30922"/>
                  </a:lnTo>
                  <a:lnTo>
                    <a:pt x="4894636" y="65617"/>
                  </a:lnTo>
                  <a:lnTo>
                    <a:pt x="4917396" y="109614"/>
                  </a:lnTo>
                  <a:lnTo>
                    <a:pt x="4925568" y="160274"/>
                  </a:lnTo>
                  <a:close/>
                </a:path>
              </a:pathLst>
            </a:custGeom>
            <a:ln w="9525">
              <a:solidFill>
                <a:srgbClr val="E2D6CD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5" name="object 15" descr=""/>
          <p:cNvSpPr txBox="1"/>
          <p:nvPr/>
        </p:nvSpPr>
        <p:spPr>
          <a:xfrm>
            <a:off x="3844544" y="2309876"/>
            <a:ext cx="2840355" cy="63754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240665" indent="-227965">
              <a:lnSpc>
                <a:spcPct val="100000"/>
              </a:lnSpc>
              <a:spcBef>
                <a:spcPts val="105"/>
              </a:spcBef>
              <a:buChar char="•"/>
              <a:tabLst>
                <a:tab pos="240665" algn="l"/>
              </a:tabLst>
            </a:pPr>
            <a:r>
              <a:rPr dirty="0" sz="2000">
                <a:latin typeface="Arial MT"/>
                <a:cs typeface="Arial MT"/>
              </a:rPr>
              <a:t>Airway</a:t>
            </a:r>
            <a:r>
              <a:rPr dirty="0" sz="2000" spc="-25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Smooth</a:t>
            </a:r>
            <a:r>
              <a:rPr dirty="0" sz="2000" spc="-5">
                <a:latin typeface="Arial MT"/>
                <a:cs typeface="Arial MT"/>
              </a:rPr>
              <a:t> </a:t>
            </a:r>
            <a:r>
              <a:rPr dirty="0" sz="2000" spc="-10">
                <a:latin typeface="Arial MT"/>
                <a:cs typeface="Arial MT"/>
              </a:rPr>
              <a:t>Muscle</a:t>
            </a:r>
            <a:endParaRPr sz="2000">
              <a:latin typeface="Arial MT"/>
              <a:cs typeface="Arial MT"/>
            </a:endParaRPr>
          </a:p>
          <a:p>
            <a:pPr marL="240665" indent="-227965">
              <a:lnSpc>
                <a:spcPct val="100000"/>
              </a:lnSpc>
              <a:spcBef>
                <a:spcPts val="10"/>
              </a:spcBef>
              <a:buChar char="•"/>
              <a:tabLst>
                <a:tab pos="240665" algn="l"/>
              </a:tabLst>
            </a:pPr>
            <a:r>
              <a:rPr dirty="0" sz="2000">
                <a:latin typeface="Arial MT"/>
                <a:cs typeface="Arial MT"/>
              </a:rPr>
              <a:t>Diseases</a:t>
            </a:r>
            <a:r>
              <a:rPr dirty="0" sz="2000" spc="-55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with</a:t>
            </a:r>
            <a:r>
              <a:rPr dirty="0" sz="2000" spc="-15">
                <a:latin typeface="Arial MT"/>
                <a:cs typeface="Arial MT"/>
              </a:rPr>
              <a:t> </a:t>
            </a:r>
            <a:r>
              <a:rPr dirty="0" sz="2000" spc="-25">
                <a:latin typeface="Arial MT"/>
                <a:cs typeface="Arial MT"/>
              </a:rPr>
              <a:t>BHR</a:t>
            </a:r>
            <a:endParaRPr sz="2000">
              <a:latin typeface="Arial MT"/>
              <a:cs typeface="Arial MT"/>
            </a:endParaRPr>
          </a:p>
        </p:txBody>
      </p:sp>
      <p:grpSp>
        <p:nvGrpSpPr>
          <p:cNvPr id="16" name="object 16" descr=""/>
          <p:cNvGrpSpPr/>
          <p:nvPr/>
        </p:nvGrpSpPr>
        <p:grpSpPr>
          <a:xfrm>
            <a:off x="816863" y="2308860"/>
            <a:ext cx="2849880" cy="723900"/>
            <a:chOff x="816863" y="2308860"/>
            <a:chExt cx="2849880" cy="723900"/>
          </a:xfrm>
        </p:grpSpPr>
        <p:pic>
          <p:nvPicPr>
            <p:cNvPr id="17" name="object 17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16863" y="2308860"/>
              <a:ext cx="2849880" cy="723900"/>
            </a:xfrm>
            <a:prstGeom prst="rect">
              <a:avLst/>
            </a:prstGeom>
          </p:spPr>
        </p:pic>
        <p:pic>
          <p:nvPicPr>
            <p:cNvPr id="18" name="object 18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284731" y="2398776"/>
              <a:ext cx="1984247" cy="586739"/>
            </a:xfrm>
            <a:prstGeom prst="rect">
              <a:avLst/>
            </a:prstGeom>
          </p:spPr>
        </p:pic>
        <p:pic>
          <p:nvPicPr>
            <p:cNvPr id="19" name="object 19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38199" y="2330196"/>
              <a:ext cx="2770632" cy="644525"/>
            </a:xfrm>
            <a:prstGeom prst="rect">
              <a:avLst/>
            </a:prstGeom>
          </p:spPr>
        </p:pic>
      </p:grpSp>
      <p:sp>
        <p:nvSpPr>
          <p:cNvPr id="20" name="object 20" descr=""/>
          <p:cNvSpPr txBox="1"/>
          <p:nvPr/>
        </p:nvSpPr>
        <p:spPr>
          <a:xfrm>
            <a:off x="1439417" y="2463164"/>
            <a:ext cx="1569085" cy="33083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000" spc="-10">
                <a:solidFill>
                  <a:srgbClr val="FFFFFF"/>
                </a:solidFill>
                <a:latin typeface="Arial MT"/>
                <a:cs typeface="Arial MT"/>
              </a:rPr>
              <a:t>Pathogenesis</a:t>
            </a:r>
            <a:endParaRPr sz="2000">
              <a:latin typeface="Arial MT"/>
              <a:cs typeface="Arial MT"/>
            </a:endParaRPr>
          </a:p>
        </p:txBody>
      </p:sp>
      <p:grpSp>
        <p:nvGrpSpPr>
          <p:cNvPr id="21" name="object 21" descr=""/>
          <p:cNvGrpSpPr/>
          <p:nvPr/>
        </p:nvGrpSpPr>
        <p:grpSpPr>
          <a:xfrm>
            <a:off x="3604069" y="3194494"/>
            <a:ext cx="4935220" cy="972185"/>
            <a:chOff x="3604069" y="3194494"/>
            <a:chExt cx="4935220" cy="972185"/>
          </a:xfrm>
        </p:grpSpPr>
        <p:sp>
          <p:nvSpPr>
            <p:cNvPr id="22" name="object 22" descr=""/>
            <p:cNvSpPr/>
            <p:nvPr/>
          </p:nvSpPr>
          <p:spPr>
            <a:xfrm>
              <a:off x="3608832" y="3199257"/>
              <a:ext cx="4925695" cy="962660"/>
            </a:xfrm>
            <a:custGeom>
              <a:avLst/>
              <a:gdLst/>
              <a:ahLst/>
              <a:cxnLst/>
              <a:rect l="l" t="t" r="r" b="b"/>
              <a:pathLst>
                <a:path w="4925695" h="962660">
                  <a:moveTo>
                    <a:pt x="4765167" y="0"/>
                  </a:moveTo>
                  <a:lnTo>
                    <a:pt x="0" y="0"/>
                  </a:lnTo>
                  <a:lnTo>
                    <a:pt x="0" y="962151"/>
                  </a:lnTo>
                  <a:lnTo>
                    <a:pt x="4765167" y="962151"/>
                  </a:lnTo>
                  <a:lnTo>
                    <a:pt x="4815888" y="953968"/>
                  </a:lnTo>
                  <a:lnTo>
                    <a:pt x="4859923" y="931184"/>
                  </a:lnTo>
                  <a:lnTo>
                    <a:pt x="4894636" y="896452"/>
                  </a:lnTo>
                  <a:lnTo>
                    <a:pt x="4917396" y="852423"/>
                  </a:lnTo>
                  <a:lnTo>
                    <a:pt x="4925568" y="801750"/>
                  </a:lnTo>
                  <a:lnTo>
                    <a:pt x="4925568" y="160400"/>
                  </a:lnTo>
                  <a:lnTo>
                    <a:pt x="4917396" y="109727"/>
                  </a:lnTo>
                  <a:lnTo>
                    <a:pt x="4894636" y="65699"/>
                  </a:lnTo>
                  <a:lnTo>
                    <a:pt x="4859923" y="30967"/>
                  </a:lnTo>
                  <a:lnTo>
                    <a:pt x="4815888" y="8183"/>
                  </a:lnTo>
                  <a:lnTo>
                    <a:pt x="4765167" y="0"/>
                  </a:lnTo>
                  <a:close/>
                </a:path>
              </a:pathLst>
            </a:custGeom>
            <a:solidFill>
              <a:srgbClr val="EDD6C9">
                <a:alpha val="90194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 descr=""/>
            <p:cNvSpPr/>
            <p:nvPr/>
          </p:nvSpPr>
          <p:spPr>
            <a:xfrm>
              <a:off x="3608832" y="3199257"/>
              <a:ext cx="4925695" cy="962660"/>
            </a:xfrm>
            <a:custGeom>
              <a:avLst/>
              <a:gdLst/>
              <a:ahLst/>
              <a:cxnLst/>
              <a:rect l="l" t="t" r="r" b="b"/>
              <a:pathLst>
                <a:path w="4925695" h="962660">
                  <a:moveTo>
                    <a:pt x="4925568" y="160400"/>
                  </a:moveTo>
                  <a:lnTo>
                    <a:pt x="4925568" y="801750"/>
                  </a:lnTo>
                  <a:lnTo>
                    <a:pt x="4917396" y="852423"/>
                  </a:lnTo>
                  <a:lnTo>
                    <a:pt x="4894636" y="896452"/>
                  </a:lnTo>
                  <a:lnTo>
                    <a:pt x="4859923" y="931184"/>
                  </a:lnTo>
                  <a:lnTo>
                    <a:pt x="4815888" y="953968"/>
                  </a:lnTo>
                  <a:lnTo>
                    <a:pt x="4765167" y="962151"/>
                  </a:lnTo>
                  <a:lnTo>
                    <a:pt x="0" y="962151"/>
                  </a:lnTo>
                  <a:lnTo>
                    <a:pt x="0" y="0"/>
                  </a:lnTo>
                  <a:lnTo>
                    <a:pt x="4765167" y="0"/>
                  </a:lnTo>
                  <a:lnTo>
                    <a:pt x="4815888" y="8183"/>
                  </a:lnTo>
                  <a:lnTo>
                    <a:pt x="4859923" y="30967"/>
                  </a:lnTo>
                  <a:lnTo>
                    <a:pt x="4894636" y="65699"/>
                  </a:lnTo>
                  <a:lnTo>
                    <a:pt x="4917396" y="109727"/>
                  </a:lnTo>
                  <a:lnTo>
                    <a:pt x="4925568" y="160400"/>
                  </a:lnTo>
                  <a:close/>
                </a:path>
              </a:pathLst>
            </a:custGeom>
            <a:ln w="9525">
              <a:solidFill>
                <a:srgbClr val="EDD6C9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4" name="object 24" descr=""/>
          <p:cNvSpPr txBox="1"/>
          <p:nvPr/>
        </p:nvSpPr>
        <p:spPr>
          <a:xfrm>
            <a:off x="3844544" y="3337940"/>
            <a:ext cx="2176780" cy="63754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240665" indent="-227965">
              <a:lnSpc>
                <a:spcPct val="100000"/>
              </a:lnSpc>
              <a:spcBef>
                <a:spcPts val="105"/>
              </a:spcBef>
              <a:buChar char="•"/>
              <a:tabLst>
                <a:tab pos="240665" algn="l"/>
              </a:tabLst>
            </a:pPr>
            <a:r>
              <a:rPr dirty="0" sz="2000" spc="-10">
                <a:latin typeface="Arial MT"/>
                <a:cs typeface="Arial MT"/>
              </a:rPr>
              <a:t>Indication</a:t>
            </a:r>
            <a:endParaRPr sz="2000">
              <a:latin typeface="Arial MT"/>
              <a:cs typeface="Arial MT"/>
            </a:endParaRPr>
          </a:p>
          <a:p>
            <a:pPr marL="240665" indent="-227965">
              <a:lnSpc>
                <a:spcPct val="100000"/>
              </a:lnSpc>
              <a:spcBef>
                <a:spcPts val="10"/>
              </a:spcBef>
              <a:buChar char="•"/>
              <a:tabLst>
                <a:tab pos="240665" algn="l"/>
              </a:tabLst>
            </a:pPr>
            <a:r>
              <a:rPr dirty="0" sz="2000">
                <a:latin typeface="Arial MT"/>
                <a:cs typeface="Arial MT"/>
              </a:rPr>
              <a:t>Contra</a:t>
            </a:r>
            <a:r>
              <a:rPr dirty="0" sz="2000" spc="-65">
                <a:latin typeface="Arial MT"/>
                <a:cs typeface="Arial MT"/>
              </a:rPr>
              <a:t> </a:t>
            </a:r>
            <a:r>
              <a:rPr dirty="0" sz="2000" spc="-10">
                <a:latin typeface="Arial MT"/>
                <a:cs typeface="Arial MT"/>
              </a:rPr>
              <a:t>Indication</a:t>
            </a:r>
            <a:endParaRPr sz="2000">
              <a:latin typeface="Arial MT"/>
              <a:cs typeface="Arial MT"/>
            </a:endParaRPr>
          </a:p>
        </p:txBody>
      </p:sp>
      <p:grpSp>
        <p:nvGrpSpPr>
          <p:cNvPr id="25" name="object 25" descr=""/>
          <p:cNvGrpSpPr/>
          <p:nvPr/>
        </p:nvGrpSpPr>
        <p:grpSpPr>
          <a:xfrm>
            <a:off x="816863" y="3336035"/>
            <a:ext cx="2849880" cy="723900"/>
            <a:chOff x="816863" y="3336035"/>
            <a:chExt cx="2849880" cy="723900"/>
          </a:xfrm>
        </p:grpSpPr>
        <p:pic>
          <p:nvPicPr>
            <p:cNvPr id="26" name="object 26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816863" y="3336035"/>
              <a:ext cx="2849880" cy="723900"/>
            </a:xfrm>
            <a:prstGeom prst="rect">
              <a:avLst/>
            </a:prstGeom>
          </p:spPr>
        </p:pic>
        <p:pic>
          <p:nvPicPr>
            <p:cNvPr id="27" name="object 27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822703" y="3425951"/>
              <a:ext cx="908304" cy="586740"/>
            </a:xfrm>
            <a:prstGeom prst="rect">
              <a:avLst/>
            </a:prstGeom>
          </p:spPr>
        </p:pic>
        <p:pic>
          <p:nvPicPr>
            <p:cNvPr id="28" name="object 28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838199" y="3358133"/>
              <a:ext cx="2770632" cy="644397"/>
            </a:xfrm>
            <a:prstGeom prst="rect">
              <a:avLst/>
            </a:prstGeom>
          </p:spPr>
        </p:pic>
      </p:grpSp>
      <p:sp>
        <p:nvSpPr>
          <p:cNvPr id="29" name="object 29" descr=""/>
          <p:cNvSpPr txBox="1"/>
          <p:nvPr/>
        </p:nvSpPr>
        <p:spPr>
          <a:xfrm>
            <a:off x="1977389" y="3491229"/>
            <a:ext cx="494030" cy="33083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000" spc="-45">
                <a:solidFill>
                  <a:srgbClr val="FFFFFF"/>
                </a:solidFill>
                <a:latin typeface="Arial MT"/>
                <a:cs typeface="Arial MT"/>
              </a:rPr>
              <a:t>Test</a:t>
            </a:r>
            <a:endParaRPr sz="2000">
              <a:latin typeface="Arial MT"/>
              <a:cs typeface="Arial MT"/>
            </a:endParaRPr>
          </a:p>
        </p:txBody>
      </p:sp>
      <p:grpSp>
        <p:nvGrpSpPr>
          <p:cNvPr id="30" name="object 30" descr=""/>
          <p:cNvGrpSpPr/>
          <p:nvPr/>
        </p:nvGrpSpPr>
        <p:grpSpPr>
          <a:xfrm>
            <a:off x="3604069" y="4222432"/>
            <a:ext cx="4935220" cy="1063625"/>
            <a:chOff x="3604069" y="4222432"/>
            <a:chExt cx="4935220" cy="1063625"/>
          </a:xfrm>
        </p:grpSpPr>
        <p:sp>
          <p:nvSpPr>
            <p:cNvPr id="31" name="object 31" descr=""/>
            <p:cNvSpPr/>
            <p:nvPr/>
          </p:nvSpPr>
          <p:spPr>
            <a:xfrm>
              <a:off x="3608832" y="4227195"/>
              <a:ext cx="4925695" cy="1054100"/>
            </a:xfrm>
            <a:custGeom>
              <a:avLst/>
              <a:gdLst/>
              <a:ahLst/>
              <a:cxnLst/>
              <a:rect l="l" t="t" r="r" b="b"/>
              <a:pathLst>
                <a:path w="4925695" h="1054100">
                  <a:moveTo>
                    <a:pt x="4749926" y="0"/>
                  </a:moveTo>
                  <a:lnTo>
                    <a:pt x="0" y="0"/>
                  </a:lnTo>
                  <a:lnTo>
                    <a:pt x="0" y="1053591"/>
                  </a:lnTo>
                  <a:lnTo>
                    <a:pt x="4749926" y="1053591"/>
                  </a:lnTo>
                  <a:lnTo>
                    <a:pt x="4796627" y="1047320"/>
                  </a:lnTo>
                  <a:lnTo>
                    <a:pt x="4838587" y="1029621"/>
                  </a:lnTo>
                  <a:lnTo>
                    <a:pt x="4874132" y="1002172"/>
                  </a:lnTo>
                  <a:lnTo>
                    <a:pt x="4901593" y="966648"/>
                  </a:lnTo>
                  <a:lnTo>
                    <a:pt x="4919295" y="924725"/>
                  </a:lnTo>
                  <a:lnTo>
                    <a:pt x="4925568" y="878077"/>
                  </a:lnTo>
                  <a:lnTo>
                    <a:pt x="4925568" y="175640"/>
                  </a:lnTo>
                  <a:lnTo>
                    <a:pt x="4919295" y="128940"/>
                  </a:lnTo>
                  <a:lnTo>
                    <a:pt x="4901593" y="86980"/>
                  </a:lnTo>
                  <a:lnTo>
                    <a:pt x="4874132" y="51434"/>
                  </a:lnTo>
                  <a:lnTo>
                    <a:pt x="4838587" y="23974"/>
                  </a:lnTo>
                  <a:lnTo>
                    <a:pt x="4796627" y="6272"/>
                  </a:lnTo>
                  <a:lnTo>
                    <a:pt x="4749926" y="0"/>
                  </a:lnTo>
                  <a:close/>
                </a:path>
              </a:pathLst>
            </a:custGeom>
            <a:solidFill>
              <a:srgbClr val="F8D5C9">
                <a:alpha val="90194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2" name="object 32" descr=""/>
            <p:cNvSpPr/>
            <p:nvPr/>
          </p:nvSpPr>
          <p:spPr>
            <a:xfrm>
              <a:off x="3608832" y="4227195"/>
              <a:ext cx="4925695" cy="1054100"/>
            </a:xfrm>
            <a:custGeom>
              <a:avLst/>
              <a:gdLst/>
              <a:ahLst/>
              <a:cxnLst/>
              <a:rect l="l" t="t" r="r" b="b"/>
              <a:pathLst>
                <a:path w="4925695" h="1054100">
                  <a:moveTo>
                    <a:pt x="4925568" y="175640"/>
                  </a:moveTo>
                  <a:lnTo>
                    <a:pt x="4925568" y="878077"/>
                  </a:lnTo>
                  <a:lnTo>
                    <a:pt x="4919295" y="924725"/>
                  </a:lnTo>
                  <a:lnTo>
                    <a:pt x="4901593" y="966648"/>
                  </a:lnTo>
                  <a:lnTo>
                    <a:pt x="4874132" y="1002172"/>
                  </a:lnTo>
                  <a:lnTo>
                    <a:pt x="4838587" y="1029621"/>
                  </a:lnTo>
                  <a:lnTo>
                    <a:pt x="4796627" y="1047320"/>
                  </a:lnTo>
                  <a:lnTo>
                    <a:pt x="4749926" y="1053591"/>
                  </a:lnTo>
                  <a:lnTo>
                    <a:pt x="0" y="1053591"/>
                  </a:lnTo>
                  <a:lnTo>
                    <a:pt x="0" y="0"/>
                  </a:lnTo>
                  <a:lnTo>
                    <a:pt x="4749926" y="0"/>
                  </a:lnTo>
                  <a:lnTo>
                    <a:pt x="4796627" y="6272"/>
                  </a:lnTo>
                  <a:lnTo>
                    <a:pt x="4838587" y="23974"/>
                  </a:lnTo>
                  <a:lnTo>
                    <a:pt x="4874132" y="51434"/>
                  </a:lnTo>
                  <a:lnTo>
                    <a:pt x="4901593" y="86980"/>
                  </a:lnTo>
                  <a:lnTo>
                    <a:pt x="4919295" y="128940"/>
                  </a:lnTo>
                  <a:lnTo>
                    <a:pt x="4925568" y="175640"/>
                  </a:lnTo>
                  <a:close/>
                </a:path>
              </a:pathLst>
            </a:custGeom>
            <a:ln w="9525">
              <a:solidFill>
                <a:srgbClr val="F8D5C9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3" name="object 33" descr=""/>
          <p:cNvSpPr txBox="1"/>
          <p:nvPr/>
        </p:nvSpPr>
        <p:spPr>
          <a:xfrm>
            <a:off x="3844544" y="4258436"/>
            <a:ext cx="2646680" cy="9455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40665" indent="-227965">
              <a:lnSpc>
                <a:spcPct val="100000"/>
              </a:lnSpc>
              <a:spcBef>
                <a:spcPts val="100"/>
              </a:spcBef>
              <a:buChar char="•"/>
              <a:tabLst>
                <a:tab pos="240665" algn="l"/>
              </a:tabLst>
            </a:pPr>
            <a:r>
              <a:rPr dirty="0" sz="2000" spc="-10">
                <a:latin typeface="Arial MT"/>
                <a:cs typeface="Arial MT"/>
              </a:rPr>
              <a:t>Spirometer</a:t>
            </a:r>
            <a:endParaRPr sz="2000">
              <a:latin typeface="Arial MT"/>
              <a:cs typeface="Arial MT"/>
            </a:endParaRPr>
          </a:p>
          <a:p>
            <a:pPr marL="240665" indent="-227965">
              <a:lnSpc>
                <a:spcPct val="100000"/>
              </a:lnSpc>
              <a:spcBef>
                <a:spcPts val="15"/>
              </a:spcBef>
              <a:buChar char="•"/>
              <a:tabLst>
                <a:tab pos="240665" algn="l"/>
              </a:tabLst>
            </a:pPr>
            <a:r>
              <a:rPr dirty="0" sz="2000">
                <a:latin typeface="Arial MT"/>
                <a:cs typeface="Arial MT"/>
              </a:rPr>
              <a:t>Direct</a:t>
            </a:r>
            <a:r>
              <a:rPr dirty="0" sz="2000" spc="-25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/</a:t>
            </a:r>
            <a:r>
              <a:rPr dirty="0" sz="2000" spc="-10">
                <a:latin typeface="Arial MT"/>
                <a:cs typeface="Arial MT"/>
              </a:rPr>
              <a:t> Indirect</a:t>
            </a:r>
            <a:endParaRPr sz="2000">
              <a:latin typeface="Arial MT"/>
              <a:cs typeface="Arial MT"/>
            </a:endParaRPr>
          </a:p>
          <a:p>
            <a:pPr marL="240665" indent="-227965">
              <a:lnSpc>
                <a:spcPct val="100000"/>
              </a:lnSpc>
              <a:spcBef>
                <a:spcPts val="25"/>
              </a:spcBef>
              <a:buChar char="•"/>
              <a:tabLst>
                <a:tab pos="240665" algn="l"/>
              </a:tabLst>
            </a:pPr>
            <a:r>
              <a:rPr dirty="0" sz="2000" spc="-10">
                <a:latin typeface="Arial MT"/>
                <a:cs typeface="Arial MT"/>
              </a:rPr>
              <a:t>Tidal</a:t>
            </a:r>
            <a:r>
              <a:rPr dirty="0" sz="2000" spc="-60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/</a:t>
            </a:r>
            <a:r>
              <a:rPr dirty="0" sz="2000" spc="-45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Five</a:t>
            </a:r>
            <a:r>
              <a:rPr dirty="0" sz="2000" spc="-55">
                <a:latin typeface="Arial MT"/>
                <a:cs typeface="Arial MT"/>
              </a:rPr>
              <a:t> </a:t>
            </a:r>
            <a:r>
              <a:rPr dirty="0" sz="2000" spc="-10">
                <a:latin typeface="Arial MT"/>
                <a:cs typeface="Arial MT"/>
              </a:rPr>
              <a:t>Breathing</a:t>
            </a:r>
            <a:endParaRPr sz="2000">
              <a:latin typeface="Arial MT"/>
              <a:cs typeface="Arial MT"/>
            </a:endParaRPr>
          </a:p>
        </p:txBody>
      </p:sp>
      <p:grpSp>
        <p:nvGrpSpPr>
          <p:cNvPr id="34" name="object 34" descr=""/>
          <p:cNvGrpSpPr/>
          <p:nvPr/>
        </p:nvGrpSpPr>
        <p:grpSpPr>
          <a:xfrm>
            <a:off x="816863" y="4410455"/>
            <a:ext cx="2849880" cy="723900"/>
            <a:chOff x="816863" y="4410455"/>
            <a:chExt cx="2849880" cy="723900"/>
          </a:xfrm>
        </p:grpSpPr>
        <p:pic>
          <p:nvPicPr>
            <p:cNvPr id="35" name="object 35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816863" y="4410455"/>
              <a:ext cx="2849880" cy="723900"/>
            </a:xfrm>
            <a:prstGeom prst="rect">
              <a:avLst/>
            </a:prstGeom>
          </p:spPr>
        </p:pic>
        <p:pic>
          <p:nvPicPr>
            <p:cNvPr id="36" name="object 36" descr="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568195" y="4500371"/>
              <a:ext cx="1485900" cy="586739"/>
            </a:xfrm>
            <a:prstGeom prst="rect">
              <a:avLst/>
            </a:prstGeom>
          </p:spPr>
        </p:pic>
        <p:pic>
          <p:nvPicPr>
            <p:cNvPr id="37" name="object 37" descr="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838199" y="4431791"/>
              <a:ext cx="2770632" cy="644525"/>
            </a:xfrm>
            <a:prstGeom prst="rect">
              <a:avLst/>
            </a:prstGeom>
          </p:spPr>
        </p:pic>
      </p:grpSp>
      <p:sp>
        <p:nvSpPr>
          <p:cNvPr id="38" name="object 38" descr=""/>
          <p:cNvSpPr txBox="1"/>
          <p:nvPr/>
        </p:nvSpPr>
        <p:spPr>
          <a:xfrm>
            <a:off x="1722882" y="4565141"/>
            <a:ext cx="1002030" cy="3308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spc="-10">
                <a:solidFill>
                  <a:srgbClr val="FFFFFF"/>
                </a:solidFill>
                <a:latin typeface="Arial MT"/>
                <a:cs typeface="Arial MT"/>
              </a:rPr>
              <a:t>Methods</a:t>
            </a:r>
            <a:endParaRPr sz="2000">
              <a:latin typeface="Arial MT"/>
              <a:cs typeface="Arial MT"/>
            </a:endParaRPr>
          </a:p>
        </p:txBody>
      </p:sp>
      <p:grpSp>
        <p:nvGrpSpPr>
          <p:cNvPr id="39" name="object 39" descr=""/>
          <p:cNvGrpSpPr/>
          <p:nvPr/>
        </p:nvGrpSpPr>
        <p:grpSpPr>
          <a:xfrm>
            <a:off x="3604069" y="5341937"/>
            <a:ext cx="4935220" cy="1063625"/>
            <a:chOff x="3604069" y="5341937"/>
            <a:chExt cx="4935220" cy="1063625"/>
          </a:xfrm>
        </p:grpSpPr>
        <p:sp>
          <p:nvSpPr>
            <p:cNvPr id="40" name="object 40" descr=""/>
            <p:cNvSpPr/>
            <p:nvPr/>
          </p:nvSpPr>
          <p:spPr>
            <a:xfrm>
              <a:off x="3608832" y="5346700"/>
              <a:ext cx="4925695" cy="1054100"/>
            </a:xfrm>
            <a:custGeom>
              <a:avLst/>
              <a:gdLst/>
              <a:ahLst/>
              <a:cxnLst/>
              <a:rect l="l" t="t" r="r" b="b"/>
              <a:pathLst>
                <a:path w="4925695" h="1054100">
                  <a:moveTo>
                    <a:pt x="4749926" y="0"/>
                  </a:moveTo>
                  <a:lnTo>
                    <a:pt x="0" y="0"/>
                  </a:lnTo>
                  <a:lnTo>
                    <a:pt x="0" y="1053592"/>
                  </a:lnTo>
                  <a:lnTo>
                    <a:pt x="4749926" y="1053592"/>
                  </a:lnTo>
                  <a:lnTo>
                    <a:pt x="4796627" y="1047319"/>
                  </a:lnTo>
                  <a:lnTo>
                    <a:pt x="4838587" y="1029618"/>
                  </a:lnTo>
                  <a:lnTo>
                    <a:pt x="4874132" y="1002161"/>
                  </a:lnTo>
                  <a:lnTo>
                    <a:pt x="4901593" y="966622"/>
                  </a:lnTo>
                  <a:lnTo>
                    <a:pt x="4919295" y="924673"/>
                  </a:lnTo>
                  <a:lnTo>
                    <a:pt x="4925568" y="877989"/>
                  </a:lnTo>
                  <a:lnTo>
                    <a:pt x="4925568" y="175640"/>
                  </a:lnTo>
                  <a:lnTo>
                    <a:pt x="4919295" y="128940"/>
                  </a:lnTo>
                  <a:lnTo>
                    <a:pt x="4901593" y="86980"/>
                  </a:lnTo>
                  <a:lnTo>
                    <a:pt x="4874132" y="51435"/>
                  </a:lnTo>
                  <a:lnTo>
                    <a:pt x="4838587" y="23974"/>
                  </a:lnTo>
                  <a:lnTo>
                    <a:pt x="4796627" y="6272"/>
                  </a:lnTo>
                  <a:lnTo>
                    <a:pt x="4749926" y="0"/>
                  </a:lnTo>
                  <a:close/>
                </a:path>
              </a:pathLst>
            </a:custGeom>
            <a:solidFill>
              <a:srgbClr val="FFD2CA">
                <a:alpha val="90194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1" name="object 41" descr=""/>
            <p:cNvSpPr/>
            <p:nvPr/>
          </p:nvSpPr>
          <p:spPr>
            <a:xfrm>
              <a:off x="3608832" y="5346700"/>
              <a:ext cx="4925695" cy="1054100"/>
            </a:xfrm>
            <a:custGeom>
              <a:avLst/>
              <a:gdLst/>
              <a:ahLst/>
              <a:cxnLst/>
              <a:rect l="l" t="t" r="r" b="b"/>
              <a:pathLst>
                <a:path w="4925695" h="1054100">
                  <a:moveTo>
                    <a:pt x="4925568" y="175640"/>
                  </a:moveTo>
                  <a:lnTo>
                    <a:pt x="4925568" y="877989"/>
                  </a:lnTo>
                  <a:lnTo>
                    <a:pt x="4919295" y="924673"/>
                  </a:lnTo>
                  <a:lnTo>
                    <a:pt x="4901593" y="966622"/>
                  </a:lnTo>
                  <a:lnTo>
                    <a:pt x="4874132" y="1002161"/>
                  </a:lnTo>
                  <a:lnTo>
                    <a:pt x="4838587" y="1029618"/>
                  </a:lnTo>
                  <a:lnTo>
                    <a:pt x="4796627" y="1047319"/>
                  </a:lnTo>
                  <a:lnTo>
                    <a:pt x="4749926" y="1053592"/>
                  </a:lnTo>
                  <a:lnTo>
                    <a:pt x="0" y="1053592"/>
                  </a:lnTo>
                  <a:lnTo>
                    <a:pt x="0" y="0"/>
                  </a:lnTo>
                  <a:lnTo>
                    <a:pt x="4749926" y="0"/>
                  </a:lnTo>
                  <a:lnTo>
                    <a:pt x="4796627" y="6272"/>
                  </a:lnTo>
                  <a:lnTo>
                    <a:pt x="4838587" y="23974"/>
                  </a:lnTo>
                  <a:lnTo>
                    <a:pt x="4874132" y="51435"/>
                  </a:lnTo>
                  <a:lnTo>
                    <a:pt x="4901593" y="86980"/>
                  </a:lnTo>
                  <a:lnTo>
                    <a:pt x="4919295" y="128940"/>
                  </a:lnTo>
                  <a:lnTo>
                    <a:pt x="4925568" y="175640"/>
                  </a:lnTo>
                  <a:close/>
                </a:path>
              </a:pathLst>
            </a:custGeom>
            <a:ln w="9525">
              <a:solidFill>
                <a:srgbClr val="FFD2CA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2" name="object 42" descr=""/>
          <p:cNvSpPr txBox="1"/>
          <p:nvPr/>
        </p:nvSpPr>
        <p:spPr>
          <a:xfrm>
            <a:off x="3844544" y="5531611"/>
            <a:ext cx="1200785" cy="6375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40665" indent="-227965">
              <a:lnSpc>
                <a:spcPct val="100000"/>
              </a:lnSpc>
              <a:spcBef>
                <a:spcPts val="100"/>
              </a:spcBef>
              <a:buChar char="•"/>
              <a:tabLst>
                <a:tab pos="240665" algn="l"/>
              </a:tabLst>
            </a:pPr>
            <a:r>
              <a:rPr dirty="0" sz="2000" spc="-10">
                <a:latin typeface="Arial MT"/>
                <a:cs typeface="Arial MT"/>
              </a:rPr>
              <a:t>Result</a:t>
            </a:r>
            <a:endParaRPr sz="2000">
              <a:latin typeface="Arial MT"/>
              <a:cs typeface="Arial MT"/>
            </a:endParaRPr>
          </a:p>
          <a:p>
            <a:pPr marL="240665" indent="-227965">
              <a:lnSpc>
                <a:spcPct val="100000"/>
              </a:lnSpc>
              <a:spcBef>
                <a:spcPts val="15"/>
              </a:spcBef>
              <a:buChar char="•"/>
              <a:tabLst>
                <a:tab pos="240665" algn="l"/>
              </a:tabLst>
            </a:pPr>
            <a:r>
              <a:rPr dirty="0" sz="2000" spc="-10">
                <a:latin typeface="Arial MT"/>
                <a:cs typeface="Arial MT"/>
              </a:rPr>
              <a:t>Analysis</a:t>
            </a:r>
            <a:endParaRPr sz="2000">
              <a:latin typeface="Arial MT"/>
              <a:cs typeface="Arial MT"/>
            </a:endParaRPr>
          </a:p>
        </p:txBody>
      </p:sp>
      <p:grpSp>
        <p:nvGrpSpPr>
          <p:cNvPr id="43" name="object 43" descr=""/>
          <p:cNvGrpSpPr/>
          <p:nvPr/>
        </p:nvGrpSpPr>
        <p:grpSpPr>
          <a:xfrm>
            <a:off x="816863" y="5556503"/>
            <a:ext cx="2849880" cy="669290"/>
            <a:chOff x="816863" y="5556503"/>
            <a:chExt cx="2849880" cy="669290"/>
          </a:xfrm>
        </p:grpSpPr>
        <p:pic>
          <p:nvPicPr>
            <p:cNvPr id="44" name="object 44" descr="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816863" y="5556503"/>
              <a:ext cx="2849880" cy="669035"/>
            </a:xfrm>
            <a:prstGeom prst="rect">
              <a:avLst/>
            </a:prstGeom>
          </p:spPr>
        </p:pic>
        <p:pic>
          <p:nvPicPr>
            <p:cNvPr id="45" name="object 45" descr="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307591" y="5620511"/>
              <a:ext cx="1940052" cy="586740"/>
            </a:xfrm>
            <a:prstGeom prst="rect">
              <a:avLst/>
            </a:prstGeom>
          </p:spPr>
        </p:pic>
        <p:pic>
          <p:nvPicPr>
            <p:cNvPr id="46" name="object 46" descr="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838199" y="5578728"/>
              <a:ext cx="2770632" cy="589495"/>
            </a:xfrm>
            <a:prstGeom prst="rect">
              <a:avLst/>
            </a:prstGeom>
          </p:spPr>
        </p:pic>
      </p:grpSp>
      <p:sp>
        <p:nvSpPr>
          <p:cNvPr id="47" name="object 47" descr=""/>
          <p:cNvSpPr txBox="1"/>
          <p:nvPr/>
        </p:nvSpPr>
        <p:spPr>
          <a:xfrm>
            <a:off x="1461008" y="5684926"/>
            <a:ext cx="1525905" cy="3308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spc="-10">
                <a:solidFill>
                  <a:srgbClr val="FFFFFF"/>
                </a:solidFill>
                <a:latin typeface="Arial MT"/>
                <a:cs typeface="Arial MT"/>
              </a:rPr>
              <a:t>Interpretation</a:t>
            </a:r>
            <a:endParaRPr sz="2000">
              <a:latin typeface="Arial MT"/>
              <a:cs typeface="Arial MT"/>
            </a:endParaRPr>
          </a:p>
        </p:txBody>
      </p:sp>
      <p:grpSp>
        <p:nvGrpSpPr>
          <p:cNvPr id="48" name="object 48" descr=""/>
          <p:cNvGrpSpPr/>
          <p:nvPr/>
        </p:nvGrpSpPr>
        <p:grpSpPr>
          <a:xfrm>
            <a:off x="-13212" y="-13212"/>
            <a:ext cx="9170670" cy="6884670"/>
            <a:chOff x="-13212" y="-13212"/>
            <a:chExt cx="9170670" cy="6884670"/>
          </a:xfrm>
        </p:grpSpPr>
        <p:sp>
          <p:nvSpPr>
            <p:cNvPr id="49" name="object 49" descr=""/>
            <p:cNvSpPr/>
            <p:nvPr/>
          </p:nvSpPr>
          <p:spPr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l" t="t" r="r" b="b"/>
              <a:pathLst>
                <a:path w="9144000" h="6858000">
                  <a:moveTo>
                    <a:pt x="9144000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9144000" y="68580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FFFFFF">
                <a:alpha val="1176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0" name="object 50" descr=""/>
            <p:cNvSpPr/>
            <p:nvPr/>
          </p:nvSpPr>
          <p:spPr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l" t="t" r="r" b="b"/>
              <a:pathLst>
                <a:path w="9144000" h="6858000">
                  <a:moveTo>
                    <a:pt x="0" y="6858000"/>
                  </a:moveTo>
                  <a:lnTo>
                    <a:pt x="9144000" y="6858000"/>
                  </a:lnTo>
                  <a:lnTo>
                    <a:pt x="9144000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ln w="26424">
              <a:solidFill>
                <a:srgbClr val="6B91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AHR</a:t>
            </a:r>
            <a:r>
              <a:rPr dirty="0" spc="-15"/>
              <a:t> </a:t>
            </a:r>
            <a:r>
              <a:rPr dirty="0"/>
              <a:t>/</a:t>
            </a:r>
            <a:r>
              <a:rPr dirty="0" spc="-45"/>
              <a:t> </a:t>
            </a:r>
            <a:r>
              <a:rPr dirty="0" spc="-20"/>
              <a:t>BHR:</a:t>
            </a:r>
          </a:p>
          <a:p>
            <a:pPr marL="12700">
              <a:lnSpc>
                <a:spcPct val="100000"/>
              </a:lnSpc>
              <a:spcBef>
                <a:spcPts val="2020"/>
              </a:spcBef>
            </a:pPr>
            <a:r>
              <a:rPr dirty="0" b="0">
                <a:latin typeface="Arial MT"/>
                <a:cs typeface="Arial MT"/>
              </a:rPr>
              <a:t>Airway</a:t>
            </a:r>
            <a:r>
              <a:rPr dirty="0" spc="-70" b="0">
                <a:latin typeface="Arial MT"/>
                <a:cs typeface="Arial MT"/>
              </a:rPr>
              <a:t> </a:t>
            </a:r>
            <a:r>
              <a:rPr dirty="0" b="0">
                <a:latin typeface="Arial MT"/>
                <a:cs typeface="Arial MT"/>
              </a:rPr>
              <a:t>/</a:t>
            </a:r>
            <a:r>
              <a:rPr dirty="0" spc="-75" b="0">
                <a:latin typeface="Arial MT"/>
                <a:cs typeface="Arial MT"/>
              </a:rPr>
              <a:t> </a:t>
            </a:r>
            <a:r>
              <a:rPr dirty="0" b="0">
                <a:latin typeface="Arial MT"/>
                <a:cs typeface="Arial MT"/>
              </a:rPr>
              <a:t>Bronchial</a:t>
            </a:r>
            <a:r>
              <a:rPr dirty="0" spc="-60" b="0">
                <a:latin typeface="Arial MT"/>
                <a:cs typeface="Arial MT"/>
              </a:rPr>
              <a:t> </a:t>
            </a:r>
            <a:r>
              <a:rPr dirty="0" b="0">
                <a:latin typeface="Arial MT"/>
                <a:cs typeface="Arial MT"/>
              </a:rPr>
              <a:t>Hyper</a:t>
            </a:r>
            <a:r>
              <a:rPr dirty="0" spc="-65" b="0">
                <a:latin typeface="Arial MT"/>
                <a:cs typeface="Arial MT"/>
              </a:rPr>
              <a:t> </a:t>
            </a:r>
            <a:r>
              <a:rPr dirty="0" spc="-10" b="0">
                <a:latin typeface="Arial MT"/>
                <a:cs typeface="Arial MT"/>
              </a:rPr>
              <a:t>Responsiveness:</a:t>
            </a:r>
          </a:p>
          <a:p>
            <a:pPr marL="927100" marR="5080" indent="-408940">
              <a:lnSpc>
                <a:spcPct val="150000"/>
              </a:lnSpc>
              <a:spcBef>
                <a:spcPts val="575"/>
              </a:spcBef>
            </a:pPr>
            <a:r>
              <a:rPr dirty="0" b="0">
                <a:latin typeface="Arial MT"/>
                <a:cs typeface="Arial MT"/>
              </a:rPr>
              <a:t>“</a:t>
            </a:r>
            <a:r>
              <a:rPr dirty="0" u="sng" b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Over</a:t>
            </a:r>
            <a:r>
              <a:rPr dirty="0" u="sng" spc="-85" b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 </a:t>
            </a:r>
            <a:r>
              <a:rPr dirty="0" u="sng" b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/</a:t>
            </a:r>
            <a:r>
              <a:rPr dirty="0" u="sng" spc="-60" b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 </a:t>
            </a:r>
            <a:r>
              <a:rPr dirty="0" u="sng" b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Hyper</a:t>
            </a:r>
            <a:r>
              <a:rPr dirty="0" spc="-55" b="0">
                <a:latin typeface="Arial MT"/>
                <a:cs typeface="Arial MT"/>
              </a:rPr>
              <a:t> </a:t>
            </a:r>
            <a:r>
              <a:rPr dirty="0" b="0">
                <a:latin typeface="Arial MT"/>
                <a:cs typeface="Arial MT"/>
              </a:rPr>
              <a:t>Response</a:t>
            </a:r>
            <a:r>
              <a:rPr dirty="0" spc="-30" b="0">
                <a:latin typeface="Arial MT"/>
                <a:cs typeface="Arial MT"/>
              </a:rPr>
              <a:t> </a:t>
            </a:r>
            <a:r>
              <a:rPr dirty="0" b="0">
                <a:latin typeface="Arial MT"/>
                <a:cs typeface="Arial MT"/>
              </a:rPr>
              <a:t>of</a:t>
            </a:r>
            <a:r>
              <a:rPr dirty="0" spc="-60" b="0">
                <a:latin typeface="Arial MT"/>
                <a:cs typeface="Arial MT"/>
              </a:rPr>
              <a:t> </a:t>
            </a:r>
            <a:r>
              <a:rPr dirty="0" b="0">
                <a:latin typeface="Arial MT"/>
                <a:cs typeface="Arial MT"/>
              </a:rPr>
              <a:t>bronchus</a:t>
            </a:r>
            <a:r>
              <a:rPr dirty="0" spc="-50" b="0">
                <a:latin typeface="Arial MT"/>
                <a:cs typeface="Arial MT"/>
              </a:rPr>
              <a:t> </a:t>
            </a:r>
            <a:r>
              <a:rPr dirty="0" b="0">
                <a:latin typeface="Arial MT"/>
                <a:cs typeface="Arial MT"/>
              </a:rPr>
              <a:t>to</a:t>
            </a:r>
            <a:r>
              <a:rPr dirty="0" spc="-60" b="0">
                <a:latin typeface="Arial MT"/>
                <a:cs typeface="Arial MT"/>
              </a:rPr>
              <a:t> </a:t>
            </a:r>
            <a:r>
              <a:rPr dirty="0" b="0">
                <a:latin typeface="Arial MT"/>
                <a:cs typeface="Arial MT"/>
              </a:rPr>
              <a:t>external</a:t>
            </a:r>
            <a:r>
              <a:rPr dirty="0" spc="-55" b="0">
                <a:latin typeface="Arial MT"/>
                <a:cs typeface="Arial MT"/>
              </a:rPr>
              <a:t> </a:t>
            </a:r>
            <a:r>
              <a:rPr dirty="0" spc="-10" b="0">
                <a:latin typeface="Arial MT"/>
                <a:cs typeface="Arial MT"/>
              </a:rPr>
              <a:t>agent, </a:t>
            </a:r>
            <a:r>
              <a:rPr dirty="0" b="0">
                <a:latin typeface="Arial MT"/>
                <a:cs typeface="Arial MT"/>
              </a:rPr>
              <a:t>occur</a:t>
            </a:r>
            <a:r>
              <a:rPr dirty="0" spc="-60" b="0">
                <a:latin typeface="Arial MT"/>
                <a:cs typeface="Arial MT"/>
              </a:rPr>
              <a:t> </a:t>
            </a:r>
            <a:r>
              <a:rPr dirty="0" spc="-10" b="0">
                <a:latin typeface="Arial MT"/>
                <a:cs typeface="Arial MT"/>
              </a:rPr>
              <a:t>bronchoconstriction”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pc="-90"/>
              <a:t>Definition</a:t>
            </a:r>
          </a:p>
        </p:txBody>
      </p:sp>
      <p:sp>
        <p:nvSpPr>
          <p:cNvPr id="4" name="object 4" descr=""/>
          <p:cNvSpPr txBox="1"/>
          <p:nvPr/>
        </p:nvSpPr>
        <p:spPr>
          <a:xfrm>
            <a:off x="1526794" y="5897067"/>
            <a:ext cx="252222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10" i="1">
                <a:latin typeface="Cambria"/>
                <a:cs typeface="Cambria"/>
              </a:rPr>
              <a:t>(Brannan,</a:t>
            </a:r>
            <a:r>
              <a:rPr dirty="0" sz="1200" spc="-45" i="1">
                <a:latin typeface="Cambria"/>
                <a:cs typeface="Cambria"/>
              </a:rPr>
              <a:t> </a:t>
            </a:r>
            <a:r>
              <a:rPr dirty="0" sz="1200" i="1">
                <a:latin typeface="Cambria"/>
                <a:cs typeface="Cambria"/>
              </a:rPr>
              <a:t>JD</a:t>
            </a:r>
            <a:r>
              <a:rPr dirty="0" sz="1200" spc="-15" i="1">
                <a:latin typeface="Cambria"/>
                <a:cs typeface="Cambria"/>
              </a:rPr>
              <a:t> </a:t>
            </a:r>
            <a:r>
              <a:rPr dirty="0" sz="1200" i="1">
                <a:latin typeface="Cambria"/>
                <a:cs typeface="Cambria"/>
              </a:rPr>
              <a:t>and</a:t>
            </a:r>
            <a:r>
              <a:rPr dirty="0" sz="1200" spc="240" i="1">
                <a:latin typeface="Cambria"/>
                <a:cs typeface="Cambria"/>
              </a:rPr>
              <a:t> </a:t>
            </a:r>
            <a:r>
              <a:rPr dirty="0" sz="1200" i="1">
                <a:latin typeface="Cambria"/>
                <a:cs typeface="Cambria"/>
              </a:rPr>
              <a:t>Lougheed,</a:t>
            </a:r>
            <a:r>
              <a:rPr dirty="0" sz="1200" spc="-30" i="1">
                <a:latin typeface="Cambria"/>
                <a:cs typeface="Cambria"/>
              </a:rPr>
              <a:t> </a:t>
            </a:r>
            <a:r>
              <a:rPr dirty="0" sz="1200" i="1">
                <a:latin typeface="Cambria"/>
                <a:cs typeface="Cambria"/>
              </a:rPr>
              <a:t>MD,</a:t>
            </a:r>
            <a:r>
              <a:rPr dirty="0" sz="1200" spc="-15" i="1">
                <a:latin typeface="Cambria"/>
                <a:cs typeface="Cambria"/>
              </a:rPr>
              <a:t> </a:t>
            </a:r>
            <a:r>
              <a:rPr dirty="0" sz="1200" spc="-20" i="1">
                <a:latin typeface="Cambria"/>
                <a:cs typeface="Cambria"/>
              </a:rPr>
              <a:t>2012)</a:t>
            </a:r>
            <a:endParaRPr sz="1200">
              <a:latin typeface="Cambria"/>
              <a:cs typeface="Cambria"/>
            </a:endParaRPr>
          </a:p>
        </p:txBody>
      </p:sp>
      <p:grpSp>
        <p:nvGrpSpPr>
          <p:cNvPr id="5" name="object 5" descr=""/>
          <p:cNvGrpSpPr/>
          <p:nvPr/>
        </p:nvGrpSpPr>
        <p:grpSpPr>
          <a:xfrm>
            <a:off x="-13212" y="-13212"/>
            <a:ext cx="9170670" cy="6884670"/>
            <a:chOff x="-13212" y="-13212"/>
            <a:chExt cx="9170670" cy="6884670"/>
          </a:xfrm>
        </p:grpSpPr>
        <p:sp>
          <p:nvSpPr>
            <p:cNvPr id="6" name="object 6" descr=""/>
            <p:cNvSpPr/>
            <p:nvPr/>
          </p:nvSpPr>
          <p:spPr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l" t="t" r="r" b="b"/>
              <a:pathLst>
                <a:path w="9144000" h="6858000">
                  <a:moveTo>
                    <a:pt x="9144000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9144000" y="68580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FFFFFF">
                <a:alpha val="1176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l" t="t" r="r" b="b"/>
              <a:pathLst>
                <a:path w="9144000" h="6858000">
                  <a:moveTo>
                    <a:pt x="0" y="6858000"/>
                  </a:moveTo>
                  <a:lnTo>
                    <a:pt x="9144000" y="6858000"/>
                  </a:lnTo>
                  <a:lnTo>
                    <a:pt x="9144000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ln w="26424">
              <a:solidFill>
                <a:srgbClr val="6B91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535940" y="1282953"/>
            <a:ext cx="8023225" cy="43745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b="1">
                <a:latin typeface="Arial"/>
                <a:cs typeface="Arial"/>
              </a:rPr>
              <a:t>Bronchial</a:t>
            </a:r>
            <a:r>
              <a:rPr dirty="0" sz="2400" spc="-55" b="1">
                <a:latin typeface="Arial"/>
                <a:cs typeface="Arial"/>
              </a:rPr>
              <a:t> </a:t>
            </a:r>
            <a:r>
              <a:rPr dirty="0" sz="2400" b="1">
                <a:latin typeface="Arial"/>
                <a:cs typeface="Arial"/>
              </a:rPr>
              <a:t>provocation</a:t>
            </a:r>
            <a:r>
              <a:rPr dirty="0" sz="2400" spc="-45" b="1">
                <a:latin typeface="Arial"/>
                <a:cs typeface="Arial"/>
              </a:rPr>
              <a:t> </a:t>
            </a:r>
            <a:r>
              <a:rPr dirty="0" sz="2400" b="1">
                <a:latin typeface="Arial"/>
                <a:cs typeface="Arial"/>
              </a:rPr>
              <a:t>tests</a:t>
            </a:r>
            <a:r>
              <a:rPr dirty="0" sz="2400" spc="-50" b="1">
                <a:latin typeface="Arial"/>
                <a:cs typeface="Arial"/>
              </a:rPr>
              <a:t> </a:t>
            </a:r>
            <a:r>
              <a:rPr dirty="0" sz="2400" spc="-10" b="1">
                <a:latin typeface="Arial"/>
                <a:cs typeface="Arial"/>
              </a:rPr>
              <a:t>(BPTs)</a:t>
            </a:r>
            <a:endParaRPr sz="2400">
              <a:latin typeface="Arial"/>
              <a:cs typeface="Arial"/>
            </a:endParaRPr>
          </a:p>
          <a:p>
            <a:pPr marL="12700" marR="5080">
              <a:lnSpc>
                <a:spcPct val="150000"/>
              </a:lnSpc>
              <a:spcBef>
                <a:spcPts val="580"/>
              </a:spcBef>
            </a:pPr>
            <a:r>
              <a:rPr dirty="0" sz="2400">
                <a:latin typeface="Arial MT"/>
                <a:cs typeface="Arial MT"/>
              </a:rPr>
              <a:t>are</a:t>
            </a:r>
            <a:r>
              <a:rPr dirty="0" sz="2400" spc="-70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objective</a:t>
            </a:r>
            <a:r>
              <a:rPr dirty="0" sz="2400" spc="-40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tests</a:t>
            </a:r>
            <a:r>
              <a:rPr dirty="0" sz="2400" spc="-70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for</a:t>
            </a:r>
            <a:r>
              <a:rPr dirty="0" sz="2400" spc="-165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AHR</a:t>
            </a:r>
            <a:r>
              <a:rPr dirty="0" sz="2400" spc="-45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that</a:t>
            </a:r>
            <a:r>
              <a:rPr dirty="0" sz="2400" spc="-50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are</a:t>
            </a:r>
            <a:r>
              <a:rPr dirty="0" sz="2400" spc="-50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clinically</a:t>
            </a:r>
            <a:r>
              <a:rPr dirty="0" sz="2400" spc="-5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useful</a:t>
            </a:r>
            <a:r>
              <a:rPr dirty="0" sz="2400" spc="-65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to</a:t>
            </a:r>
            <a:r>
              <a:rPr dirty="0" sz="2400" spc="-60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aid</a:t>
            </a:r>
            <a:r>
              <a:rPr dirty="0" sz="2400" spc="-50">
                <a:latin typeface="Arial MT"/>
                <a:cs typeface="Arial MT"/>
              </a:rPr>
              <a:t> </a:t>
            </a:r>
            <a:r>
              <a:rPr dirty="0" sz="2400" spc="-25">
                <a:latin typeface="Arial MT"/>
                <a:cs typeface="Arial MT"/>
              </a:rPr>
              <a:t>in </a:t>
            </a:r>
            <a:r>
              <a:rPr dirty="0" sz="2400">
                <a:latin typeface="Arial MT"/>
                <a:cs typeface="Arial MT"/>
              </a:rPr>
              <a:t>the</a:t>
            </a:r>
            <a:r>
              <a:rPr dirty="0" sz="2400" spc="-65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diagnosis</a:t>
            </a:r>
            <a:r>
              <a:rPr dirty="0" sz="2400" spc="-25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of</a:t>
            </a:r>
            <a:r>
              <a:rPr dirty="0" sz="2400" spc="-55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asthma</a:t>
            </a:r>
            <a:r>
              <a:rPr dirty="0" sz="2400" spc="-50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in</a:t>
            </a:r>
            <a:r>
              <a:rPr dirty="0" sz="2400" spc="-55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both</a:t>
            </a:r>
            <a:r>
              <a:rPr dirty="0" sz="2400" spc="-55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adults</a:t>
            </a:r>
            <a:r>
              <a:rPr dirty="0" sz="2400" spc="-40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and</a:t>
            </a:r>
            <a:r>
              <a:rPr dirty="0" sz="2400" spc="-60">
                <a:latin typeface="Arial MT"/>
                <a:cs typeface="Arial MT"/>
              </a:rPr>
              <a:t> </a:t>
            </a:r>
            <a:r>
              <a:rPr dirty="0" sz="2400" spc="-10">
                <a:latin typeface="Arial MT"/>
                <a:cs typeface="Arial MT"/>
              </a:rPr>
              <a:t>children.</a:t>
            </a:r>
            <a:endParaRPr sz="2400">
              <a:latin typeface="Arial MT"/>
              <a:cs typeface="Arial MT"/>
            </a:endParaRPr>
          </a:p>
          <a:p>
            <a:pPr>
              <a:lnSpc>
                <a:spcPct val="100000"/>
              </a:lnSpc>
            </a:pPr>
            <a:endParaRPr sz="24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1390"/>
              </a:spcBef>
            </a:pPr>
            <a:endParaRPr sz="24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</a:pPr>
            <a:r>
              <a:rPr dirty="0" sz="2400" spc="-25" b="1">
                <a:latin typeface="Arial"/>
                <a:cs typeface="Arial"/>
              </a:rPr>
              <a:t>BPTs</a:t>
            </a:r>
            <a:r>
              <a:rPr dirty="0" sz="2400" spc="-75" b="1">
                <a:latin typeface="Arial"/>
                <a:cs typeface="Arial"/>
              </a:rPr>
              <a:t> </a:t>
            </a:r>
            <a:r>
              <a:rPr dirty="0" sz="2400">
                <a:latin typeface="Arial MT"/>
                <a:cs typeface="Arial MT"/>
              </a:rPr>
              <a:t>=</a:t>
            </a:r>
            <a:r>
              <a:rPr dirty="0" sz="2400" spc="-90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Bronchial</a:t>
            </a:r>
            <a:r>
              <a:rPr dirty="0" sz="2400" spc="-70">
                <a:latin typeface="Arial MT"/>
                <a:cs typeface="Arial MT"/>
              </a:rPr>
              <a:t> </a:t>
            </a:r>
            <a:r>
              <a:rPr dirty="0" sz="2400" spc="-10">
                <a:latin typeface="Arial MT"/>
                <a:cs typeface="Arial MT"/>
              </a:rPr>
              <a:t>Provocation</a:t>
            </a:r>
            <a:r>
              <a:rPr dirty="0" sz="2400" spc="-110">
                <a:latin typeface="Arial MT"/>
                <a:cs typeface="Arial MT"/>
              </a:rPr>
              <a:t> </a:t>
            </a:r>
            <a:r>
              <a:rPr dirty="0" sz="2400" spc="-20">
                <a:latin typeface="Arial MT"/>
                <a:cs typeface="Arial MT"/>
              </a:rPr>
              <a:t>Test</a:t>
            </a:r>
            <a:endParaRPr sz="24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2020"/>
              </a:spcBef>
            </a:pPr>
            <a:r>
              <a:rPr dirty="0" sz="2400" spc="-25" b="1">
                <a:latin typeface="Arial"/>
                <a:cs typeface="Arial"/>
              </a:rPr>
              <a:t>BCTs</a:t>
            </a:r>
            <a:r>
              <a:rPr dirty="0" sz="2400" spc="-114" b="1">
                <a:latin typeface="Arial"/>
                <a:cs typeface="Arial"/>
              </a:rPr>
              <a:t> </a:t>
            </a:r>
            <a:r>
              <a:rPr dirty="0" sz="2400">
                <a:latin typeface="Arial MT"/>
                <a:cs typeface="Arial MT"/>
              </a:rPr>
              <a:t>=Bronchial</a:t>
            </a:r>
            <a:r>
              <a:rPr dirty="0" sz="2400" spc="-100">
                <a:latin typeface="Arial MT"/>
                <a:cs typeface="Arial MT"/>
              </a:rPr>
              <a:t> </a:t>
            </a:r>
            <a:r>
              <a:rPr dirty="0" sz="2400" spc="-10">
                <a:latin typeface="Arial MT"/>
                <a:cs typeface="Arial MT"/>
              </a:rPr>
              <a:t>Challenge</a:t>
            </a:r>
            <a:r>
              <a:rPr dirty="0" sz="2400" spc="-130">
                <a:latin typeface="Arial MT"/>
                <a:cs typeface="Arial MT"/>
              </a:rPr>
              <a:t> </a:t>
            </a:r>
            <a:r>
              <a:rPr dirty="0" sz="2400" spc="-10">
                <a:latin typeface="Arial MT"/>
                <a:cs typeface="Arial MT"/>
              </a:rPr>
              <a:t>Tests</a:t>
            </a:r>
            <a:endParaRPr sz="24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1115"/>
              </a:spcBef>
            </a:pPr>
            <a:r>
              <a:rPr dirty="0" sz="2400">
                <a:latin typeface="Arial MT"/>
                <a:cs typeface="Arial MT"/>
              </a:rPr>
              <a:t>Ex:</a:t>
            </a:r>
            <a:r>
              <a:rPr dirty="0" sz="2400" spc="-70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Methacholine</a:t>
            </a:r>
            <a:r>
              <a:rPr dirty="0" sz="2400" spc="-40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Challenge</a:t>
            </a:r>
            <a:r>
              <a:rPr dirty="0" sz="2400" spc="-35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test</a:t>
            </a:r>
            <a:r>
              <a:rPr dirty="0" sz="2400" spc="-90">
                <a:latin typeface="Arial MT"/>
                <a:cs typeface="Arial MT"/>
              </a:rPr>
              <a:t> </a:t>
            </a:r>
            <a:r>
              <a:rPr dirty="0" sz="2400" spc="-10">
                <a:latin typeface="Arial MT"/>
                <a:cs typeface="Arial MT"/>
              </a:rPr>
              <a:t>(MCT)</a:t>
            </a:r>
            <a:endParaRPr sz="2400">
              <a:latin typeface="Arial MT"/>
              <a:cs typeface="Arial MT"/>
            </a:endParaRPr>
          </a:p>
          <a:p>
            <a:pPr marL="518795">
              <a:lnSpc>
                <a:spcPct val="100000"/>
              </a:lnSpc>
              <a:spcBef>
                <a:spcPts val="580"/>
              </a:spcBef>
            </a:pPr>
            <a:r>
              <a:rPr dirty="0" sz="2400">
                <a:latin typeface="Arial MT"/>
                <a:cs typeface="Arial MT"/>
              </a:rPr>
              <a:t>Exercise</a:t>
            </a:r>
            <a:r>
              <a:rPr dirty="0" sz="2400" spc="-130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Challenge</a:t>
            </a:r>
            <a:r>
              <a:rPr dirty="0" sz="2400" spc="-85">
                <a:latin typeface="Arial MT"/>
                <a:cs typeface="Arial MT"/>
              </a:rPr>
              <a:t> </a:t>
            </a:r>
            <a:r>
              <a:rPr dirty="0" sz="2400" spc="-20">
                <a:latin typeface="Arial MT"/>
                <a:cs typeface="Arial MT"/>
              </a:rPr>
              <a:t>test</a:t>
            </a:r>
            <a:endParaRPr sz="2400">
              <a:latin typeface="Arial MT"/>
              <a:cs typeface="Arial MT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pc="-90"/>
              <a:t>Definition</a:t>
            </a:r>
          </a:p>
        </p:txBody>
      </p:sp>
      <p:sp>
        <p:nvSpPr>
          <p:cNvPr id="4" name="object 4" descr=""/>
          <p:cNvSpPr txBox="1"/>
          <p:nvPr/>
        </p:nvSpPr>
        <p:spPr>
          <a:xfrm>
            <a:off x="1526794" y="5897067"/>
            <a:ext cx="252222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10" i="1">
                <a:latin typeface="Cambria"/>
                <a:cs typeface="Cambria"/>
              </a:rPr>
              <a:t>(Brannan,</a:t>
            </a:r>
            <a:r>
              <a:rPr dirty="0" sz="1200" spc="-45" i="1">
                <a:latin typeface="Cambria"/>
                <a:cs typeface="Cambria"/>
              </a:rPr>
              <a:t> </a:t>
            </a:r>
            <a:r>
              <a:rPr dirty="0" sz="1200" i="1">
                <a:latin typeface="Cambria"/>
                <a:cs typeface="Cambria"/>
              </a:rPr>
              <a:t>JD</a:t>
            </a:r>
            <a:r>
              <a:rPr dirty="0" sz="1200" spc="-15" i="1">
                <a:latin typeface="Cambria"/>
                <a:cs typeface="Cambria"/>
              </a:rPr>
              <a:t> </a:t>
            </a:r>
            <a:r>
              <a:rPr dirty="0" sz="1200" i="1">
                <a:latin typeface="Cambria"/>
                <a:cs typeface="Cambria"/>
              </a:rPr>
              <a:t>and</a:t>
            </a:r>
            <a:r>
              <a:rPr dirty="0" sz="1200" spc="240" i="1">
                <a:latin typeface="Cambria"/>
                <a:cs typeface="Cambria"/>
              </a:rPr>
              <a:t> </a:t>
            </a:r>
            <a:r>
              <a:rPr dirty="0" sz="1200" i="1">
                <a:latin typeface="Cambria"/>
                <a:cs typeface="Cambria"/>
              </a:rPr>
              <a:t>Lougheed,</a:t>
            </a:r>
            <a:r>
              <a:rPr dirty="0" sz="1200" spc="-30" i="1">
                <a:latin typeface="Cambria"/>
                <a:cs typeface="Cambria"/>
              </a:rPr>
              <a:t> </a:t>
            </a:r>
            <a:r>
              <a:rPr dirty="0" sz="1200" i="1">
                <a:latin typeface="Cambria"/>
                <a:cs typeface="Cambria"/>
              </a:rPr>
              <a:t>MD,</a:t>
            </a:r>
            <a:r>
              <a:rPr dirty="0" sz="1200" spc="-15" i="1">
                <a:latin typeface="Cambria"/>
                <a:cs typeface="Cambria"/>
              </a:rPr>
              <a:t> </a:t>
            </a:r>
            <a:r>
              <a:rPr dirty="0" sz="1200" spc="-20" i="1">
                <a:latin typeface="Cambria"/>
                <a:cs typeface="Cambria"/>
              </a:rPr>
              <a:t>2012)</a:t>
            </a:r>
            <a:endParaRPr sz="1200">
              <a:latin typeface="Cambria"/>
              <a:cs typeface="Cambria"/>
            </a:endParaRPr>
          </a:p>
        </p:txBody>
      </p:sp>
      <p:grpSp>
        <p:nvGrpSpPr>
          <p:cNvPr id="5" name="object 5" descr=""/>
          <p:cNvGrpSpPr/>
          <p:nvPr/>
        </p:nvGrpSpPr>
        <p:grpSpPr>
          <a:xfrm>
            <a:off x="-13212" y="-13212"/>
            <a:ext cx="9170670" cy="6884670"/>
            <a:chOff x="-13212" y="-13212"/>
            <a:chExt cx="9170670" cy="6884670"/>
          </a:xfrm>
        </p:grpSpPr>
        <p:sp>
          <p:nvSpPr>
            <p:cNvPr id="6" name="object 6" descr=""/>
            <p:cNvSpPr/>
            <p:nvPr/>
          </p:nvSpPr>
          <p:spPr>
            <a:xfrm>
              <a:off x="381000" y="3428999"/>
              <a:ext cx="8458200" cy="2362200"/>
            </a:xfrm>
            <a:custGeom>
              <a:avLst/>
              <a:gdLst/>
              <a:ahLst/>
              <a:cxnLst/>
              <a:rect l="l" t="t" r="r" b="b"/>
              <a:pathLst>
                <a:path w="8458200" h="2362200">
                  <a:moveTo>
                    <a:pt x="0" y="0"/>
                  </a:moveTo>
                  <a:lnTo>
                    <a:pt x="8458200" y="0"/>
                  </a:lnTo>
                </a:path>
                <a:path w="8458200" h="2362200">
                  <a:moveTo>
                    <a:pt x="0" y="2362200"/>
                  </a:moveTo>
                  <a:lnTo>
                    <a:pt x="8458200" y="2362200"/>
                  </a:lnTo>
                </a:path>
              </a:pathLst>
            </a:custGeom>
            <a:ln w="19050">
              <a:solidFill>
                <a:srgbClr val="93C500"/>
              </a:solidFill>
              <a:prstDash val="sysDash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l" t="t" r="r" b="b"/>
              <a:pathLst>
                <a:path w="9144000" h="6858000">
                  <a:moveTo>
                    <a:pt x="9144000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9144000" y="68580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FFFFFF">
                <a:alpha val="1176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l" t="t" r="r" b="b"/>
              <a:pathLst>
                <a:path w="9144000" h="6858000">
                  <a:moveTo>
                    <a:pt x="0" y="6858000"/>
                  </a:moveTo>
                  <a:lnTo>
                    <a:pt x="9144000" y="6858000"/>
                  </a:lnTo>
                  <a:lnTo>
                    <a:pt x="9144000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ln w="26424">
              <a:solidFill>
                <a:srgbClr val="6B91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8572" y="3861066"/>
            <a:ext cx="2507615" cy="2530855"/>
          </a:xfrm>
          <a:prstGeom prst="rect">
            <a:avLst/>
          </a:prstGeom>
        </p:spPr>
      </p:pic>
      <p:pic>
        <p:nvPicPr>
          <p:cNvPr id="3" name="object 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843783" y="4167075"/>
            <a:ext cx="6169025" cy="2646299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36803" y="1246377"/>
            <a:ext cx="2016252" cy="2510804"/>
          </a:xfrm>
          <a:prstGeom prst="rect">
            <a:avLst/>
          </a:prstGeom>
        </p:spPr>
      </p:pic>
      <p:pic>
        <p:nvPicPr>
          <p:cNvPr id="5" name="object 5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732142" y="836676"/>
            <a:ext cx="1759839" cy="2782823"/>
          </a:xfrm>
          <a:prstGeom prst="rect">
            <a:avLst/>
          </a:prstGeom>
        </p:spPr>
      </p:pic>
      <p:pic>
        <p:nvPicPr>
          <p:cNvPr id="6" name="object 6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347846" y="1228216"/>
            <a:ext cx="2525014" cy="2886582"/>
          </a:xfrm>
          <a:prstGeom prst="rect">
            <a:avLst/>
          </a:prstGeom>
        </p:spPr>
      </p:pic>
      <p:grpSp>
        <p:nvGrpSpPr>
          <p:cNvPr id="7" name="object 7" descr=""/>
          <p:cNvGrpSpPr/>
          <p:nvPr/>
        </p:nvGrpSpPr>
        <p:grpSpPr>
          <a:xfrm>
            <a:off x="7804404" y="2860548"/>
            <a:ext cx="783590" cy="1889760"/>
            <a:chOff x="7804404" y="2860548"/>
            <a:chExt cx="783590" cy="1889760"/>
          </a:xfrm>
        </p:grpSpPr>
        <p:pic>
          <p:nvPicPr>
            <p:cNvPr id="8" name="object 8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804404" y="2860548"/>
              <a:ext cx="783335" cy="1889759"/>
            </a:xfrm>
            <a:prstGeom prst="rect">
              <a:avLst/>
            </a:prstGeom>
          </p:spPr>
        </p:pic>
        <p:pic>
          <p:nvPicPr>
            <p:cNvPr id="9" name="object 9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825486" y="2882138"/>
              <a:ext cx="704391" cy="1810512"/>
            </a:xfrm>
            <a:prstGeom prst="rect">
              <a:avLst/>
            </a:prstGeom>
          </p:spPr>
        </p:pic>
      </p:grpSp>
      <p:grpSp>
        <p:nvGrpSpPr>
          <p:cNvPr id="10" name="object 10" descr=""/>
          <p:cNvGrpSpPr/>
          <p:nvPr/>
        </p:nvGrpSpPr>
        <p:grpSpPr>
          <a:xfrm>
            <a:off x="1751076" y="1406652"/>
            <a:ext cx="1874520" cy="1117600"/>
            <a:chOff x="1751076" y="1406652"/>
            <a:chExt cx="1874520" cy="1117600"/>
          </a:xfrm>
        </p:grpSpPr>
        <p:pic>
          <p:nvPicPr>
            <p:cNvPr id="11" name="object 11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751076" y="1406652"/>
              <a:ext cx="1874520" cy="1117091"/>
            </a:xfrm>
            <a:prstGeom prst="rect">
              <a:avLst/>
            </a:prstGeom>
          </p:spPr>
        </p:pic>
        <p:pic>
          <p:nvPicPr>
            <p:cNvPr id="12" name="object 12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772412" y="1427988"/>
              <a:ext cx="1795526" cy="1037971"/>
            </a:xfrm>
            <a:prstGeom prst="rect">
              <a:avLst/>
            </a:prstGeom>
          </p:spPr>
        </p:pic>
      </p:grpSp>
      <p:grpSp>
        <p:nvGrpSpPr>
          <p:cNvPr id="13" name="object 13" descr=""/>
          <p:cNvGrpSpPr/>
          <p:nvPr/>
        </p:nvGrpSpPr>
        <p:grpSpPr>
          <a:xfrm>
            <a:off x="4556759" y="4780788"/>
            <a:ext cx="1630680" cy="640080"/>
            <a:chOff x="4556759" y="4780788"/>
            <a:chExt cx="1630680" cy="640080"/>
          </a:xfrm>
        </p:grpSpPr>
        <p:pic>
          <p:nvPicPr>
            <p:cNvPr id="14" name="object 14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4556759" y="4780788"/>
              <a:ext cx="1630680" cy="640080"/>
            </a:xfrm>
            <a:prstGeom prst="rect">
              <a:avLst/>
            </a:prstGeom>
          </p:spPr>
        </p:pic>
        <p:pic>
          <p:nvPicPr>
            <p:cNvPr id="15" name="object 15" descr="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4578984" y="4802628"/>
              <a:ext cx="1551051" cy="561089"/>
            </a:xfrm>
            <a:prstGeom prst="rect">
              <a:avLst/>
            </a:prstGeom>
          </p:spPr>
        </p:pic>
      </p:grpSp>
      <p:sp>
        <p:nvSpPr>
          <p:cNvPr id="16" name="object 16" descr=""/>
          <p:cNvSpPr txBox="1"/>
          <p:nvPr/>
        </p:nvSpPr>
        <p:spPr>
          <a:xfrm>
            <a:off x="252780" y="6494170"/>
            <a:ext cx="262636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Cambria"/>
                <a:cs typeface="Cambria"/>
              </a:rPr>
              <a:t>James.</a:t>
            </a:r>
            <a:r>
              <a:rPr dirty="0" sz="1200" spc="-30">
                <a:latin typeface="Cambria"/>
                <a:cs typeface="Cambria"/>
              </a:rPr>
              <a:t> </a:t>
            </a:r>
            <a:r>
              <a:rPr dirty="0" sz="1200" i="1">
                <a:latin typeface="Cambria"/>
                <a:cs typeface="Cambria"/>
              </a:rPr>
              <a:t>Swiss</a:t>
            </a:r>
            <a:r>
              <a:rPr dirty="0" sz="1200" spc="-25" i="1">
                <a:latin typeface="Cambria"/>
                <a:cs typeface="Cambria"/>
              </a:rPr>
              <a:t> </a:t>
            </a:r>
            <a:r>
              <a:rPr dirty="0" sz="1200" i="1">
                <a:latin typeface="Cambria"/>
                <a:cs typeface="Cambria"/>
              </a:rPr>
              <a:t>Med</a:t>
            </a:r>
            <a:r>
              <a:rPr dirty="0" sz="1200" spc="-30" i="1">
                <a:latin typeface="Cambria"/>
                <a:cs typeface="Cambria"/>
              </a:rPr>
              <a:t> </a:t>
            </a:r>
            <a:r>
              <a:rPr dirty="0" sz="1200" spc="-10" i="1">
                <a:latin typeface="Cambria"/>
                <a:cs typeface="Cambria"/>
              </a:rPr>
              <a:t>Weekly</a:t>
            </a:r>
            <a:r>
              <a:rPr dirty="0" sz="1200" spc="-10">
                <a:latin typeface="Cambria"/>
                <a:cs typeface="Cambria"/>
              </a:rPr>
              <a:t>,</a:t>
            </a:r>
            <a:r>
              <a:rPr dirty="0" sz="1200" spc="-35">
                <a:latin typeface="Cambria"/>
                <a:cs typeface="Cambria"/>
              </a:rPr>
              <a:t> </a:t>
            </a:r>
            <a:r>
              <a:rPr dirty="0" sz="1200">
                <a:latin typeface="Cambria"/>
                <a:cs typeface="Cambria"/>
              </a:rPr>
              <a:t>2010;</a:t>
            </a:r>
            <a:r>
              <a:rPr dirty="0" sz="1200" spc="-20">
                <a:latin typeface="Cambria"/>
                <a:cs typeface="Cambria"/>
              </a:rPr>
              <a:t> </a:t>
            </a:r>
            <a:r>
              <a:rPr dirty="0" sz="1200">
                <a:latin typeface="Cambria"/>
                <a:cs typeface="Cambria"/>
              </a:rPr>
              <a:t>140:</a:t>
            </a:r>
            <a:r>
              <a:rPr dirty="0" sz="1200" spc="-30">
                <a:latin typeface="Cambria"/>
                <a:cs typeface="Cambria"/>
              </a:rPr>
              <a:t> </a:t>
            </a:r>
            <a:r>
              <a:rPr dirty="0" sz="1200" spc="-10">
                <a:latin typeface="Cambria"/>
                <a:cs typeface="Cambria"/>
              </a:rPr>
              <a:t>1-</a:t>
            </a:r>
            <a:r>
              <a:rPr dirty="0" sz="1200" spc="-50">
                <a:latin typeface="Cambria"/>
                <a:cs typeface="Cambria"/>
              </a:rPr>
              <a:t>6</a:t>
            </a:r>
            <a:endParaRPr sz="1200">
              <a:latin typeface="Cambria"/>
              <a:cs typeface="Cambria"/>
            </a:endParaRPr>
          </a:p>
        </p:txBody>
      </p:sp>
      <p:sp>
        <p:nvSpPr>
          <p:cNvPr id="17" name="object 17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pc="-90"/>
              <a:t>Pathogenesis</a:t>
            </a:r>
          </a:p>
        </p:txBody>
      </p:sp>
      <p:grpSp>
        <p:nvGrpSpPr>
          <p:cNvPr id="18" name="object 18" descr=""/>
          <p:cNvGrpSpPr/>
          <p:nvPr/>
        </p:nvGrpSpPr>
        <p:grpSpPr>
          <a:xfrm>
            <a:off x="-13212" y="-13212"/>
            <a:ext cx="9170670" cy="6884670"/>
            <a:chOff x="-13212" y="-13212"/>
            <a:chExt cx="9170670" cy="6884670"/>
          </a:xfrm>
        </p:grpSpPr>
        <p:sp>
          <p:nvSpPr>
            <p:cNvPr id="19" name="object 19" descr=""/>
            <p:cNvSpPr/>
            <p:nvPr/>
          </p:nvSpPr>
          <p:spPr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l" t="t" r="r" b="b"/>
              <a:pathLst>
                <a:path w="9144000" h="6858000">
                  <a:moveTo>
                    <a:pt x="9144000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9144000" y="68580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FFFFFF">
                <a:alpha val="1176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 descr=""/>
            <p:cNvSpPr/>
            <p:nvPr/>
          </p:nvSpPr>
          <p:spPr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l" t="t" r="r" b="b"/>
              <a:pathLst>
                <a:path w="9144000" h="6858000">
                  <a:moveTo>
                    <a:pt x="0" y="6858000"/>
                  </a:moveTo>
                  <a:lnTo>
                    <a:pt x="9144000" y="6858000"/>
                  </a:lnTo>
                  <a:lnTo>
                    <a:pt x="9144000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ln w="26424">
              <a:solidFill>
                <a:srgbClr val="6B91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28164" y="1066863"/>
            <a:ext cx="5486400" cy="5203444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142138" y="6492951"/>
            <a:ext cx="195707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Cambria"/>
                <a:cs typeface="Cambria"/>
              </a:rPr>
              <a:t>Doeing</a:t>
            </a:r>
            <a:r>
              <a:rPr dirty="0" sz="1200" spc="-15">
                <a:latin typeface="Cambria"/>
                <a:cs typeface="Cambria"/>
              </a:rPr>
              <a:t> </a:t>
            </a:r>
            <a:r>
              <a:rPr dirty="0" sz="1200">
                <a:latin typeface="Cambria"/>
                <a:cs typeface="Cambria"/>
              </a:rPr>
              <a:t>DC</a:t>
            </a:r>
            <a:r>
              <a:rPr dirty="0" sz="1200" spc="-20">
                <a:latin typeface="Cambria"/>
                <a:cs typeface="Cambria"/>
              </a:rPr>
              <a:t> </a:t>
            </a:r>
            <a:r>
              <a:rPr dirty="0" sz="1200">
                <a:latin typeface="Cambria"/>
                <a:cs typeface="Cambria"/>
              </a:rPr>
              <a:t>and</a:t>
            </a:r>
            <a:r>
              <a:rPr dirty="0" sz="1200" spc="-25">
                <a:latin typeface="Cambria"/>
                <a:cs typeface="Cambria"/>
              </a:rPr>
              <a:t> </a:t>
            </a:r>
            <a:r>
              <a:rPr dirty="0" sz="1200" spc="-10">
                <a:latin typeface="Cambria"/>
                <a:cs typeface="Cambria"/>
              </a:rPr>
              <a:t>Solway</a:t>
            </a:r>
            <a:r>
              <a:rPr dirty="0" sz="1200" spc="-20">
                <a:latin typeface="Cambria"/>
                <a:cs typeface="Cambria"/>
              </a:rPr>
              <a:t> </a:t>
            </a:r>
            <a:r>
              <a:rPr dirty="0" sz="1200">
                <a:latin typeface="Cambria"/>
                <a:cs typeface="Cambria"/>
              </a:rPr>
              <a:t>J,</a:t>
            </a:r>
            <a:r>
              <a:rPr dirty="0" sz="1200" spc="-25">
                <a:latin typeface="Cambria"/>
                <a:cs typeface="Cambria"/>
              </a:rPr>
              <a:t> </a:t>
            </a:r>
            <a:r>
              <a:rPr dirty="0" sz="1200" spc="-20">
                <a:latin typeface="Cambria"/>
                <a:cs typeface="Cambria"/>
              </a:rPr>
              <a:t>2013</a:t>
            </a:r>
            <a:endParaRPr sz="1200">
              <a:latin typeface="Cambria"/>
              <a:cs typeface="Cambria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1926463" y="592074"/>
            <a:ext cx="845819" cy="33083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000" spc="-10">
                <a:latin typeface="Arial MT"/>
                <a:cs typeface="Arial MT"/>
              </a:rPr>
              <a:t>Normal</a:t>
            </a:r>
            <a:endParaRPr sz="2000">
              <a:latin typeface="Arial MT"/>
              <a:cs typeface="Arial MT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4727194" y="572770"/>
            <a:ext cx="888365" cy="330835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000" spc="-10" b="0">
                <a:solidFill>
                  <a:srgbClr val="000000"/>
                </a:solidFill>
                <a:latin typeface="Arial MT"/>
                <a:cs typeface="Arial MT"/>
              </a:rPr>
              <a:t>Asthma</a:t>
            </a:r>
            <a:endParaRPr sz="2000">
              <a:latin typeface="Arial MT"/>
              <a:cs typeface="Arial MT"/>
            </a:endParaRPr>
          </a:p>
        </p:txBody>
      </p:sp>
      <p:grpSp>
        <p:nvGrpSpPr>
          <p:cNvPr id="6" name="object 6" descr=""/>
          <p:cNvGrpSpPr/>
          <p:nvPr/>
        </p:nvGrpSpPr>
        <p:grpSpPr>
          <a:xfrm>
            <a:off x="-13212" y="-13212"/>
            <a:ext cx="9170670" cy="6884670"/>
            <a:chOff x="-13212" y="-13212"/>
            <a:chExt cx="9170670" cy="6884670"/>
          </a:xfrm>
        </p:grpSpPr>
        <p:sp>
          <p:nvSpPr>
            <p:cNvPr id="7" name="object 7" descr=""/>
            <p:cNvSpPr/>
            <p:nvPr/>
          </p:nvSpPr>
          <p:spPr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l" t="t" r="r" b="b"/>
              <a:pathLst>
                <a:path w="9144000" h="6858000">
                  <a:moveTo>
                    <a:pt x="9144000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9144000" y="68580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FFFFFF">
                <a:alpha val="1176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l" t="t" r="r" b="b"/>
              <a:pathLst>
                <a:path w="9144000" h="6858000">
                  <a:moveTo>
                    <a:pt x="0" y="6858000"/>
                  </a:moveTo>
                  <a:lnTo>
                    <a:pt x="9144000" y="6858000"/>
                  </a:lnTo>
                  <a:lnTo>
                    <a:pt x="9144000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ln w="26424">
              <a:solidFill>
                <a:srgbClr val="6B91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532587" y="6350304"/>
            <a:ext cx="431546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10">
                <a:latin typeface="Cambria"/>
                <a:cs typeface="Cambria"/>
              </a:rPr>
              <a:t>Prakash.</a:t>
            </a:r>
            <a:r>
              <a:rPr dirty="0" sz="1200" spc="-20">
                <a:latin typeface="Cambria"/>
                <a:cs typeface="Cambria"/>
              </a:rPr>
              <a:t> </a:t>
            </a:r>
            <a:r>
              <a:rPr dirty="0" sz="1200" i="1">
                <a:latin typeface="Cambria"/>
                <a:cs typeface="Cambria"/>
              </a:rPr>
              <a:t>Am</a:t>
            </a:r>
            <a:r>
              <a:rPr dirty="0" sz="1200" spc="-35" i="1">
                <a:latin typeface="Cambria"/>
                <a:cs typeface="Cambria"/>
              </a:rPr>
              <a:t> </a:t>
            </a:r>
            <a:r>
              <a:rPr dirty="0" sz="1200" i="1">
                <a:latin typeface="Cambria"/>
                <a:cs typeface="Cambria"/>
              </a:rPr>
              <a:t>J</a:t>
            </a:r>
            <a:r>
              <a:rPr dirty="0" sz="1200" spc="-30" i="1">
                <a:latin typeface="Cambria"/>
                <a:cs typeface="Cambria"/>
              </a:rPr>
              <a:t> </a:t>
            </a:r>
            <a:r>
              <a:rPr dirty="0" sz="1200" i="1">
                <a:latin typeface="Cambria"/>
                <a:cs typeface="Cambria"/>
              </a:rPr>
              <a:t>Physiol</a:t>
            </a:r>
            <a:r>
              <a:rPr dirty="0" sz="1200" spc="-25" i="1">
                <a:latin typeface="Cambria"/>
                <a:cs typeface="Cambria"/>
              </a:rPr>
              <a:t> </a:t>
            </a:r>
            <a:r>
              <a:rPr dirty="0" sz="1200" i="1">
                <a:latin typeface="Cambria"/>
                <a:cs typeface="Cambria"/>
              </a:rPr>
              <a:t>Lung</a:t>
            </a:r>
            <a:r>
              <a:rPr dirty="0" sz="1200" spc="-55" i="1">
                <a:latin typeface="Cambria"/>
                <a:cs typeface="Cambria"/>
              </a:rPr>
              <a:t> </a:t>
            </a:r>
            <a:r>
              <a:rPr dirty="0" sz="1200" i="1">
                <a:latin typeface="Cambria"/>
                <a:cs typeface="Cambria"/>
              </a:rPr>
              <a:t>Cell</a:t>
            </a:r>
            <a:r>
              <a:rPr dirty="0" sz="1200" spc="-35" i="1">
                <a:latin typeface="Cambria"/>
                <a:cs typeface="Cambria"/>
              </a:rPr>
              <a:t> </a:t>
            </a:r>
            <a:r>
              <a:rPr dirty="0" sz="1200" i="1">
                <a:latin typeface="Cambria"/>
                <a:cs typeface="Cambria"/>
              </a:rPr>
              <a:t>Mol</a:t>
            </a:r>
            <a:r>
              <a:rPr dirty="0" sz="1200" spc="-15" i="1">
                <a:latin typeface="Cambria"/>
                <a:cs typeface="Cambria"/>
              </a:rPr>
              <a:t> </a:t>
            </a:r>
            <a:r>
              <a:rPr dirty="0" sz="1200" i="1">
                <a:latin typeface="Cambria"/>
                <a:cs typeface="Cambria"/>
              </a:rPr>
              <a:t>Physiol,</a:t>
            </a:r>
            <a:r>
              <a:rPr dirty="0" sz="1200" spc="-35" i="1">
                <a:latin typeface="Cambria"/>
                <a:cs typeface="Cambria"/>
              </a:rPr>
              <a:t> </a:t>
            </a:r>
            <a:r>
              <a:rPr dirty="0" sz="1200" i="1">
                <a:latin typeface="Cambria"/>
                <a:cs typeface="Cambria"/>
              </a:rPr>
              <a:t>2013;</a:t>
            </a:r>
            <a:r>
              <a:rPr dirty="0" sz="1200" spc="-30" i="1">
                <a:latin typeface="Cambria"/>
                <a:cs typeface="Cambria"/>
              </a:rPr>
              <a:t> </a:t>
            </a:r>
            <a:r>
              <a:rPr dirty="0" sz="1200" i="1">
                <a:latin typeface="Cambria"/>
                <a:cs typeface="Cambria"/>
              </a:rPr>
              <a:t>305</a:t>
            </a:r>
            <a:r>
              <a:rPr dirty="0" sz="1200">
                <a:latin typeface="Cambria"/>
                <a:cs typeface="Cambria"/>
              </a:rPr>
              <a:t>:</a:t>
            </a:r>
            <a:r>
              <a:rPr dirty="0" sz="1200" spc="-35">
                <a:latin typeface="Cambria"/>
                <a:cs typeface="Cambria"/>
              </a:rPr>
              <a:t> </a:t>
            </a:r>
            <a:r>
              <a:rPr dirty="0" sz="1200" spc="-10">
                <a:latin typeface="Cambria"/>
                <a:cs typeface="Cambria"/>
              </a:rPr>
              <a:t>L912–L933.</a:t>
            </a:r>
            <a:endParaRPr sz="1200">
              <a:latin typeface="Cambria"/>
              <a:cs typeface="Cambria"/>
            </a:endParaRP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83630" y="1135837"/>
            <a:ext cx="7866606" cy="4968494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pc="-90"/>
              <a:t>Pathogenesis</a:t>
            </a:r>
          </a:p>
        </p:txBody>
      </p:sp>
      <p:grpSp>
        <p:nvGrpSpPr>
          <p:cNvPr id="5" name="object 5" descr=""/>
          <p:cNvGrpSpPr/>
          <p:nvPr/>
        </p:nvGrpSpPr>
        <p:grpSpPr>
          <a:xfrm>
            <a:off x="-13212" y="-13212"/>
            <a:ext cx="9170670" cy="6884670"/>
            <a:chOff x="-13212" y="-13212"/>
            <a:chExt cx="9170670" cy="6884670"/>
          </a:xfrm>
        </p:grpSpPr>
        <p:sp>
          <p:nvSpPr>
            <p:cNvPr id="6" name="object 6" descr=""/>
            <p:cNvSpPr/>
            <p:nvPr/>
          </p:nvSpPr>
          <p:spPr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l" t="t" r="r" b="b"/>
              <a:pathLst>
                <a:path w="9144000" h="6858000">
                  <a:moveTo>
                    <a:pt x="9144000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9144000" y="68580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FFFFFF">
                <a:alpha val="1176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l" t="t" r="r" b="b"/>
              <a:pathLst>
                <a:path w="9144000" h="6858000">
                  <a:moveTo>
                    <a:pt x="0" y="6858000"/>
                  </a:moveTo>
                  <a:lnTo>
                    <a:pt x="9144000" y="6858000"/>
                  </a:lnTo>
                  <a:lnTo>
                    <a:pt x="9144000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ln w="26424">
              <a:solidFill>
                <a:srgbClr val="6B91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532587" y="6278067"/>
            <a:ext cx="431546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10">
                <a:latin typeface="Cambria"/>
                <a:cs typeface="Cambria"/>
              </a:rPr>
              <a:t>Prakash.</a:t>
            </a:r>
            <a:r>
              <a:rPr dirty="0" sz="1200" spc="-20">
                <a:latin typeface="Cambria"/>
                <a:cs typeface="Cambria"/>
              </a:rPr>
              <a:t> </a:t>
            </a:r>
            <a:r>
              <a:rPr dirty="0" sz="1200" i="1">
                <a:latin typeface="Cambria"/>
                <a:cs typeface="Cambria"/>
              </a:rPr>
              <a:t>Am</a:t>
            </a:r>
            <a:r>
              <a:rPr dirty="0" sz="1200" spc="-30" i="1">
                <a:latin typeface="Cambria"/>
                <a:cs typeface="Cambria"/>
              </a:rPr>
              <a:t> </a:t>
            </a:r>
            <a:r>
              <a:rPr dirty="0" sz="1200" i="1">
                <a:latin typeface="Cambria"/>
                <a:cs typeface="Cambria"/>
              </a:rPr>
              <a:t>J</a:t>
            </a:r>
            <a:r>
              <a:rPr dirty="0" sz="1200" spc="-30" i="1">
                <a:latin typeface="Cambria"/>
                <a:cs typeface="Cambria"/>
              </a:rPr>
              <a:t> </a:t>
            </a:r>
            <a:r>
              <a:rPr dirty="0" sz="1200" i="1">
                <a:latin typeface="Cambria"/>
                <a:cs typeface="Cambria"/>
              </a:rPr>
              <a:t>Physiol</a:t>
            </a:r>
            <a:r>
              <a:rPr dirty="0" sz="1200" spc="-25" i="1">
                <a:latin typeface="Cambria"/>
                <a:cs typeface="Cambria"/>
              </a:rPr>
              <a:t> </a:t>
            </a:r>
            <a:r>
              <a:rPr dirty="0" sz="1200" i="1">
                <a:latin typeface="Cambria"/>
                <a:cs typeface="Cambria"/>
              </a:rPr>
              <a:t>Lung</a:t>
            </a:r>
            <a:r>
              <a:rPr dirty="0" sz="1200" spc="-55" i="1">
                <a:latin typeface="Cambria"/>
                <a:cs typeface="Cambria"/>
              </a:rPr>
              <a:t> </a:t>
            </a:r>
            <a:r>
              <a:rPr dirty="0" sz="1200" i="1">
                <a:latin typeface="Cambria"/>
                <a:cs typeface="Cambria"/>
              </a:rPr>
              <a:t>Cell</a:t>
            </a:r>
            <a:r>
              <a:rPr dirty="0" sz="1200" spc="-35" i="1">
                <a:latin typeface="Cambria"/>
                <a:cs typeface="Cambria"/>
              </a:rPr>
              <a:t> </a:t>
            </a:r>
            <a:r>
              <a:rPr dirty="0" sz="1200" i="1">
                <a:latin typeface="Cambria"/>
                <a:cs typeface="Cambria"/>
              </a:rPr>
              <a:t>Mol</a:t>
            </a:r>
            <a:r>
              <a:rPr dirty="0" sz="1200" spc="-15" i="1">
                <a:latin typeface="Cambria"/>
                <a:cs typeface="Cambria"/>
              </a:rPr>
              <a:t> </a:t>
            </a:r>
            <a:r>
              <a:rPr dirty="0" sz="1200" i="1">
                <a:latin typeface="Cambria"/>
                <a:cs typeface="Cambria"/>
              </a:rPr>
              <a:t>Physiol,</a:t>
            </a:r>
            <a:r>
              <a:rPr dirty="0" sz="1200" spc="-35" i="1">
                <a:latin typeface="Cambria"/>
                <a:cs typeface="Cambria"/>
              </a:rPr>
              <a:t> </a:t>
            </a:r>
            <a:r>
              <a:rPr dirty="0" sz="1200" i="1">
                <a:latin typeface="Cambria"/>
                <a:cs typeface="Cambria"/>
              </a:rPr>
              <a:t>2013;</a:t>
            </a:r>
            <a:r>
              <a:rPr dirty="0" sz="1200" spc="-30" i="1">
                <a:latin typeface="Cambria"/>
                <a:cs typeface="Cambria"/>
              </a:rPr>
              <a:t> </a:t>
            </a:r>
            <a:r>
              <a:rPr dirty="0" sz="1200" i="1">
                <a:latin typeface="Cambria"/>
                <a:cs typeface="Cambria"/>
              </a:rPr>
              <a:t>305</a:t>
            </a:r>
            <a:r>
              <a:rPr dirty="0" sz="1200">
                <a:latin typeface="Cambria"/>
                <a:cs typeface="Cambria"/>
              </a:rPr>
              <a:t>:</a:t>
            </a:r>
            <a:r>
              <a:rPr dirty="0" sz="1200" spc="-35">
                <a:latin typeface="Cambria"/>
                <a:cs typeface="Cambria"/>
              </a:rPr>
              <a:t> </a:t>
            </a:r>
            <a:r>
              <a:rPr dirty="0" sz="1200" spc="-10">
                <a:latin typeface="Cambria"/>
                <a:cs typeface="Cambria"/>
              </a:rPr>
              <a:t>L912–L933.</a:t>
            </a:r>
            <a:endParaRPr sz="1200">
              <a:latin typeface="Cambria"/>
              <a:cs typeface="Cambria"/>
            </a:endParaRPr>
          </a:p>
        </p:txBody>
      </p:sp>
      <p:grpSp>
        <p:nvGrpSpPr>
          <p:cNvPr id="3" name="object 3" descr=""/>
          <p:cNvGrpSpPr/>
          <p:nvPr/>
        </p:nvGrpSpPr>
        <p:grpSpPr>
          <a:xfrm>
            <a:off x="-13212" y="-13212"/>
            <a:ext cx="9170670" cy="6884670"/>
            <a:chOff x="-13212" y="-13212"/>
            <a:chExt cx="9170670" cy="6884670"/>
          </a:xfrm>
        </p:grpSpPr>
        <p:pic>
          <p:nvPicPr>
            <p:cNvPr id="4" name="object 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617218" y="609650"/>
              <a:ext cx="5976620" cy="5237553"/>
            </a:xfrm>
            <a:prstGeom prst="rect">
              <a:avLst/>
            </a:prstGeom>
          </p:spPr>
        </p:pic>
        <p:sp>
          <p:nvSpPr>
            <p:cNvPr id="5" name="object 5" descr=""/>
            <p:cNvSpPr/>
            <p:nvPr/>
          </p:nvSpPr>
          <p:spPr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l" t="t" r="r" b="b"/>
              <a:pathLst>
                <a:path w="9144000" h="6858000">
                  <a:moveTo>
                    <a:pt x="9144000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9144000" y="68580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FFFFFF">
                <a:alpha val="1176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l" t="t" r="r" b="b"/>
              <a:pathLst>
                <a:path w="9144000" h="6858000">
                  <a:moveTo>
                    <a:pt x="0" y="6858000"/>
                  </a:moveTo>
                  <a:lnTo>
                    <a:pt x="9144000" y="6858000"/>
                  </a:lnTo>
                  <a:lnTo>
                    <a:pt x="9144000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ln w="26424">
              <a:solidFill>
                <a:srgbClr val="6B91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171450" y="1143000"/>
            <a:ext cx="8534400" cy="4572000"/>
            <a:chOff x="171450" y="1143000"/>
            <a:chExt cx="8534400" cy="457200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71450" y="1143000"/>
              <a:ext cx="8534400" cy="4572000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3200400" y="2857500"/>
              <a:ext cx="863600" cy="762000"/>
            </a:xfrm>
            <a:custGeom>
              <a:avLst/>
              <a:gdLst/>
              <a:ahLst/>
              <a:cxnLst/>
              <a:rect l="l" t="t" r="r" b="b"/>
              <a:pathLst>
                <a:path w="863600" h="762000">
                  <a:moveTo>
                    <a:pt x="0" y="0"/>
                  </a:moveTo>
                  <a:lnTo>
                    <a:pt x="762000" y="0"/>
                  </a:lnTo>
                </a:path>
                <a:path w="863600" h="762000">
                  <a:moveTo>
                    <a:pt x="190500" y="762000"/>
                  </a:moveTo>
                  <a:lnTo>
                    <a:pt x="863600" y="762000"/>
                  </a:lnTo>
                </a:path>
              </a:pathLst>
            </a:custGeom>
            <a:ln w="28575">
              <a:solidFill>
                <a:srgbClr val="FF67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 descr=""/>
          <p:cNvSpPr txBox="1"/>
          <p:nvPr/>
        </p:nvSpPr>
        <p:spPr>
          <a:xfrm>
            <a:off x="402437" y="6278067"/>
            <a:ext cx="315341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Cambria"/>
                <a:cs typeface="Cambria"/>
              </a:rPr>
              <a:t>Janssen.</a:t>
            </a:r>
            <a:r>
              <a:rPr dirty="0" sz="1200" spc="-30">
                <a:latin typeface="Cambria"/>
                <a:cs typeface="Cambria"/>
              </a:rPr>
              <a:t> </a:t>
            </a:r>
            <a:r>
              <a:rPr dirty="0" sz="1200" spc="-10" i="1">
                <a:latin typeface="Cambria"/>
                <a:cs typeface="Cambria"/>
              </a:rPr>
              <a:t>Respiratory</a:t>
            </a:r>
            <a:r>
              <a:rPr dirty="0" sz="1200" spc="-20" i="1">
                <a:latin typeface="Cambria"/>
                <a:cs typeface="Cambria"/>
              </a:rPr>
              <a:t> </a:t>
            </a:r>
            <a:r>
              <a:rPr dirty="0" sz="1200" spc="-10" i="1">
                <a:latin typeface="Cambria"/>
                <a:cs typeface="Cambria"/>
              </a:rPr>
              <a:t>Research,</a:t>
            </a:r>
            <a:r>
              <a:rPr dirty="0" sz="1200" spc="-25" i="1">
                <a:latin typeface="Cambria"/>
                <a:cs typeface="Cambria"/>
              </a:rPr>
              <a:t> </a:t>
            </a:r>
            <a:r>
              <a:rPr dirty="0" sz="1200" i="1">
                <a:latin typeface="Cambria"/>
                <a:cs typeface="Cambria"/>
              </a:rPr>
              <a:t>2006;</a:t>
            </a:r>
            <a:r>
              <a:rPr dirty="0" sz="1200" spc="-15" i="1">
                <a:latin typeface="Cambria"/>
                <a:cs typeface="Cambria"/>
              </a:rPr>
              <a:t> </a:t>
            </a:r>
            <a:r>
              <a:rPr dirty="0" sz="1200" i="1">
                <a:latin typeface="Cambria"/>
                <a:cs typeface="Cambria"/>
              </a:rPr>
              <a:t>7(123)</a:t>
            </a:r>
            <a:r>
              <a:rPr dirty="0" sz="1200">
                <a:latin typeface="Cambria"/>
                <a:cs typeface="Cambria"/>
              </a:rPr>
              <a:t>:</a:t>
            </a:r>
            <a:r>
              <a:rPr dirty="0" sz="1200" spc="-15">
                <a:latin typeface="Cambria"/>
                <a:cs typeface="Cambria"/>
              </a:rPr>
              <a:t> </a:t>
            </a:r>
            <a:r>
              <a:rPr dirty="0" sz="1200" spc="-10">
                <a:latin typeface="Cambria"/>
                <a:cs typeface="Cambria"/>
              </a:rPr>
              <a:t>1-</a:t>
            </a:r>
            <a:r>
              <a:rPr dirty="0" sz="1200" spc="-25">
                <a:latin typeface="Cambria"/>
                <a:cs typeface="Cambria"/>
              </a:rPr>
              <a:t>6.</a:t>
            </a:r>
            <a:endParaRPr sz="1200">
              <a:latin typeface="Cambria"/>
              <a:cs typeface="Cambria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555142" y="569417"/>
            <a:ext cx="2528570" cy="51435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pc="-90"/>
              <a:t>Pathogenesis</a:t>
            </a:r>
          </a:p>
        </p:txBody>
      </p:sp>
      <p:grpSp>
        <p:nvGrpSpPr>
          <p:cNvPr id="7" name="object 7" descr=""/>
          <p:cNvGrpSpPr/>
          <p:nvPr/>
        </p:nvGrpSpPr>
        <p:grpSpPr>
          <a:xfrm>
            <a:off x="-13212" y="-13212"/>
            <a:ext cx="9170670" cy="6884670"/>
            <a:chOff x="-13212" y="-13212"/>
            <a:chExt cx="9170670" cy="6884670"/>
          </a:xfrm>
        </p:grpSpPr>
        <p:sp>
          <p:nvSpPr>
            <p:cNvPr id="8" name="object 8" descr=""/>
            <p:cNvSpPr/>
            <p:nvPr/>
          </p:nvSpPr>
          <p:spPr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l" t="t" r="r" b="b"/>
              <a:pathLst>
                <a:path w="9144000" h="6858000">
                  <a:moveTo>
                    <a:pt x="9144000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9144000" y="68580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FFFFFF">
                <a:alpha val="1176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l" t="t" r="r" b="b"/>
              <a:pathLst>
                <a:path w="9144000" h="6858000">
                  <a:moveTo>
                    <a:pt x="0" y="6858000"/>
                  </a:moveTo>
                  <a:lnTo>
                    <a:pt x="9144000" y="6858000"/>
                  </a:lnTo>
                  <a:lnTo>
                    <a:pt x="9144000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ln w="26424">
              <a:solidFill>
                <a:srgbClr val="6B91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535940" y="1282953"/>
            <a:ext cx="5459730" cy="163512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b="1">
                <a:latin typeface="Arial"/>
                <a:cs typeface="Arial"/>
              </a:rPr>
              <a:t>Bronchial</a:t>
            </a:r>
            <a:r>
              <a:rPr dirty="0" sz="2400" spc="-55" b="1">
                <a:latin typeface="Arial"/>
                <a:cs typeface="Arial"/>
              </a:rPr>
              <a:t> </a:t>
            </a:r>
            <a:r>
              <a:rPr dirty="0" sz="2400" b="1">
                <a:latin typeface="Arial"/>
                <a:cs typeface="Arial"/>
              </a:rPr>
              <a:t>provocation</a:t>
            </a:r>
            <a:r>
              <a:rPr dirty="0" sz="2400" spc="-45" b="1">
                <a:latin typeface="Arial"/>
                <a:cs typeface="Arial"/>
              </a:rPr>
              <a:t> </a:t>
            </a:r>
            <a:r>
              <a:rPr dirty="0" sz="2400" b="1">
                <a:latin typeface="Arial"/>
                <a:cs typeface="Arial"/>
              </a:rPr>
              <a:t>tests</a:t>
            </a:r>
            <a:r>
              <a:rPr dirty="0" sz="2400" spc="-50" b="1">
                <a:latin typeface="Arial"/>
                <a:cs typeface="Arial"/>
              </a:rPr>
              <a:t> </a:t>
            </a:r>
            <a:r>
              <a:rPr dirty="0" sz="2400" spc="-10" b="1">
                <a:latin typeface="Arial"/>
                <a:cs typeface="Arial"/>
              </a:rPr>
              <a:t>(BPTs)</a:t>
            </a:r>
            <a:endParaRPr sz="2400">
              <a:latin typeface="Arial"/>
              <a:cs typeface="Arial"/>
            </a:endParaRPr>
          </a:p>
          <a:p>
            <a:pPr marL="195580" indent="-182880">
              <a:lnSpc>
                <a:spcPct val="100000"/>
              </a:lnSpc>
              <a:spcBef>
                <a:spcPts val="2020"/>
              </a:spcBef>
              <a:buClr>
                <a:srgbClr val="93C500"/>
              </a:buClr>
              <a:buSzPct val="85416"/>
              <a:buChar char="-"/>
              <a:tabLst>
                <a:tab pos="195580" algn="l"/>
              </a:tabLst>
            </a:pPr>
            <a:r>
              <a:rPr dirty="0" sz="2400">
                <a:latin typeface="Arial MT"/>
                <a:cs typeface="Arial MT"/>
              </a:rPr>
              <a:t>stimulus</a:t>
            </a:r>
            <a:r>
              <a:rPr dirty="0" sz="2400" spc="-85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mediates</a:t>
            </a:r>
            <a:r>
              <a:rPr dirty="0" sz="2400" spc="-95">
                <a:latin typeface="Arial MT"/>
                <a:cs typeface="Arial MT"/>
              </a:rPr>
              <a:t> </a:t>
            </a:r>
            <a:r>
              <a:rPr dirty="0" sz="2400" spc="-10">
                <a:latin typeface="Arial MT"/>
                <a:cs typeface="Arial MT"/>
              </a:rPr>
              <a:t>bronchoconstriction.</a:t>
            </a:r>
            <a:endParaRPr sz="2400">
              <a:latin typeface="Arial MT"/>
              <a:cs typeface="Arial MT"/>
            </a:endParaRPr>
          </a:p>
          <a:p>
            <a:pPr marL="195580" indent="-182880">
              <a:lnSpc>
                <a:spcPct val="100000"/>
              </a:lnSpc>
              <a:spcBef>
                <a:spcPts val="2014"/>
              </a:spcBef>
              <a:buClr>
                <a:srgbClr val="93C500"/>
              </a:buClr>
              <a:buSzPct val="85416"/>
              <a:buChar char="-"/>
              <a:tabLst>
                <a:tab pos="195580" algn="l"/>
              </a:tabLst>
            </a:pPr>
            <a:r>
              <a:rPr dirty="0" sz="2400">
                <a:latin typeface="Arial MT"/>
                <a:cs typeface="Arial MT"/>
              </a:rPr>
              <a:t>can</a:t>
            </a:r>
            <a:r>
              <a:rPr dirty="0" sz="2400" spc="-55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be</a:t>
            </a:r>
            <a:r>
              <a:rPr dirty="0" sz="2400" spc="-55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either</a:t>
            </a:r>
            <a:r>
              <a:rPr dirty="0" sz="2400" spc="-35">
                <a:latin typeface="Arial MT"/>
                <a:cs typeface="Arial MT"/>
              </a:rPr>
              <a:t> </a:t>
            </a:r>
            <a:r>
              <a:rPr dirty="0" sz="2400" b="1">
                <a:latin typeface="Arial"/>
                <a:cs typeface="Arial"/>
              </a:rPr>
              <a:t>“direct”</a:t>
            </a:r>
            <a:r>
              <a:rPr dirty="0" sz="2400" spc="-50" b="1">
                <a:latin typeface="Arial"/>
                <a:cs typeface="Arial"/>
              </a:rPr>
              <a:t> </a:t>
            </a:r>
            <a:r>
              <a:rPr dirty="0" sz="2400">
                <a:latin typeface="Arial MT"/>
                <a:cs typeface="Arial MT"/>
              </a:rPr>
              <a:t>or</a:t>
            </a:r>
            <a:r>
              <a:rPr dirty="0" sz="2400" spc="-60">
                <a:latin typeface="Arial MT"/>
                <a:cs typeface="Arial MT"/>
              </a:rPr>
              <a:t> </a:t>
            </a:r>
            <a:r>
              <a:rPr dirty="0" sz="2400" spc="-10" b="1">
                <a:latin typeface="Arial"/>
                <a:cs typeface="Arial"/>
              </a:rPr>
              <a:t>“indirect,”</a:t>
            </a:r>
            <a:endParaRPr sz="2400">
              <a:latin typeface="Arial"/>
              <a:cs typeface="Arial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pc="-80"/>
              <a:t>Methods</a:t>
            </a:r>
          </a:p>
        </p:txBody>
      </p:sp>
      <p:sp>
        <p:nvSpPr>
          <p:cNvPr id="4" name="object 4" descr=""/>
          <p:cNvSpPr txBox="1"/>
          <p:nvPr/>
        </p:nvSpPr>
        <p:spPr>
          <a:xfrm>
            <a:off x="6099428" y="6278067"/>
            <a:ext cx="2818130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i="1">
                <a:latin typeface="Arial"/>
                <a:cs typeface="Arial"/>
              </a:rPr>
              <a:t>(Brannan,</a:t>
            </a:r>
            <a:r>
              <a:rPr dirty="0" sz="1200" spc="-35" i="1">
                <a:latin typeface="Arial"/>
                <a:cs typeface="Arial"/>
              </a:rPr>
              <a:t> </a:t>
            </a:r>
            <a:r>
              <a:rPr dirty="0" sz="1200" i="1">
                <a:latin typeface="Arial"/>
                <a:cs typeface="Arial"/>
              </a:rPr>
              <a:t>JD</a:t>
            </a:r>
            <a:r>
              <a:rPr dirty="0" sz="1200" spc="-15" i="1">
                <a:latin typeface="Arial"/>
                <a:cs typeface="Arial"/>
              </a:rPr>
              <a:t> </a:t>
            </a:r>
            <a:r>
              <a:rPr dirty="0" sz="1200" i="1">
                <a:latin typeface="Arial"/>
                <a:cs typeface="Arial"/>
              </a:rPr>
              <a:t>and</a:t>
            </a:r>
            <a:r>
              <a:rPr dirty="0" sz="1200" spc="295" i="1">
                <a:latin typeface="Arial"/>
                <a:cs typeface="Arial"/>
              </a:rPr>
              <a:t> </a:t>
            </a:r>
            <a:r>
              <a:rPr dirty="0" sz="1200" i="1">
                <a:latin typeface="Arial"/>
                <a:cs typeface="Arial"/>
              </a:rPr>
              <a:t>Lougheed,</a:t>
            </a:r>
            <a:r>
              <a:rPr dirty="0" sz="1200" spc="-45" i="1">
                <a:latin typeface="Arial"/>
                <a:cs typeface="Arial"/>
              </a:rPr>
              <a:t> </a:t>
            </a:r>
            <a:r>
              <a:rPr dirty="0" sz="1200" i="1">
                <a:latin typeface="Arial"/>
                <a:cs typeface="Arial"/>
              </a:rPr>
              <a:t>MD,, </a:t>
            </a:r>
            <a:r>
              <a:rPr dirty="0" sz="1200" spc="-20" i="1">
                <a:latin typeface="Arial"/>
                <a:cs typeface="Arial"/>
              </a:rPr>
              <a:t>2012)</a:t>
            </a:r>
            <a:endParaRPr sz="1200">
              <a:latin typeface="Arial"/>
              <a:cs typeface="Arial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318655" y="3662019"/>
            <a:ext cx="8610600" cy="462280"/>
          </a:xfrm>
          <a:prstGeom prst="rect">
            <a:avLst/>
          </a:prstGeom>
          <a:solidFill>
            <a:srgbClr val="FFFFFF">
              <a:alpha val="1176"/>
            </a:srgbClr>
          </a:solidFill>
          <a:ln w="26424">
            <a:solidFill>
              <a:srgbClr val="FF6700"/>
            </a:solidFill>
          </a:ln>
        </p:spPr>
        <p:txBody>
          <a:bodyPr wrap="square" lIns="0" tIns="38735" rIns="0" bIns="0" rtlCol="0" vert="horz">
            <a:spAutoFit/>
          </a:bodyPr>
          <a:lstStyle/>
          <a:p>
            <a:pPr marL="91440">
              <a:lnSpc>
                <a:spcPct val="100000"/>
              </a:lnSpc>
              <a:spcBef>
                <a:spcPts val="305"/>
              </a:spcBef>
            </a:pPr>
            <a:r>
              <a:rPr dirty="0" sz="2400" b="1">
                <a:latin typeface="Arial"/>
                <a:cs typeface="Arial"/>
              </a:rPr>
              <a:t>Direct:</a:t>
            </a:r>
            <a:r>
              <a:rPr dirty="0" sz="2400" spc="-65" b="1">
                <a:latin typeface="Arial"/>
                <a:cs typeface="Arial"/>
              </a:rPr>
              <a:t> </a:t>
            </a:r>
            <a:r>
              <a:rPr dirty="0" sz="2400">
                <a:latin typeface="Arial MT"/>
                <a:cs typeface="Arial MT"/>
              </a:rPr>
              <a:t>stimulus</a:t>
            </a:r>
            <a:r>
              <a:rPr dirty="0" sz="2400" spc="-55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act</a:t>
            </a:r>
            <a:r>
              <a:rPr dirty="0" sz="2400" spc="-60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on</a:t>
            </a:r>
            <a:r>
              <a:rPr dirty="0" sz="2400" spc="-55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specific</a:t>
            </a:r>
            <a:r>
              <a:rPr dirty="0" sz="2400" spc="-45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receptors</a:t>
            </a:r>
            <a:r>
              <a:rPr dirty="0" sz="2400" spc="-50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on</a:t>
            </a:r>
            <a:r>
              <a:rPr dirty="0" sz="2400" spc="-55">
                <a:latin typeface="Arial MT"/>
                <a:cs typeface="Arial MT"/>
              </a:rPr>
              <a:t> </a:t>
            </a:r>
            <a:r>
              <a:rPr dirty="0" sz="2400" spc="-10">
                <a:latin typeface="Arial MT"/>
                <a:cs typeface="Arial MT"/>
              </a:rPr>
              <a:t>the</a:t>
            </a:r>
            <a:r>
              <a:rPr dirty="0" sz="2400" spc="-155">
                <a:latin typeface="Arial MT"/>
                <a:cs typeface="Arial MT"/>
              </a:rPr>
              <a:t> </a:t>
            </a:r>
            <a:r>
              <a:rPr dirty="0" sz="2400" spc="-25">
                <a:latin typeface="Arial MT"/>
                <a:cs typeface="Arial MT"/>
              </a:rPr>
              <a:t>ASM</a:t>
            </a:r>
            <a:endParaRPr sz="2400">
              <a:latin typeface="Arial MT"/>
              <a:cs typeface="Arial MT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318655" y="4724107"/>
            <a:ext cx="8610600" cy="831215"/>
          </a:xfrm>
          <a:prstGeom prst="rect">
            <a:avLst/>
          </a:prstGeom>
          <a:solidFill>
            <a:srgbClr val="FFFFFF">
              <a:alpha val="1176"/>
            </a:srgbClr>
          </a:solidFill>
          <a:ln w="26424">
            <a:solidFill>
              <a:srgbClr val="FF6700"/>
            </a:solidFill>
          </a:ln>
        </p:spPr>
        <p:txBody>
          <a:bodyPr wrap="square" lIns="0" tIns="39369" rIns="0" bIns="0" rtlCol="0" vert="horz">
            <a:spAutoFit/>
          </a:bodyPr>
          <a:lstStyle/>
          <a:p>
            <a:pPr marL="91440" marR="1360805">
              <a:lnSpc>
                <a:spcPct val="100000"/>
              </a:lnSpc>
              <a:spcBef>
                <a:spcPts val="309"/>
              </a:spcBef>
            </a:pPr>
            <a:r>
              <a:rPr dirty="0" sz="2400" b="1">
                <a:latin typeface="Arial"/>
                <a:cs typeface="Arial"/>
              </a:rPr>
              <a:t>Indirect:</a:t>
            </a:r>
            <a:r>
              <a:rPr dirty="0" sz="2400" spc="-90" b="1">
                <a:latin typeface="Arial"/>
                <a:cs typeface="Arial"/>
              </a:rPr>
              <a:t> </a:t>
            </a:r>
            <a:r>
              <a:rPr dirty="0" sz="2400">
                <a:latin typeface="Arial MT"/>
                <a:cs typeface="Arial MT"/>
              </a:rPr>
              <a:t>stimulus</a:t>
            </a:r>
            <a:r>
              <a:rPr dirty="0" sz="2400" spc="-70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causes</a:t>
            </a:r>
            <a:r>
              <a:rPr dirty="0" sz="2400" spc="-55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the</a:t>
            </a:r>
            <a:r>
              <a:rPr dirty="0" sz="2400" spc="-85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release</a:t>
            </a:r>
            <a:r>
              <a:rPr dirty="0" sz="2400" spc="-55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of</a:t>
            </a:r>
            <a:r>
              <a:rPr dirty="0" sz="2400" spc="-70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mediators</a:t>
            </a:r>
            <a:r>
              <a:rPr dirty="0" sz="2400" spc="-70">
                <a:latin typeface="Arial MT"/>
                <a:cs typeface="Arial MT"/>
              </a:rPr>
              <a:t> </a:t>
            </a:r>
            <a:r>
              <a:rPr dirty="0" sz="2400" spc="-25">
                <a:latin typeface="Arial MT"/>
                <a:cs typeface="Arial MT"/>
              </a:rPr>
              <a:t>of </a:t>
            </a:r>
            <a:r>
              <a:rPr dirty="0" sz="2400" spc="-10">
                <a:latin typeface="Arial MT"/>
                <a:cs typeface="Arial MT"/>
              </a:rPr>
              <a:t>bronchoconstriction</a:t>
            </a:r>
            <a:r>
              <a:rPr dirty="0" sz="2400" spc="-50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from</a:t>
            </a:r>
            <a:r>
              <a:rPr dirty="0" sz="2400" spc="-95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inflammatory</a:t>
            </a:r>
            <a:r>
              <a:rPr dirty="0" sz="2400" spc="-75">
                <a:latin typeface="Arial MT"/>
                <a:cs typeface="Arial MT"/>
              </a:rPr>
              <a:t> </a:t>
            </a:r>
            <a:r>
              <a:rPr dirty="0" sz="2400" spc="-10">
                <a:latin typeface="Arial MT"/>
                <a:cs typeface="Arial MT"/>
              </a:rPr>
              <a:t>cells</a:t>
            </a:r>
            <a:endParaRPr sz="2400">
              <a:latin typeface="Arial MT"/>
              <a:cs typeface="Arial MT"/>
            </a:endParaRPr>
          </a:p>
        </p:txBody>
      </p:sp>
      <p:grpSp>
        <p:nvGrpSpPr>
          <p:cNvPr id="7" name="object 7" descr=""/>
          <p:cNvGrpSpPr/>
          <p:nvPr/>
        </p:nvGrpSpPr>
        <p:grpSpPr>
          <a:xfrm>
            <a:off x="-13212" y="-13212"/>
            <a:ext cx="9170670" cy="6884670"/>
            <a:chOff x="-13212" y="-13212"/>
            <a:chExt cx="9170670" cy="6884670"/>
          </a:xfrm>
        </p:grpSpPr>
        <p:sp>
          <p:nvSpPr>
            <p:cNvPr id="8" name="object 8" descr=""/>
            <p:cNvSpPr/>
            <p:nvPr/>
          </p:nvSpPr>
          <p:spPr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l" t="t" r="r" b="b"/>
              <a:pathLst>
                <a:path w="9144000" h="6858000">
                  <a:moveTo>
                    <a:pt x="9144000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9144000" y="68580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FFFFFF">
                <a:alpha val="1176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l" t="t" r="r" b="b"/>
              <a:pathLst>
                <a:path w="9144000" h="6858000">
                  <a:moveTo>
                    <a:pt x="0" y="6858000"/>
                  </a:moveTo>
                  <a:lnTo>
                    <a:pt x="9144000" y="6858000"/>
                  </a:lnTo>
                  <a:lnTo>
                    <a:pt x="9144000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ln w="26424">
              <a:solidFill>
                <a:srgbClr val="6B91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1605661" y="1637283"/>
            <a:ext cx="4947920" cy="414020"/>
          </a:xfrm>
          <a:custGeom>
            <a:avLst/>
            <a:gdLst/>
            <a:ahLst/>
            <a:cxnLst/>
            <a:rect l="l" t="t" r="r" b="b"/>
            <a:pathLst>
              <a:path w="4947920" h="414019">
                <a:moveTo>
                  <a:pt x="2438146" y="0"/>
                </a:moveTo>
                <a:lnTo>
                  <a:pt x="2438146" y="228726"/>
                </a:lnTo>
                <a:lnTo>
                  <a:pt x="4947412" y="228726"/>
                </a:lnTo>
                <a:lnTo>
                  <a:pt x="4947412" y="413765"/>
                </a:lnTo>
              </a:path>
              <a:path w="4947920" h="414019">
                <a:moveTo>
                  <a:pt x="2438146" y="0"/>
                </a:moveTo>
                <a:lnTo>
                  <a:pt x="2438146" y="228726"/>
                </a:lnTo>
                <a:lnTo>
                  <a:pt x="0" y="228726"/>
                </a:lnTo>
                <a:lnTo>
                  <a:pt x="0" y="413765"/>
                </a:lnTo>
              </a:path>
            </a:pathLst>
          </a:custGeom>
          <a:ln w="26424">
            <a:solidFill>
              <a:srgbClr val="FF67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/>
          <p:nvPr/>
        </p:nvSpPr>
        <p:spPr>
          <a:xfrm>
            <a:off x="3706240" y="756095"/>
            <a:ext cx="675640" cy="157480"/>
          </a:xfrm>
          <a:custGeom>
            <a:avLst/>
            <a:gdLst/>
            <a:ahLst/>
            <a:cxnLst/>
            <a:rect l="l" t="t" r="r" b="b"/>
            <a:pathLst>
              <a:path w="675639" h="157480">
                <a:moveTo>
                  <a:pt x="0" y="157161"/>
                </a:moveTo>
                <a:lnTo>
                  <a:pt x="32850" y="122040"/>
                </a:lnTo>
                <a:lnTo>
                  <a:pt x="68562" y="91274"/>
                </a:lnTo>
                <a:lnTo>
                  <a:pt x="106758" y="64896"/>
                </a:lnTo>
                <a:lnTo>
                  <a:pt x="147058" y="42940"/>
                </a:lnTo>
                <a:lnTo>
                  <a:pt x="189084" y="25439"/>
                </a:lnTo>
                <a:lnTo>
                  <a:pt x="232456" y="12426"/>
                </a:lnTo>
                <a:lnTo>
                  <a:pt x="276797" y="3935"/>
                </a:lnTo>
                <a:lnTo>
                  <a:pt x="321726" y="0"/>
                </a:lnTo>
                <a:lnTo>
                  <a:pt x="366866" y="653"/>
                </a:lnTo>
                <a:lnTo>
                  <a:pt x="411837" y="5928"/>
                </a:lnTo>
                <a:lnTo>
                  <a:pt x="456261" y="15859"/>
                </a:lnTo>
                <a:lnTo>
                  <a:pt x="499758" y="30478"/>
                </a:lnTo>
                <a:lnTo>
                  <a:pt x="541950" y="49820"/>
                </a:lnTo>
                <a:lnTo>
                  <a:pt x="582458" y="73918"/>
                </a:lnTo>
                <a:lnTo>
                  <a:pt x="620903" y="102805"/>
                </a:lnTo>
                <a:lnTo>
                  <a:pt x="649271" y="128793"/>
                </a:lnTo>
                <a:lnTo>
                  <a:pt x="662568" y="142685"/>
                </a:lnTo>
                <a:lnTo>
                  <a:pt x="675259" y="157161"/>
                </a:lnTo>
              </a:path>
            </a:pathLst>
          </a:custGeom>
          <a:ln w="26424">
            <a:solidFill>
              <a:srgbClr val="70685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/>
          <p:nvPr/>
        </p:nvSpPr>
        <p:spPr>
          <a:xfrm>
            <a:off x="3706240" y="1479803"/>
            <a:ext cx="675640" cy="157480"/>
          </a:xfrm>
          <a:custGeom>
            <a:avLst/>
            <a:gdLst/>
            <a:ahLst/>
            <a:cxnLst/>
            <a:rect l="l" t="t" r="r" b="b"/>
            <a:pathLst>
              <a:path w="675639" h="157480">
                <a:moveTo>
                  <a:pt x="675259" y="0"/>
                </a:moveTo>
                <a:lnTo>
                  <a:pt x="642408" y="35120"/>
                </a:lnTo>
                <a:lnTo>
                  <a:pt x="606696" y="65887"/>
                </a:lnTo>
                <a:lnTo>
                  <a:pt x="568500" y="92264"/>
                </a:lnTo>
                <a:lnTo>
                  <a:pt x="528200" y="114221"/>
                </a:lnTo>
                <a:lnTo>
                  <a:pt x="486174" y="131722"/>
                </a:lnTo>
                <a:lnTo>
                  <a:pt x="442802" y="144735"/>
                </a:lnTo>
                <a:lnTo>
                  <a:pt x="398461" y="153226"/>
                </a:lnTo>
                <a:lnTo>
                  <a:pt x="353532" y="157161"/>
                </a:lnTo>
                <a:lnTo>
                  <a:pt x="308392" y="156508"/>
                </a:lnTo>
                <a:lnTo>
                  <a:pt x="263421" y="151233"/>
                </a:lnTo>
                <a:lnTo>
                  <a:pt x="218997" y="141302"/>
                </a:lnTo>
                <a:lnTo>
                  <a:pt x="175500" y="126683"/>
                </a:lnTo>
                <a:lnTo>
                  <a:pt x="133308" y="107340"/>
                </a:lnTo>
                <a:lnTo>
                  <a:pt x="92800" y="83243"/>
                </a:lnTo>
                <a:lnTo>
                  <a:pt x="54356" y="54356"/>
                </a:lnTo>
                <a:lnTo>
                  <a:pt x="25987" y="28368"/>
                </a:lnTo>
                <a:lnTo>
                  <a:pt x="12690" y="14476"/>
                </a:lnTo>
                <a:lnTo>
                  <a:pt x="0" y="0"/>
                </a:lnTo>
              </a:path>
            </a:pathLst>
          </a:custGeom>
          <a:ln w="26424">
            <a:solidFill>
              <a:srgbClr val="70685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 descr=""/>
          <p:cNvSpPr txBox="1"/>
          <p:nvPr/>
        </p:nvSpPr>
        <p:spPr>
          <a:xfrm>
            <a:off x="3735704" y="973073"/>
            <a:ext cx="61658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25">
                <a:latin typeface="Arial MT"/>
                <a:cs typeface="Arial MT"/>
              </a:rPr>
              <a:t>BPT</a:t>
            </a:r>
            <a:endParaRPr sz="2400">
              <a:latin typeface="Arial MT"/>
              <a:cs typeface="Arial MT"/>
            </a:endParaRPr>
          </a:p>
        </p:txBody>
      </p:sp>
      <p:sp>
        <p:nvSpPr>
          <p:cNvPr id="6" name="object 6" descr=""/>
          <p:cNvSpPr/>
          <p:nvPr/>
        </p:nvSpPr>
        <p:spPr>
          <a:xfrm>
            <a:off x="1268031" y="2051368"/>
            <a:ext cx="675640" cy="157480"/>
          </a:xfrm>
          <a:custGeom>
            <a:avLst/>
            <a:gdLst/>
            <a:ahLst/>
            <a:cxnLst/>
            <a:rect l="l" t="t" r="r" b="b"/>
            <a:pathLst>
              <a:path w="675639" h="157480">
                <a:moveTo>
                  <a:pt x="0" y="157161"/>
                </a:moveTo>
                <a:lnTo>
                  <a:pt x="32860" y="122040"/>
                </a:lnTo>
                <a:lnTo>
                  <a:pt x="68578" y="91274"/>
                </a:lnTo>
                <a:lnTo>
                  <a:pt x="106777" y="64896"/>
                </a:lnTo>
                <a:lnTo>
                  <a:pt x="147076" y="42940"/>
                </a:lnTo>
                <a:lnTo>
                  <a:pt x="189100" y="25439"/>
                </a:lnTo>
                <a:lnTo>
                  <a:pt x="232469" y="12426"/>
                </a:lnTo>
                <a:lnTo>
                  <a:pt x="276806" y="3935"/>
                </a:lnTo>
                <a:lnTo>
                  <a:pt x="321733" y="0"/>
                </a:lnTo>
                <a:lnTo>
                  <a:pt x="366870" y="653"/>
                </a:lnTo>
                <a:lnTo>
                  <a:pt x="411842" y="5928"/>
                </a:lnTo>
                <a:lnTo>
                  <a:pt x="456268" y="15859"/>
                </a:lnTo>
                <a:lnTo>
                  <a:pt x="499772" y="30478"/>
                </a:lnTo>
                <a:lnTo>
                  <a:pt x="541975" y="49820"/>
                </a:lnTo>
                <a:lnTo>
                  <a:pt x="582499" y="73918"/>
                </a:lnTo>
                <a:lnTo>
                  <a:pt x="620966" y="102805"/>
                </a:lnTo>
                <a:lnTo>
                  <a:pt x="649271" y="128793"/>
                </a:lnTo>
                <a:lnTo>
                  <a:pt x="662560" y="142685"/>
                </a:lnTo>
                <a:lnTo>
                  <a:pt x="675195" y="157161"/>
                </a:lnTo>
              </a:path>
            </a:pathLst>
          </a:custGeom>
          <a:ln w="26424">
            <a:solidFill>
              <a:srgbClr val="70685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 descr=""/>
          <p:cNvSpPr/>
          <p:nvPr/>
        </p:nvSpPr>
        <p:spPr>
          <a:xfrm>
            <a:off x="1268031" y="2775076"/>
            <a:ext cx="675640" cy="157480"/>
          </a:xfrm>
          <a:custGeom>
            <a:avLst/>
            <a:gdLst/>
            <a:ahLst/>
            <a:cxnLst/>
            <a:rect l="l" t="t" r="r" b="b"/>
            <a:pathLst>
              <a:path w="675639" h="157480">
                <a:moveTo>
                  <a:pt x="675195" y="0"/>
                </a:moveTo>
                <a:lnTo>
                  <a:pt x="642345" y="35143"/>
                </a:lnTo>
                <a:lnTo>
                  <a:pt x="606632" y="65925"/>
                </a:lnTo>
                <a:lnTo>
                  <a:pt x="568437" y="92313"/>
                </a:lnTo>
                <a:lnTo>
                  <a:pt x="528137" y="114275"/>
                </a:lnTo>
                <a:lnTo>
                  <a:pt x="486111" y="131778"/>
                </a:lnTo>
                <a:lnTo>
                  <a:pt x="442738" y="144790"/>
                </a:lnTo>
                <a:lnTo>
                  <a:pt x="398398" y="153276"/>
                </a:lnTo>
                <a:lnTo>
                  <a:pt x="353468" y="157206"/>
                </a:lnTo>
                <a:lnTo>
                  <a:pt x="308329" y="156545"/>
                </a:lnTo>
                <a:lnTo>
                  <a:pt x="263358" y="151261"/>
                </a:lnTo>
                <a:lnTo>
                  <a:pt x="218934" y="141322"/>
                </a:lnTo>
                <a:lnTo>
                  <a:pt x="175437" y="126695"/>
                </a:lnTo>
                <a:lnTo>
                  <a:pt x="133245" y="107346"/>
                </a:lnTo>
                <a:lnTo>
                  <a:pt x="92737" y="83244"/>
                </a:lnTo>
                <a:lnTo>
                  <a:pt x="54292" y="54356"/>
                </a:lnTo>
                <a:lnTo>
                  <a:pt x="25979" y="28368"/>
                </a:lnTo>
                <a:lnTo>
                  <a:pt x="12671" y="14476"/>
                </a:lnTo>
                <a:lnTo>
                  <a:pt x="0" y="0"/>
                </a:lnTo>
              </a:path>
            </a:pathLst>
          </a:custGeom>
          <a:ln w="26424">
            <a:solidFill>
              <a:srgbClr val="70685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 descr=""/>
          <p:cNvSpPr txBox="1"/>
          <p:nvPr/>
        </p:nvSpPr>
        <p:spPr>
          <a:xfrm>
            <a:off x="1194917" y="2268728"/>
            <a:ext cx="820419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10">
                <a:latin typeface="Arial MT"/>
                <a:cs typeface="Arial MT"/>
              </a:rPr>
              <a:t>Direct</a:t>
            </a:r>
            <a:endParaRPr sz="2400">
              <a:latin typeface="Arial MT"/>
              <a:cs typeface="Arial MT"/>
            </a:endParaRPr>
          </a:p>
        </p:txBody>
      </p:sp>
      <p:sp>
        <p:nvSpPr>
          <p:cNvPr id="9" name="object 9" descr=""/>
          <p:cNvSpPr/>
          <p:nvPr/>
        </p:nvSpPr>
        <p:spPr>
          <a:xfrm>
            <a:off x="6215379" y="2051368"/>
            <a:ext cx="675640" cy="157480"/>
          </a:xfrm>
          <a:custGeom>
            <a:avLst/>
            <a:gdLst/>
            <a:ahLst/>
            <a:cxnLst/>
            <a:rect l="l" t="t" r="r" b="b"/>
            <a:pathLst>
              <a:path w="675640" h="157480">
                <a:moveTo>
                  <a:pt x="0" y="157161"/>
                </a:moveTo>
                <a:lnTo>
                  <a:pt x="32850" y="122040"/>
                </a:lnTo>
                <a:lnTo>
                  <a:pt x="68562" y="91274"/>
                </a:lnTo>
                <a:lnTo>
                  <a:pt x="106758" y="64896"/>
                </a:lnTo>
                <a:lnTo>
                  <a:pt x="147058" y="42940"/>
                </a:lnTo>
                <a:lnTo>
                  <a:pt x="189084" y="25439"/>
                </a:lnTo>
                <a:lnTo>
                  <a:pt x="232456" y="12426"/>
                </a:lnTo>
                <a:lnTo>
                  <a:pt x="276797" y="3935"/>
                </a:lnTo>
                <a:lnTo>
                  <a:pt x="321726" y="0"/>
                </a:lnTo>
                <a:lnTo>
                  <a:pt x="366866" y="653"/>
                </a:lnTo>
                <a:lnTo>
                  <a:pt x="411837" y="5928"/>
                </a:lnTo>
                <a:lnTo>
                  <a:pt x="456261" y="15859"/>
                </a:lnTo>
                <a:lnTo>
                  <a:pt x="499758" y="30478"/>
                </a:lnTo>
                <a:lnTo>
                  <a:pt x="541950" y="49820"/>
                </a:lnTo>
                <a:lnTo>
                  <a:pt x="582458" y="73918"/>
                </a:lnTo>
                <a:lnTo>
                  <a:pt x="620902" y="102805"/>
                </a:lnTo>
                <a:lnTo>
                  <a:pt x="649271" y="128793"/>
                </a:lnTo>
                <a:lnTo>
                  <a:pt x="662568" y="142685"/>
                </a:lnTo>
                <a:lnTo>
                  <a:pt x="675259" y="157161"/>
                </a:lnTo>
              </a:path>
            </a:pathLst>
          </a:custGeom>
          <a:ln w="26424">
            <a:solidFill>
              <a:srgbClr val="70685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 descr=""/>
          <p:cNvSpPr/>
          <p:nvPr/>
        </p:nvSpPr>
        <p:spPr>
          <a:xfrm>
            <a:off x="6215379" y="2775076"/>
            <a:ext cx="675640" cy="157480"/>
          </a:xfrm>
          <a:custGeom>
            <a:avLst/>
            <a:gdLst/>
            <a:ahLst/>
            <a:cxnLst/>
            <a:rect l="l" t="t" r="r" b="b"/>
            <a:pathLst>
              <a:path w="675640" h="157480">
                <a:moveTo>
                  <a:pt x="675259" y="0"/>
                </a:moveTo>
                <a:lnTo>
                  <a:pt x="642408" y="35143"/>
                </a:lnTo>
                <a:lnTo>
                  <a:pt x="606696" y="65925"/>
                </a:lnTo>
                <a:lnTo>
                  <a:pt x="568500" y="92313"/>
                </a:lnTo>
                <a:lnTo>
                  <a:pt x="528200" y="114275"/>
                </a:lnTo>
                <a:lnTo>
                  <a:pt x="486174" y="131778"/>
                </a:lnTo>
                <a:lnTo>
                  <a:pt x="442802" y="144790"/>
                </a:lnTo>
                <a:lnTo>
                  <a:pt x="398461" y="153276"/>
                </a:lnTo>
                <a:lnTo>
                  <a:pt x="353532" y="157206"/>
                </a:lnTo>
                <a:lnTo>
                  <a:pt x="308392" y="156545"/>
                </a:lnTo>
                <a:lnTo>
                  <a:pt x="263421" y="151261"/>
                </a:lnTo>
                <a:lnTo>
                  <a:pt x="218997" y="141322"/>
                </a:lnTo>
                <a:lnTo>
                  <a:pt x="175500" y="126695"/>
                </a:lnTo>
                <a:lnTo>
                  <a:pt x="133308" y="107346"/>
                </a:lnTo>
                <a:lnTo>
                  <a:pt x="92800" y="83244"/>
                </a:lnTo>
                <a:lnTo>
                  <a:pt x="54356" y="54356"/>
                </a:lnTo>
                <a:lnTo>
                  <a:pt x="25987" y="28368"/>
                </a:lnTo>
                <a:lnTo>
                  <a:pt x="12690" y="14476"/>
                </a:lnTo>
                <a:lnTo>
                  <a:pt x="0" y="0"/>
                </a:lnTo>
              </a:path>
            </a:pathLst>
          </a:custGeom>
          <a:ln w="26424">
            <a:solidFill>
              <a:srgbClr val="70685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 descr=""/>
          <p:cNvSpPr txBox="1"/>
          <p:nvPr/>
        </p:nvSpPr>
        <p:spPr>
          <a:xfrm>
            <a:off x="6040882" y="2268728"/>
            <a:ext cx="102552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10">
                <a:latin typeface="Arial MT"/>
                <a:cs typeface="Arial MT"/>
              </a:rPr>
              <a:t>Indirect</a:t>
            </a:r>
            <a:endParaRPr sz="2400">
              <a:latin typeface="Arial MT"/>
              <a:cs typeface="Arial MT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535940" y="493217"/>
            <a:ext cx="907415" cy="51435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pc="-120"/>
              <a:t>Type</a:t>
            </a:r>
          </a:p>
        </p:txBody>
      </p:sp>
      <p:sp>
        <p:nvSpPr>
          <p:cNvPr id="13" name="object 13" descr=""/>
          <p:cNvSpPr txBox="1"/>
          <p:nvPr/>
        </p:nvSpPr>
        <p:spPr>
          <a:xfrm>
            <a:off x="612140" y="3094202"/>
            <a:ext cx="1882775" cy="940435"/>
          </a:xfrm>
          <a:prstGeom prst="rect">
            <a:avLst/>
          </a:prstGeom>
        </p:spPr>
        <p:txBody>
          <a:bodyPr wrap="square" lIns="0" tIns="165100" rIns="0" bIns="0" rtlCol="0" vert="horz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1300"/>
              </a:spcBef>
              <a:buFont typeface="Wingdings"/>
              <a:buChar char=""/>
              <a:tabLst>
                <a:tab pos="354965" algn="l"/>
              </a:tabLst>
            </a:pPr>
            <a:r>
              <a:rPr dirty="0" sz="2000" spc="-10">
                <a:latin typeface="Arial MT"/>
                <a:cs typeface="Arial MT"/>
              </a:rPr>
              <a:t>Methacholine</a:t>
            </a:r>
            <a:endParaRPr sz="2000">
              <a:latin typeface="Arial MT"/>
              <a:cs typeface="Arial MT"/>
            </a:endParaRPr>
          </a:p>
          <a:p>
            <a:pPr marL="354965" indent="-342265">
              <a:lnSpc>
                <a:spcPct val="100000"/>
              </a:lnSpc>
              <a:spcBef>
                <a:spcPts val="1200"/>
              </a:spcBef>
              <a:buFont typeface="Wingdings"/>
              <a:buChar char=""/>
              <a:tabLst>
                <a:tab pos="354965" algn="l"/>
              </a:tabLst>
            </a:pPr>
            <a:r>
              <a:rPr dirty="0" sz="2000" spc="-10">
                <a:latin typeface="Arial MT"/>
                <a:cs typeface="Arial MT"/>
              </a:rPr>
              <a:t>Histamine</a:t>
            </a:r>
            <a:endParaRPr sz="2000">
              <a:latin typeface="Arial MT"/>
              <a:cs typeface="Arial MT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4498975" y="3150235"/>
            <a:ext cx="4252595" cy="24650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5"/>
              </a:spcBef>
              <a:buFont typeface="Wingdings"/>
              <a:buChar char=""/>
              <a:tabLst>
                <a:tab pos="355600" algn="l"/>
              </a:tabLst>
            </a:pPr>
            <a:r>
              <a:rPr dirty="0" sz="2000" spc="-10">
                <a:latin typeface="Arial MT"/>
                <a:cs typeface="Arial MT"/>
              </a:rPr>
              <a:t>Exercise</a:t>
            </a:r>
            <a:endParaRPr sz="2000">
              <a:latin typeface="Arial MT"/>
              <a:cs typeface="Arial MT"/>
            </a:endParaRPr>
          </a:p>
          <a:p>
            <a:pPr marL="355600" indent="-342900">
              <a:lnSpc>
                <a:spcPct val="100000"/>
              </a:lnSpc>
              <a:buFont typeface="Wingdings"/>
              <a:buChar char=""/>
              <a:tabLst>
                <a:tab pos="355600" algn="l"/>
              </a:tabLst>
            </a:pPr>
            <a:r>
              <a:rPr dirty="0" sz="2000" spc="-10">
                <a:latin typeface="Arial MT"/>
                <a:cs typeface="Arial MT"/>
              </a:rPr>
              <a:t>Manitol</a:t>
            </a:r>
            <a:endParaRPr sz="2000">
              <a:latin typeface="Arial MT"/>
              <a:cs typeface="Arial MT"/>
            </a:endParaRPr>
          </a:p>
          <a:p>
            <a:pPr marL="355600" indent="-342900">
              <a:lnSpc>
                <a:spcPct val="100000"/>
              </a:lnSpc>
              <a:buFont typeface="Wingdings"/>
              <a:buChar char=""/>
              <a:tabLst>
                <a:tab pos="355600" algn="l"/>
              </a:tabLst>
            </a:pPr>
            <a:r>
              <a:rPr dirty="0" sz="2000">
                <a:latin typeface="Arial MT"/>
                <a:cs typeface="Arial MT"/>
              </a:rPr>
              <a:t>Hypertonic</a:t>
            </a:r>
            <a:r>
              <a:rPr dirty="0" sz="2000" spc="-20">
                <a:latin typeface="Arial MT"/>
                <a:cs typeface="Arial MT"/>
              </a:rPr>
              <a:t> </a:t>
            </a:r>
            <a:r>
              <a:rPr dirty="0" sz="2000" spc="-10">
                <a:latin typeface="Arial MT"/>
                <a:cs typeface="Arial MT"/>
              </a:rPr>
              <a:t>Saline</a:t>
            </a:r>
            <a:endParaRPr sz="2000">
              <a:latin typeface="Arial MT"/>
              <a:cs typeface="Arial MT"/>
            </a:endParaRPr>
          </a:p>
          <a:p>
            <a:pPr marL="355600" indent="-342900">
              <a:lnSpc>
                <a:spcPct val="100000"/>
              </a:lnSpc>
              <a:buFont typeface="Wingdings"/>
              <a:buChar char=""/>
              <a:tabLst>
                <a:tab pos="355600" algn="l"/>
              </a:tabLst>
            </a:pPr>
            <a:r>
              <a:rPr dirty="0" sz="2000">
                <a:latin typeface="Arial MT"/>
                <a:cs typeface="Arial MT"/>
              </a:rPr>
              <a:t>Adenosine</a:t>
            </a:r>
            <a:r>
              <a:rPr dirty="0" sz="2000" spc="-60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monophosphate</a:t>
            </a:r>
            <a:r>
              <a:rPr dirty="0" sz="2000" spc="-65">
                <a:latin typeface="Arial MT"/>
                <a:cs typeface="Arial MT"/>
              </a:rPr>
              <a:t> </a:t>
            </a:r>
            <a:r>
              <a:rPr dirty="0" sz="2000" spc="-10">
                <a:latin typeface="Arial MT"/>
                <a:cs typeface="Arial MT"/>
              </a:rPr>
              <a:t>(AMP)</a:t>
            </a:r>
            <a:endParaRPr sz="2000">
              <a:latin typeface="Arial MT"/>
              <a:cs typeface="Arial MT"/>
            </a:endParaRPr>
          </a:p>
          <a:p>
            <a:pPr marL="355600" marR="1302385" indent="-343535">
              <a:lnSpc>
                <a:spcPct val="100000"/>
              </a:lnSpc>
              <a:buFont typeface="Wingdings"/>
              <a:buChar char=""/>
              <a:tabLst>
                <a:tab pos="355600" algn="l"/>
              </a:tabLst>
            </a:pPr>
            <a:r>
              <a:rPr dirty="0" sz="2000">
                <a:latin typeface="Arial MT"/>
                <a:cs typeface="Arial MT"/>
              </a:rPr>
              <a:t>Eucapnic</a:t>
            </a:r>
            <a:r>
              <a:rPr dirty="0" sz="2000" spc="-70">
                <a:latin typeface="Arial MT"/>
                <a:cs typeface="Arial MT"/>
              </a:rPr>
              <a:t> </a:t>
            </a:r>
            <a:r>
              <a:rPr dirty="0" sz="2000" spc="-10">
                <a:latin typeface="Arial MT"/>
                <a:cs typeface="Arial MT"/>
              </a:rPr>
              <a:t>Voluntary </a:t>
            </a:r>
            <a:r>
              <a:rPr dirty="0" sz="2000">
                <a:latin typeface="Arial MT"/>
                <a:cs typeface="Arial MT"/>
              </a:rPr>
              <a:t>Hyperventilation</a:t>
            </a:r>
            <a:r>
              <a:rPr dirty="0" sz="2000" spc="-110">
                <a:latin typeface="Arial MT"/>
                <a:cs typeface="Arial MT"/>
              </a:rPr>
              <a:t> </a:t>
            </a:r>
            <a:r>
              <a:rPr dirty="0" sz="2000" spc="-20">
                <a:latin typeface="Arial MT"/>
                <a:cs typeface="Arial MT"/>
              </a:rPr>
              <a:t>(EVH)</a:t>
            </a:r>
            <a:endParaRPr sz="2000">
              <a:latin typeface="Arial MT"/>
              <a:cs typeface="Arial MT"/>
            </a:endParaRPr>
          </a:p>
          <a:p>
            <a:pPr marL="355600" indent="-342900">
              <a:lnSpc>
                <a:spcPct val="100000"/>
              </a:lnSpc>
              <a:spcBef>
                <a:spcPts val="5"/>
              </a:spcBef>
              <a:buFont typeface="Wingdings"/>
              <a:buChar char=""/>
              <a:tabLst>
                <a:tab pos="355600" algn="l"/>
              </a:tabLst>
            </a:pPr>
            <a:r>
              <a:rPr dirty="0" sz="2000">
                <a:latin typeface="Arial MT"/>
                <a:cs typeface="Arial MT"/>
              </a:rPr>
              <a:t>Food</a:t>
            </a:r>
            <a:r>
              <a:rPr dirty="0" sz="2000" spc="-30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additive</a:t>
            </a:r>
            <a:r>
              <a:rPr dirty="0" sz="2000" spc="-15">
                <a:latin typeface="Arial MT"/>
                <a:cs typeface="Arial MT"/>
              </a:rPr>
              <a:t> </a:t>
            </a:r>
            <a:r>
              <a:rPr dirty="0" sz="2000" spc="-10">
                <a:latin typeface="Arial MT"/>
                <a:cs typeface="Arial MT"/>
              </a:rPr>
              <a:t>challenge</a:t>
            </a:r>
            <a:endParaRPr sz="2000">
              <a:latin typeface="Arial MT"/>
              <a:cs typeface="Arial MT"/>
            </a:endParaRPr>
          </a:p>
          <a:p>
            <a:pPr marL="355600" indent="-342900">
              <a:lnSpc>
                <a:spcPct val="100000"/>
              </a:lnSpc>
              <a:buFont typeface="Wingdings"/>
              <a:buChar char=""/>
              <a:tabLst>
                <a:tab pos="355600" algn="l"/>
              </a:tabLst>
            </a:pPr>
            <a:r>
              <a:rPr dirty="0" sz="2000">
                <a:latin typeface="Arial MT"/>
                <a:cs typeface="Arial MT"/>
              </a:rPr>
              <a:t>Antigen</a:t>
            </a:r>
            <a:r>
              <a:rPr dirty="0" sz="2000" spc="-40">
                <a:latin typeface="Arial MT"/>
                <a:cs typeface="Arial MT"/>
              </a:rPr>
              <a:t> </a:t>
            </a:r>
            <a:r>
              <a:rPr dirty="0" sz="2000" spc="-10">
                <a:latin typeface="Arial MT"/>
                <a:cs typeface="Arial MT"/>
              </a:rPr>
              <a:t>challenge</a:t>
            </a:r>
            <a:endParaRPr sz="2000">
              <a:latin typeface="Arial MT"/>
              <a:cs typeface="Arial MT"/>
            </a:endParaRPr>
          </a:p>
        </p:txBody>
      </p:sp>
      <p:grpSp>
        <p:nvGrpSpPr>
          <p:cNvPr id="15" name="object 15" descr=""/>
          <p:cNvGrpSpPr/>
          <p:nvPr/>
        </p:nvGrpSpPr>
        <p:grpSpPr>
          <a:xfrm>
            <a:off x="-13212" y="-13212"/>
            <a:ext cx="9170670" cy="6884670"/>
            <a:chOff x="-13212" y="-13212"/>
            <a:chExt cx="9170670" cy="6884670"/>
          </a:xfrm>
        </p:grpSpPr>
        <p:sp>
          <p:nvSpPr>
            <p:cNvPr id="16" name="object 16" descr=""/>
            <p:cNvSpPr/>
            <p:nvPr/>
          </p:nvSpPr>
          <p:spPr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l" t="t" r="r" b="b"/>
              <a:pathLst>
                <a:path w="9144000" h="6858000">
                  <a:moveTo>
                    <a:pt x="9144000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9144000" y="68580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FFFFFF">
                <a:alpha val="1176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 descr=""/>
            <p:cNvSpPr/>
            <p:nvPr/>
          </p:nvSpPr>
          <p:spPr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l" t="t" r="r" b="b"/>
              <a:pathLst>
                <a:path w="9144000" h="6858000">
                  <a:moveTo>
                    <a:pt x="0" y="6858000"/>
                  </a:moveTo>
                  <a:lnTo>
                    <a:pt x="9144000" y="6858000"/>
                  </a:lnTo>
                  <a:lnTo>
                    <a:pt x="9144000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ln w="26424">
              <a:solidFill>
                <a:srgbClr val="6B91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3472937" y="5859331"/>
            <a:ext cx="4236720" cy="288290"/>
            <a:chOff x="3472937" y="5859331"/>
            <a:chExt cx="4236720" cy="288290"/>
          </a:xfrm>
        </p:grpSpPr>
        <p:sp>
          <p:nvSpPr>
            <p:cNvPr id="3" name="object 3" descr=""/>
            <p:cNvSpPr/>
            <p:nvPr/>
          </p:nvSpPr>
          <p:spPr>
            <a:xfrm>
              <a:off x="3486150" y="5872543"/>
              <a:ext cx="4210050" cy="261620"/>
            </a:xfrm>
            <a:custGeom>
              <a:avLst/>
              <a:gdLst/>
              <a:ahLst/>
              <a:cxnLst/>
              <a:rect l="l" t="t" r="r" b="b"/>
              <a:pathLst>
                <a:path w="4210050" h="261620">
                  <a:moveTo>
                    <a:pt x="4166489" y="0"/>
                  </a:moveTo>
                  <a:lnTo>
                    <a:pt x="43561" y="0"/>
                  </a:lnTo>
                  <a:lnTo>
                    <a:pt x="26628" y="3426"/>
                  </a:lnTo>
                  <a:lnTo>
                    <a:pt x="12779" y="12769"/>
                  </a:lnTo>
                  <a:lnTo>
                    <a:pt x="3430" y="26628"/>
                  </a:lnTo>
                  <a:lnTo>
                    <a:pt x="0" y="43599"/>
                  </a:lnTo>
                  <a:lnTo>
                    <a:pt x="0" y="217957"/>
                  </a:lnTo>
                  <a:lnTo>
                    <a:pt x="3430" y="234928"/>
                  </a:lnTo>
                  <a:lnTo>
                    <a:pt x="12779" y="248786"/>
                  </a:lnTo>
                  <a:lnTo>
                    <a:pt x="26628" y="258130"/>
                  </a:lnTo>
                  <a:lnTo>
                    <a:pt x="43561" y="261556"/>
                  </a:lnTo>
                  <a:lnTo>
                    <a:pt x="4166489" y="261556"/>
                  </a:lnTo>
                  <a:lnTo>
                    <a:pt x="4183421" y="258130"/>
                  </a:lnTo>
                  <a:lnTo>
                    <a:pt x="4197270" y="248786"/>
                  </a:lnTo>
                  <a:lnTo>
                    <a:pt x="4206619" y="234928"/>
                  </a:lnTo>
                  <a:lnTo>
                    <a:pt x="4210050" y="217957"/>
                  </a:lnTo>
                  <a:lnTo>
                    <a:pt x="4210050" y="43599"/>
                  </a:lnTo>
                  <a:lnTo>
                    <a:pt x="4206619" y="26628"/>
                  </a:lnTo>
                  <a:lnTo>
                    <a:pt x="4197270" y="12769"/>
                  </a:lnTo>
                  <a:lnTo>
                    <a:pt x="4183421" y="3426"/>
                  </a:lnTo>
                  <a:lnTo>
                    <a:pt x="4166489" y="0"/>
                  </a:lnTo>
                  <a:close/>
                </a:path>
              </a:pathLst>
            </a:custGeom>
            <a:solidFill>
              <a:srgbClr val="FFD9A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 descr=""/>
            <p:cNvSpPr/>
            <p:nvPr/>
          </p:nvSpPr>
          <p:spPr>
            <a:xfrm>
              <a:off x="3486150" y="5872543"/>
              <a:ext cx="4210050" cy="261620"/>
            </a:xfrm>
            <a:custGeom>
              <a:avLst/>
              <a:gdLst/>
              <a:ahLst/>
              <a:cxnLst/>
              <a:rect l="l" t="t" r="r" b="b"/>
              <a:pathLst>
                <a:path w="4210050" h="261620">
                  <a:moveTo>
                    <a:pt x="0" y="43599"/>
                  </a:moveTo>
                  <a:lnTo>
                    <a:pt x="3430" y="26628"/>
                  </a:lnTo>
                  <a:lnTo>
                    <a:pt x="12779" y="12769"/>
                  </a:lnTo>
                  <a:lnTo>
                    <a:pt x="26628" y="3426"/>
                  </a:lnTo>
                  <a:lnTo>
                    <a:pt x="43561" y="0"/>
                  </a:lnTo>
                  <a:lnTo>
                    <a:pt x="4166489" y="0"/>
                  </a:lnTo>
                  <a:lnTo>
                    <a:pt x="4183421" y="3426"/>
                  </a:lnTo>
                  <a:lnTo>
                    <a:pt x="4197270" y="12769"/>
                  </a:lnTo>
                  <a:lnTo>
                    <a:pt x="4206619" y="26628"/>
                  </a:lnTo>
                  <a:lnTo>
                    <a:pt x="4210050" y="43599"/>
                  </a:lnTo>
                  <a:lnTo>
                    <a:pt x="4210050" y="217957"/>
                  </a:lnTo>
                  <a:lnTo>
                    <a:pt x="4206619" y="234928"/>
                  </a:lnTo>
                  <a:lnTo>
                    <a:pt x="4197270" y="248786"/>
                  </a:lnTo>
                  <a:lnTo>
                    <a:pt x="4183421" y="258130"/>
                  </a:lnTo>
                  <a:lnTo>
                    <a:pt x="4166489" y="261556"/>
                  </a:lnTo>
                  <a:lnTo>
                    <a:pt x="43561" y="261556"/>
                  </a:lnTo>
                  <a:lnTo>
                    <a:pt x="26628" y="258130"/>
                  </a:lnTo>
                  <a:lnTo>
                    <a:pt x="12779" y="248786"/>
                  </a:lnTo>
                  <a:lnTo>
                    <a:pt x="3430" y="234928"/>
                  </a:lnTo>
                  <a:lnTo>
                    <a:pt x="0" y="217957"/>
                  </a:lnTo>
                  <a:lnTo>
                    <a:pt x="0" y="43599"/>
                  </a:lnTo>
                  <a:close/>
                </a:path>
              </a:pathLst>
            </a:custGeom>
            <a:ln w="26424">
              <a:solidFill>
                <a:srgbClr val="FF67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5" name="object 5" descr=""/>
          <p:cNvGrpSpPr/>
          <p:nvPr/>
        </p:nvGrpSpPr>
        <p:grpSpPr>
          <a:xfrm>
            <a:off x="272537" y="4025387"/>
            <a:ext cx="1550670" cy="636270"/>
            <a:chOff x="272537" y="4025387"/>
            <a:chExt cx="1550670" cy="636270"/>
          </a:xfrm>
        </p:grpSpPr>
        <p:sp>
          <p:nvSpPr>
            <p:cNvPr id="6" name="object 6" descr=""/>
            <p:cNvSpPr/>
            <p:nvPr/>
          </p:nvSpPr>
          <p:spPr>
            <a:xfrm>
              <a:off x="285750" y="4038600"/>
              <a:ext cx="1524000" cy="609600"/>
            </a:xfrm>
            <a:custGeom>
              <a:avLst/>
              <a:gdLst/>
              <a:ahLst/>
              <a:cxnLst/>
              <a:rect l="l" t="t" r="r" b="b"/>
              <a:pathLst>
                <a:path w="1524000" h="609600">
                  <a:moveTo>
                    <a:pt x="1422400" y="0"/>
                  </a:moveTo>
                  <a:lnTo>
                    <a:pt x="101600" y="0"/>
                  </a:lnTo>
                  <a:lnTo>
                    <a:pt x="62054" y="7981"/>
                  </a:lnTo>
                  <a:lnTo>
                    <a:pt x="29759" y="29749"/>
                  </a:lnTo>
                  <a:lnTo>
                    <a:pt x="7984" y="62043"/>
                  </a:lnTo>
                  <a:lnTo>
                    <a:pt x="0" y="101600"/>
                  </a:lnTo>
                  <a:lnTo>
                    <a:pt x="0" y="508000"/>
                  </a:lnTo>
                  <a:lnTo>
                    <a:pt x="7984" y="547556"/>
                  </a:lnTo>
                  <a:lnTo>
                    <a:pt x="29759" y="579850"/>
                  </a:lnTo>
                  <a:lnTo>
                    <a:pt x="62054" y="601618"/>
                  </a:lnTo>
                  <a:lnTo>
                    <a:pt x="101600" y="609600"/>
                  </a:lnTo>
                  <a:lnTo>
                    <a:pt x="1422400" y="609600"/>
                  </a:lnTo>
                  <a:lnTo>
                    <a:pt x="1461956" y="601618"/>
                  </a:lnTo>
                  <a:lnTo>
                    <a:pt x="1494250" y="579850"/>
                  </a:lnTo>
                  <a:lnTo>
                    <a:pt x="1516018" y="547556"/>
                  </a:lnTo>
                  <a:lnTo>
                    <a:pt x="1524000" y="508000"/>
                  </a:lnTo>
                  <a:lnTo>
                    <a:pt x="1524000" y="101600"/>
                  </a:lnTo>
                  <a:lnTo>
                    <a:pt x="1516018" y="62043"/>
                  </a:lnTo>
                  <a:lnTo>
                    <a:pt x="1494250" y="29749"/>
                  </a:lnTo>
                  <a:lnTo>
                    <a:pt x="1461956" y="7981"/>
                  </a:lnTo>
                  <a:lnTo>
                    <a:pt x="1422400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285750" y="4038600"/>
              <a:ext cx="1524000" cy="609600"/>
            </a:xfrm>
            <a:custGeom>
              <a:avLst/>
              <a:gdLst/>
              <a:ahLst/>
              <a:cxnLst/>
              <a:rect l="l" t="t" r="r" b="b"/>
              <a:pathLst>
                <a:path w="1524000" h="609600">
                  <a:moveTo>
                    <a:pt x="0" y="101600"/>
                  </a:moveTo>
                  <a:lnTo>
                    <a:pt x="7984" y="62043"/>
                  </a:lnTo>
                  <a:lnTo>
                    <a:pt x="29759" y="29749"/>
                  </a:lnTo>
                  <a:lnTo>
                    <a:pt x="62054" y="7981"/>
                  </a:lnTo>
                  <a:lnTo>
                    <a:pt x="101600" y="0"/>
                  </a:lnTo>
                  <a:lnTo>
                    <a:pt x="1422400" y="0"/>
                  </a:lnTo>
                  <a:lnTo>
                    <a:pt x="1461956" y="7981"/>
                  </a:lnTo>
                  <a:lnTo>
                    <a:pt x="1494250" y="29749"/>
                  </a:lnTo>
                  <a:lnTo>
                    <a:pt x="1516018" y="62043"/>
                  </a:lnTo>
                  <a:lnTo>
                    <a:pt x="1524000" y="101600"/>
                  </a:lnTo>
                  <a:lnTo>
                    <a:pt x="1524000" y="508000"/>
                  </a:lnTo>
                  <a:lnTo>
                    <a:pt x="1516018" y="547556"/>
                  </a:lnTo>
                  <a:lnTo>
                    <a:pt x="1494250" y="579850"/>
                  </a:lnTo>
                  <a:lnTo>
                    <a:pt x="1461956" y="601618"/>
                  </a:lnTo>
                  <a:lnTo>
                    <a:pt x="1422400" y="609600"/>
                  </a:lnTo>
                  <a:lnTo>
                    <a:pt x="101600" y="609600"/>
                  </a:lnTo>
                  <a:lnTo>
                    <a:pt x="62054" y="601618"/>
                  </a:lnTo>
                  <a:lnTo>
                    <a:pt x="29759" y="579850"/>
                  </a:lnTo>
                  <a:lnTo>
                    <a:pt x="7984" y="547556"/>
                  </a:lnTo>
                  <a:lnTo>
                    <a:pt x="0" y="508000"/>
                  </a:lnTo>
                  <a:lnTo>
                    <a:pt x="0" y="101600"/>
                  </a:lnTo>
                  <a:close/>
                </a:path>
              </a:pathLst>
            </a:custGeom>
            <a:ln w="26424">
              <a:solidFill>
                <a:srgbClr val="6B91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8" name="object 8" descr=""/>
          <p:cNvGrpSpPr/>
          <p:nvPr/>
        </p:nvGrpSpPr>
        <p:grpSpPr>
          <a:xfrm>
            <a:off x="272537" y="2577587"/>
            <a:ext cx="1550670" cy="636270"/>
            <a:chOff x="272537" y="2577587"/>
            <a:chExt cx="1550670" cy="636270"/>
          </a:xfrm>
        </p:grpSpPr>
        <p:sp>
          <p:nvSpPr>
            <p:cNvPr id="9" name="object 9" descr=""/>
            <p:cNvSpPr/>
            <p:nvPr/>
          </p:nvSpPr>
          <p:spPr>
            <a:xfrm>
              <a:off x="285750" y="2590800"/>
              <a:ext cx="1524000" cy="609600"/>
            </a:xfrm>
            <a:custGeom>
              <a:avLst/>
              <a:gdLst/>
              <a:ahLst/>
              <a:cxnLst/>
              <a:rect l="l" t="t" r="r" b="b"/>
              <a:pathLst>
                <a:path w="1524000" h="609600">
                  <a:moveTo>
                    <a:pt x="1422400" y="0"/>
                  </a:moveTo>
                  <a:lnTo>
                    <a:pt x="101600" y="0"/>
                  </a:lnTo>
                  <a:lnTo>
                    <a:pt x="62054" y="7981"/>
                  </a:lnTo>
                  <a:lnTo>
                    <a:pt x="29759" y="29749"/>
                  </a:lnTo>
                  <a:lnTo>
                    <a:pt x="7984" y="62043"/>
                  </a:lnTo>
                  <a:lnTo>
                    <a:pt x="0" y="101600"/>
                  </a:lnTo>
                  <a:lnTo>
                    <a:pt x="0" y="508000"/>
                  </a:lnTo>
                  <a:lnTo>
                    <a:pt x="7984" y="547556"/>
                  </a:lnTo>
                  <a:lnTo>
                    <a:pt x="29759" y="579850"/>
                  </a:lnTo>
                  <a:lnTo>
                    <a:pt x="62054" y="601618"/>
                  </a:lnTo>
                  <a:lnTo>
                    <a:pt x="101600" y="609600"/>
                  </a:lnTo>
                  <a:lnTo>
                    <a:pt x="1422400" y="609600"/>
                  </a:lnTo>
                  <a:lnTo>
                    <a:pt x="1461956" y="601618"/>
                  </a:lnTo>
                  <a:lnTo>
                    <a:pt x="1494250" y="579850"/>
                  </a:lnTo>
                  <a:lnTo>
                    <a:pt x="1516018" y="547556"/>
                  </a:lnTo>
                  <a:lnTo>
                    <a:pt x="1524000" y="508000"/>
                  </a:lnTo>
                  <a:lnTo>
                    <a:pt x="1524000" y="101600"/>
                  </a:lnTo>
                  <a:lnTo>
                    <a:pt x="1516018" y="62043"/>
                  </a:lnTo>
                  <a:lnTo>
                    <a:pt x="1494250" y="29749"/>
                  </a:lnTo>
                  <a:lnTo>
                    <a:pt x="1461956" y="7981"/>
                  </a:lnTo>
                  <a:lnTo>
                    <a:pt x="1422400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285750" y="2590800"/>
              <a:ext cx="1524000" cy="609600"/>
            </a:xfrm>
            <a:custGeom>
              <a:avLst/>
              <a:gdLst/>
              <a:ahLst/>
              <a:cxnLst/>
              <a:rect l="l" t="t" r="r" b="b"/>
              <a:pathLst>
                <a:path w="1524000" h="609600">
                  <a:moveTo>
                    <a:pt x="0" y="101600"/>
                  </a:moveTo>
                  <a:lnTo>
                    <a:pt x="7984" y="62043"/>
                  </a:lnTo>
                  <a:lnTo>
                    <a:pt x="29759" y="29749"/>
                  </a:lnTo>
                  <a:lnTo>
                    <a:pt x="62054" y="7981"/>
                  </a:lnTo>
                  <a:lnTo>
                    <a:pt x="101600" y="0"/>
                  </a:lnTo>
                  <a:lnTo>
                    <a:pt x="1422400" y="0"/>
                  </a:lnTo>
                  <a:lnTo>
                    <a:pt x="1461956" y="7981"/>
                  </a:lnTo>
                  <a:lnTo>
                    <a:pt x="1494250" y="29749"/>
                  </a:lnTo>
                  <a:lnTo>
                    <a:pt x="1516018" y="62043"/>
                  </a:lnTo>
                  <a:lnTo>
                    <a:pt x="1524000" y="101600"/>
                  </a:lnTo>
                  <a:lnTo>
                    <a:pt x="1524000" y="508000"/>
                  </a:lnTo>
                  <a:lnTo>
                    <a:pt x="1516018" y="547556"/>
                  </a:lnTo>
                  <a:lnTo>
                    <a:pt x="1494250" y="579850"/>
                  </a:lnTo>
                  <a:lnTo>
                    <a:pt x="1461956" y="601618"/>
                  </a:lnTo>
                  <a:lnTo>
                    <a:pt x="1422400" y="609600"/>
                  </a:lnTo>
                  <a:lnTo>
                    <a:pt x="101600" y="609600"/>
                  </a:lnTo>
                  <a:lnTo>
                    <a:pt x="62054" y="601618"/>
                  </a:lnTo>
                  <a:lnTo>
                    <a:pt x="29759" y="579850"/>
                  </a:lnTo>
                  <a:lnTo>
                    <a:pt x="7984" y="547556"/>
                  </a:lnTo>
                  <a:lnTo>
                    <a:pt x="0" y="508000"/>
                  </a:lnTo>
                  <a:lnTo>
                    <a:pt x="0" y="101600"/>
                  </a:lnTo>
                  <a:close/>
                </a:path>
              </a:pathLst>
            </a:custGeom>
            <a:ln w="26424">
              <a:solidFill>
                <a:srgbClr val="6B91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1" name="object 11" descr=""/>
          <p:cNvGrpSpPr/>
          <p:nvPr/>
        </p:nvGrpSpPr>
        <p:grpSpPr>
          <a:xfrm>
            <a:off x="2196587" y="501137"/>
            <a:ext cx="2998470" cy="331470"/>
            <a:chOff x="2196587" y="501137"/>
            <a:chExt cx="2998470" cy="331470"/>
          </a:xfrm>
        </p:grpSpPr>
        <p:sp>
          <p:nvSpPr>
            <p:cNvPr id="12" name="object 12" descr=""/>
            <p:cNvSpPr/>
            <p:nvPr/>
          </p:nvSpPr>
          <p:spPr>
            <a:xfrm>
              <a:off x="2209800" y="514349"/>
              <a:ext cx="2971800" cy="304800"/>
            </a:xfrm>
            <a:custGeom>
              <a:avLst/>
              <a:gdLst/>
              <a:ahLst/>
              <a:cxnLst/>
              <a:rect l="l" t="t" r="r" b="b"/>
              <a:pathLst>
                <a:path w="2971800" h="304800">
                  <a:moveTo>
                    <a:pt x="2921000" y="0"/>
                  </a:moveTo>
                  <a:lnTo>
                    <a:pt x="50800" y="0"/>
                  </a:lnTo>
                  <a:lnTo>
                    <a:pt x="31021" y="3990"/>
                  </a:lnTo>
                  <a:lnTo>
                    <a:pt x="14874" y="14874"/>
                  </a:lnTo>
                  <a:lnTo>
                    <a:pt x="3990" y="31021"/>
                  </a:lnTo>
                  <a:lnTo>
                    <a:pt x="0" y="50800"/>
                  </a:lnTo>
                  <a:lnTo>
                    <a:pt x="0" y="254000"/>
                  </a:lnTo>
                  <a:lnTo>
                    <a:pt x="3990" y="273778"/>
                  </a:lnTo>
                  <a:lnTo>
                    <a:pt x="14874" y="289925"/>
                  </a:lnTo>
                  <a:lnTo>
                    <a:pt x="31021" y="300809"/>
                  </a:lnTo>
                  <a:lnTo>
                    <a:pt x="50800" y="304800"/>
                  </a:lnTo>
                  <a:lnTo>
                    <a:pt x="2921000" y="304800"/>
                  </a:lnTo>
                  <a:lnTo>
                    <a:pt x="2940778" y="300809"/>
                  </a:lnTo>
                  <a:lnTo>
                    <a:pt x="2956925" y="289925"/>
                  </a:lnTo>
                  <a:lnTo>
                    <a:pt x="2967809" y="273778"/>
                  </a:lnTo>
                  <a:lnTo>
                    <a:pt x="2971800" y="254000"/>
                  </a:lnTo>
                  <a:lnTo>
                    <a:pt x="2971800" y="50800"/>
                  </a:lnTo>
                  <a:lnTo>
                    <a:pt x="2967809" y="31021"/>
                  </a:lnTo>
                  <a:lnTo>
                    <a:pt x="2956925" y="14874"/>
                  </a:lnTo>
                  <a:lnTo>
                    <a:pt x="2940778" y="3990"/>
                  </a:lnTo>
                  <a:lnTo>
                    <a:pt x="2921000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 descr=""/>
            <p:cNvSpPr/>
            <p:nvPr/>
          </p:nvSpPr>
          <p:spPr>
            <a:xfrm>
              <a:off x="2209800" y="514349"/>
              <a:ext cx="2971800" cy="304800"/>
            </a:xfrm>
            <a:custGeom>
              <a:avLst/>
              <a:gdLst/>
              <a:ahLst/>
              <a:cxnLst/>
              <a:rect l="l" t="t" r="r" b="b"/>
              <a:pathLst>
                <a:path w="2971800" h="304800">
                  <a:moveTo>
                    <a:pt x="0" y="50800"/>
                  </a:moveTo>
                  <a:lnTo>
                    <a:pt x="3990" y="31021"/>
                  </a:lnTo>
                  <a:lnTo>
                    <a:pt x="14874" y="14874"/>
                  </a:lnTo>
                  <a:lnTo>
                    <a:pt x="31021" y="3990"/>
                  </a:lnTo>
                  <a:lnTo>
                    <a:pt x="50800" y="0"/>
                  </a:lnTo>
                  <a:lnTo>
                    <a:pt x="2921000" y="0"/>
                  </a:lnTo>
                  <a:lnTo>
                    <a:pt x="2940778" y="3990"/>
                  </a:lnTo>
                  <a:lnTo>
                    <a:pt x="2956925" y="14874"/>
                  </a:lnTo>
                  <a:lnTo>
                    <a:pt x="2967809" y="31021"/>
                  </a:lnTo>
                  <a:lnTo>
                    <a:pt x="2971800" y="50800"/>
                  </a:lnTo>
                  <a:lnTo>
                    <a:pt x="2971800" y="254000"/>
                  </a:lnTo>
                  <a:lnTo>
                    <a:pt x="2967809" y="273778"/>
                  </a:lnTo>
                  <a:lnTo>
                    <a:pt x="2956925" y="289925"/>
                  </a:lnTo>
                  <a:lnTo>
                    <a:pt x="2940778" y="300809"/>
                  </a:lnTo>
                  <a:lnTo>
                    <a:pt x="2921000" y="304800"/>
                  </a:lnTo>
                  <a:lnTo>
                    <a:pt x="50800" y="304800"/>
                  </a:lnTo>
                  <a:lnTo>
                    <a:pt x="31021" y="300809"/>
                  </a:lnTo>
                  <a:lnTo>
                    <a:pt x="14874" y="289925"/>
                  </a:lnTo>
                  <a:lnTo>
                    <a:pt x="3990" y="273778"/>
                  </a:lnTo>
                  <a:lnTo>
                    <a:pt x="0" y="254000"/>
                  </a:lnTo>
                  <a:lnTo>
                    <a:pt x="0" y="50800"/>
                  </a:lnTo>
                  <a:close/>
                </a:path>
              </a:pathLst>
            </a:custGeom>
            <a:ln w="26424">
              <a:solidFill>
                <a:srgbClr val="6B91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4" name="object 14" descr=""/>
          <p:cNvGrpSpPr/>
          <p:nvPr/>
        </p:nvGrpSpPr>
        <p:grpSpPr>
          <a:xfrm>
            <a:off x="6539987" y="501137"/>
            <a:ext cx="1626870" cy="331470"/>
            <a:chOff x="6539987" y="501137"/>
            <a:chExt cx="1626870" cy="331470"/>
          </a:xfrm>
        </p:grpSpPr>
        <p:sp>
          <p:nvSpPr>
            <p:cNvPr id="15" name="object 15" descr=""/>
            <p:cNvSpPr/>
            <p:nvPr/>
          </p:nvSpPr>
          <p:spPr>
            <a:xfrm>
              <a:off x="6553200" y="514349"/>
              <a:ext cx="1600200" cy="304800"/>
            </a:xfrm>
            <a:custGeom>
              <a:avLst/>
              <a:gdLst/>
              <a:ahLst/>
              <a:cxnLst/>
              <a:rect l="l" t="t" r="r" b="b"/>
              <a:pathLst>
                <a:path w="1600200" h="304800">
                  <a:moveTo>
                    <a:pt x="1549400" y="0"/>
                  </a:moveTo>
                  <a:lnTo>
                    <a:pt x="50800" y="0"/>
                  </a:lnTo>
                  <a:lnTo>
                    <a:pt x="31021" y="3990"/>
                  </a:lnTo>
                  <a:lnTo>
                    <a:pt x="14874" y="14874"/>
                  </a:lnTo>
                  <a:lnTo>
                    <a:pt x="3990" y="31021"/>
                  </a:lnTo>
                  <a:lnTo>
                    <a:pt x="0" y="50800"/>
                  </a:lnTo>
                  <a:lnTo>
                    <a:pt x="0" y="254000"/>
                  </a:lnTo>
                  <a:lnTo>
                    <a:pt x="3990" y="273778"/>
                  </a:lnTo>
                  <a:lnTo>
                    <a:pt x="14874" y="289925"/>
                  </a:lnTo>
                  <a:lnTo>
                    <a:pt x="31021" y="300809"/>
                  </a:lnTo>
                  <a:lnTo>
                    <a:pt x="50800" y="304800"/>
                  </a:lnTo>
                  <a:lnTo>
                    <a:pt x="1549400" y="304800"/>
                  </a:lnTo>
                  <a:lnTo>
                    <a:pt x="1569178" y="300809"/>
                  </a:lnTo>
                  <a:lnTo>
                    <a:pt x="1585325" y="289925"/>
                  </a:lnTo>
                  <a:lnTo>
                    <a:pt x="1596209" y="273778"/>
                  </a:lnTo>
                  <a:lnTo>
                    <a:pt x="1600200" y="254000"/>
                  </a:lnTo>
                  <a:lnTo>
                    <a:pt x="1600200" y="50800"/>
                  </a:lnTo>
                  <a:lnTo>
                    <a:pt x="1596209" y="31021"/>
                  </a:lnTo>
                  <a:lnTo>
                    <a:pt x="1585325" y="14874"/>
                  </a:lnTo>
                  <a:lnTo>
                    <a:pt x="1569178" y="3990"/>
                  </a:lnTo>
                  <a:lnTo>
                    <a:pt x="1549400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 descr=""/>
            <p:cNvSpPr/>
            <p:nvPr/>
          </p:nvSpPr>
          <p:spPr>
            <a:xfrm>
              <a:off x="6553200" y="514349"/>
              <a:ext cx="1600200" cy="304800"/>
            </a:xfrm>
            <a:custGeom>
              <a:avLst/>
              <a:gdLst/>
              <a:ahLst/>
              <a:cxnLst/>
              <a:rect l="l" t="t" r="r" b="b"/>
              <a:pathLst>
                <a:path w="1600200" h="304800">
                  <a:moveTo>
                    <a:pt x="0" y="50800"/>
                  </a:moveTo>
                  <a:lnTo>
                    <a:pt x="3990" y="31021"/>
                  </a:lnTo>
                  <a:lnTo>
                    <a:pt x="14874" y="14874"/>
                  </a:lnTo>
                  <a:lnTo>
                    <a:pt x="31021" y="3990"/>
                  </a:lnTo>
                  <a:lnTo>
                    <a:pt x="50800" y="0"/>
                  </a:lnTo>
                  <a:lnTo>
                    <a:pt x="1549400" y="0"/>
                  </a:lnTo>
                  <a:lnTo>
                    <a:pt x="1569178" y="3990"/>
                  </a:lnTo>
                  <a:lnTo>
                    <a:pt x="1585325" y="14874"/>
                  </a:lnTo>
                  <a:lnTo>
                    <a:pt x="1596209" y="31021"/>
                  </a:lnTo>
                  <a:lnTo>
                    <a:pt x="1600200" y="50800"/>
                  </a:lnTo>
                  <a:lnTo>
                    <a:pt x="1600200" y="254000"/>
                  </a:lnTo>
                  <a:lnTo>
                    <a:pt x="1596209" y="273778"/>
                  </a:lnTo>
                  <a:lnTo>
                    <a:pt x="1585325" y="289925"/>
                  </a:lnTo>
                  <a:lnTo>
                    <a:pt x="1569178" y="300809"/>
                  </a:lnTo>
                  <a:lnTo>
                    <a:pt x="1549400" y="304800"/>
                  </a:lnTo>
                  <a:lnTo>
                    <a:pt x="50800" y="304800"/>
                  </a:lnTo>
                  <a:lnTo>
                    <a:pt x="31021" y="300809"/>
                  </a:lnTo>
                  <a:lnTo>
                    <a:pt x="14874" y="289925"/>
                  </a:lnTo>
                  <a:lnTo>
                    <a:pt x="3990" y="273778"/>
                  </a:lnTo>
                  <a:lnTo>
                    <a:pt x="0" y="254000"/>
                  </a:lnTo>
                  <a:lnTo>
                    <a:pt x="0" y="50800"/>
                  </a:lnTo>
                  <a:close/>
                </a:path>
              </a:pathLst>
            </a:custGeom>
            <a:ln w="26424">
              <a:solidFill>
                <a:srgbClr val="6B91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7" name="object 17" descr=""/>
          <p:cNvGrpSpPr/>
          <p:nvPr/>
        </p:nvGrpSpPr>
        <p:grpSpPr>
          <a:xfrm>
            <a:off x="291587" y="533400"/>
            <a:ext cx="8693785" cy="5715000"/>
            <a:chOff x="291587" y="533400"/>
            <a:chExt cx="8693785" cy="5715000"/>
          </a:xfrm>
        </p:grpSpPr>
        <p:sp>
          <p:nvSpPr>
            <p:cNvPr id="18" name="object 18" descr=""/>
            <p:cNvSpPr/>
            <p:nvPr/>
          </p:nvSpPr>
          <p:spPr>
            <a:xfrm>
              <a:off x="304800" y="5105400"/>
              <a:ext cx="1524000" cy="609600"/>
            </a:xfrm>
            <a:custGeom>
              <a:avLst/>
              <a:gdLst/>
              <a:ahLst/>
              <a:cxnLst/>
              <a:rect l="l" t="t" r="r" b="b"/>
              <a:pathLst>
                <a:path w="1524000" h="609600">
                  <a:moveTo>
                    <a:pt x="1422400" y="0"/>
                  </a:moveTo>
                  <a:lnTo>
                    <a:pt x="101600" y="0"/>
                  </a:lnTo>
                  <a:lnTo>
                    <a:pt x="62054" y="7981"/>
                  </a:lnTo>
                  <a:lnTo>
                    <a:pt x="29759" y="29749"/>
                  </a:lnTo>
                  <a:lnTo>
                    <a:pt x="7984" y="62043"/>
                  </a:lnTo>
                  <a:lnTo>
                    <a:pt x="0" y="101600"/>
                  </a:lnTo>
                  <a:lnTo>
                    <a:pt x="0" y="508000"/>
                  </a:lnTo>
                  <a:lnTo>
                    <a:pt x="7984" y="547545"/>
                  </a:lnTo>
                  <a:lnTo>
                    <a:pt x="29759" y="579840"/>
                  </a:lnTo>
                  <a:lnTo>
                    <a:pt x="62054" y="601615"/>
                  </a:lnTo>
                  <a:lnTo>
                    <a:pt x="101600" y="609600"/>
                  </a:lnTo>
                  <a:lnTo>
                    <a:pt x="1422400" y="609600"/>
                  </a:lnTo>
                  <a:lnTo>
                    <a:pt x="1461956" y="601615"/>
                  </a:lnTo>
                  <a:lnTo>
                    <a:pt x="1494250" y="579840"/>
                  </a:lnTo>
                  <a:lnTo>
                    <a:pt x="1516018" y="547545"/>
                  </a:lnTo>
                  <a:lnTo>
                    <a:pt x="1524000" y="508000"/>
                  </a:lnTo>
                  <a:lnTo>
                    <a:pt x="1524000" y="101600"/>
                  </a:lnTo>
                  <a:lnTo>
                    <a:pt x="1516018" y="62043"/>
                  </a:lnTo>
                  <a:lnTo>
                    <a:pt x="1494250" y="29749"/>
                  </a:lnTo>
                  <a:lnTo>
                    <a:pt x="1461956" y="7981"/>
                  </a:lnTo>
                  <a:lnTo>
                    <a:pt x="1422400" y="0"/>
                  </a:lnTo>
                  <a:close/>
                </a:path>
              </a:pathLst>
            </a:custGeom>
            <a:solidFill>
              <a:srgbClr val="DFF7A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 descr=""/>
            <p:cNvSpPr/>
            <p:nvPr/>
          </p:nvSpPr>
          <p:spPr>
            <a:xfrm>
              <a:off x="304800" y="5105400"/>
              <a:ext cx="1524000" cy="609600"/>
            </a:xfrm>
            <a:custGeom>
              <a:avLst/>
              <a:gdLst/>
              <a:ahLst/>
              <a:cxnLst/>
              <a:rect l="l" t="t" r="r" b="b"/>
              <a:pathLst>
                <a:path w="1524000" h="609600">
                  <a:moveTo>
                    <a:pt x="0" y="101600"/>
                  </a:moveTo>
                  <a:lnTo>
                    <a:pt x="7984" y="62043"/>
                  </a:lnTo>
                  <a:lnTo>
                    <a:pt x="29759" y="29749"/>
                  </a:lnTo>
                  <a:lnTo>
                    <a:pt x="62054" y="7981"/>
                  </a:lnTo>
                  <a:lnTo>
                    <a:pt x="101600" y="0"/>
                  </a:lnTo>
                  <a:lnTo>
                    <a:pt x="1422400" y="0"/>
                  </a:lnTo>
                  <a:lnTo>
                    <a:pt x="1461956" y="7981"/>
                  </a:lnTo>
                  <a:lnTo>
                    <a:pt x="1494250" y="29749"/>
                  </a:lnTo>
                  <a:lnTo>
                    <a:pt x="1516018" y="62043"/>
                  </a:lnTo>
                  <a:lnTo>
                    <a:pt x="1524000" y="101600"/>
                  </a:lnTo>
                  <a:lnTo>
                    <a:pt x="1524000" y="508000"/>
                  </a:lnTo>
                  <a:lnTo>
                    <a:pt x="1516018" y="547545"/>
                  </a:lnTo>
                  <a:lnTo>
                    <a:pt x="1494250" y="579840"/>
                  </a:lnTo>
                  <a:lnTo>
                    <a:pt x="1461956" y="601615"/>
                  </a:lnTo>
                  <a:lnTo>
                    <a:pt x="1422400" y="609600"/>
                  </a:lnTo>
                  <a:lnTo>
                    <a:pt x="101600" y="609600"/>
                  </a:lnTo>
                  <a:lnTo>
                    <a:pt x="62054" y="601615"/>
                  </a:lnTo>
                  <a:lnTo>
                    <a:pt x="29759" y="579840"/>
                  </a:lnTo>
                  <a:lnTo>
                    <a:pt x="7984" y="547545"/>
                  </a:lnTo>
                  <a:lnTo>
                    <a:pt x="0" y="508000"/>
                  </a:lnTo>
                  <a:lnTo>
                    <a:pt x="0" y="101600"/>
                  </a:lnTo>
                  <a:close/>
                </a:path>
              </a:pathLst>
            </a:custGeom>
            <a:ln w="26424">
              <a:solidFill>
                <a:srgbClr val="6B91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0" name="object 20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4800" y="533400"/>
              <a:ext cx="8680323" cy="5715000"/>
            </a:xfrm>
            <a:prstGeom prst="rect">
              <a:avLst/>
            </a:prstGeom>
          </p:spPr>
        </p:pic>
      </p:grpSp>
      <p:sp>
        <p:nvSpPr>
          <p:cNvPr id="21" name="object 21" descr=""/>
          <p:cNvSpPr txBox="1"/>
          <p:nvPr/>
        </p:nvSpPr>
        <p:spPr>
          <a:xfrm>
            <a:off x="3584575" y="26923"/>
            <a:ext cx="530733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solidFill>
                  <a:srgbClr val="FFFFFF"/>
                </a:solidFill>
                <a:latin typeface="Arial MT"/>
                <a:cs typeface="Arial MT"/>
              </a:rPr>
              <a:t>A</a:t>
            </a:r>
            <a:r>
              <a:rPr dirty="0" sz="1800" spc="-125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FFFFFF"/>
                </a:solidFill>
                <a:latin typeface="Arial MT"/>
                <a:cs typeface="Arial MT"/>
              </a:rPr>
              <a:t>schematic</a:t>
            </a:r>
            <a:r>
              <a:rPr dirty="0" sz="1800" spc="-35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FFFFFF"/>
                </a:solidFill>
                <a:latin typeface="Arial MT"/>
                <a:cs typeface="Arial MT"/>
              </a:rPr>
              <a:t>demonstrating</a:t>
            </a:r>
            <a:r>
              <a:rPr dirty="0" sz="1800" spc="-15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FFFFFF"/>
                </a:solidFill>
                <a:latin typeface="Arial MT"/>
                <a:cs typeface="Arial MT"/>
              </a:rPr>
              <a:t>the</a:t>
            </a:r>
            <a:r>
              <a:rPr dirty="0" sz="1800" spc="-4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FFFFFF"/>
                </a:solidFill>
                <a:latin typeface="Arial MT"/>
                <a:cs typeface="Arial MT"/>
              </a:rPr>
              <a:t>mechanism</a:t>
            </a:r>
            <a:r>
              <a:rPr dirty="0" sz="1800" spc="-2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FFFFFF"/>
                </a:solidFill>
                <a:latin typeface="Arial MT"/>
                <a:cs typeface="Arial MT"/>
              </a:rPr>
              <a:t>of</a:t>
            </a:r>
            <a:r>
              <a:rPr dirty="0" sz="1800" spc="-3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1800" spc="-10">
                <a:solidFill>
                  <a:srgbClr val="FFFFFF"/>
                </a:solidFill>
                <a:latin typeface="Arial MT"/>
                <a:cs typeface="Arial MT"/>
              </a:rPr>
              <a:t>action</a:t>
            </a:r>
            <a:endParaRPr sz="1800">
              <a:latin typeface="Arial MT"/>
              <a:cs typeface="Arial MT"/>
            </a:endParaRPr>
          </a:p>
        </p:txBody>
      </p:sp>
      <p:sp>
        <p:nvSpPr>
          <p:cNvPr id="22" name="object 22" descr=""/>
          <p:cNvSpPr txBox="1"/>
          <p:nvPr/>
        </p:nvSpPr>
        <p:spPr>
          <a:xfrm>
            <a:off x="6099428" y="6306108"/>
            <a:ext cx="255270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10" i="1">
                <a:latin typeface="Cambria"/>
                <a:cs typeface="Cambria"/>
              </a:rPr>
              <a:t>(Brannan,</a:t>
            </a:r>
            <a:r>
              <a:rPr dirty="0" sz="1200" spc="-50" i="1">
                <a:latin typeface="Cambria"/>
                <a:cs typeface="Cambria"/>
              </a:rPr>
              <a:t> </a:t>
            </a:r>
            <a:r>
              <a:rPr dirty="0" sz="1200" i="1">
                <a:latin typeface="Cambria"/>
                <a:cs typeface="Cambria"/>
              </a:rPr>
              <a:t>JD</a:t>
            </a:r>
            <a:r>
              <a:rPr dirty="0" sz="1200" spc="-15" i="1">
                <a:latin typeface="Cambria"/>
                <a:cs typeface="Cambria"/>
              </a:rPr>
              <a:t> </a:t>
            </a:r>
            <a:r>
              <a:rPr dirty="0" sz="1200" i="1">
                <a:latin typeface="Cambria"/>
                <a:cs typeface="Cambria"/>
              </a:rPr>
              <a:t>and</a:t>
            </a:r>
            <a:r>
              <a:rPr dirty="0" sz="1200" spc="240" i="1">
                <a:latin typeface="Cambria"/>
                <a:cs typeface="Cambria"/>
              </a:rPr>
              <a:t> </a:t>
            </a:r>
            <a:r>
              <a:rPr dirty="0" sz="1200" i="1">
                <a:latin typeface="Cambria"/>
                <a:cs typeface="Cambria"/>
              </a:rPr>
              <a:t>Lougheed,</a:t>
            </a:r>
            <a:r>
              <a:rPr dirty="0" sz="1200" spc="-30" i="1">
                <a:latin typeface="Cambria"/>
                <a:cs typeface="Cambria"/>
              </a:rPr>
              <a:t> </a:t>
            </a:r>
            <a:r>
              <a:rPr dirty="0" sz="1200" i="1">
                <a:latin typeface="Cambria"/>
                <a:cs typeface="Cambria"/>
              </a:rPr>
              <a:t>MD,,</a:t>
            </a:r>
            <a:r>
              <a:rPr dirty="0" sz="1200" spc="-20" i="1">
                <a:latin typeface="Cambria"/>
                <a:cs typeface="Cambria"/>
              </a:rPr>
              <a:t> 2012)</a:t>
            </a:r>
            <a:endParaRPr sz="1200">
              <a:latin typeface="Cambria"/>
              <a:cs typeface="Cambria"/>
            </a:endParaRPr>
          </a:p>
        </p:txBody>
      </p:sp>
      <p:grpSp>
        <p:nvGrpSpPr>
          <p:cNvPr id="23" name="object 23" descr=""/>
          <p:cNvGrpSpPr/>
          <p:nvPr/>
        </p:nvGrpSpPr>
        <p:grpSpPr>
          <a:xfrm>
            <a:off x="-13212" y="-13212"/>
            <a:ext cx="9170670" cy="6884670"/>
            <a:chOff x="-13212" y="-13212"/>
            <a:chExt cx="9170670" cy="6884670"/>
          </a:xfrm>
        </p:grpSpPr>
        <p:sp>
          <p:nvSpPr>
            <p:cNvPr id="24" name="object 24" descr=""/>
            <p:cNvSpPr/>
            <p:nvPr/>
          </p:nvSpPr>
          <p:spPr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l" t="t" r="r" b="b"/>
              <a:pathLst>
                <a:path w="9144000" h="6858000">
                  <a:moveTo>
                    <a:pt x="9144000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9144000" y="68580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FFFFFF">
                <a:alpha val="1176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 descr=""/>
            <p:cNvSpPr/>
            <p:nvPr/>
          </p:nvSpPr>
          <p:spPr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l" t="t" r="r" b="b"/>
              <a:pathLst>
                <a:path w="9144000" h="6858000">
                  <a:moveTo>
                    <a:pt x="0" y="6858000"/>
                  </a:moveTo>
                  <a:lnTo>
                    <a:pt x="9144000" y="6858000"/>
                  </a:lnTo>
                  <a:lnTo>
                    <a:pt x="9144000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ln w="26424">
              <a:solidFill>
                <a:srgbClr val="6B91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760221"/>
            <a:ext cx="3067050" cy="513715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pc="-95"/>
              <a:t>Where</a:t>
            </a:r>
            <a:r>
              <a:rPr dirty="0" spc="-210"/>
              <a:t> </a:t>
            </a:r>
            <a:r>
              <a:rPr dirty="0" spc="-50"/>
              <a:t>is</a:t>
            </a:r>
            <a:r>
              <a:rPr dirty="0" spc="-204"/>
              <a:t> </a:t>
            </a:r>
            <a:r>
              <a:rPr dirty="0" spc="-65"/>
              <a:t>Better?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535940" y="1552698"/>
            <a:ext cx="2545080" cy="2660015"/>
          </a:xfrm>
          <a:prstGeom prst="rect">
            <a:avLst/>
          </a:prstGeom>
        </p:spPr>
        <p:txBody>
          <a:bodyPr wrap="square" lIns="0" tIns="85725" rIns="0" bIns="0" rtlCol="0" vert="horz">
            <a:spAutoFit/>
          </a:bodyPr>
          <a:lstStyle/>
          <a:p>
            <a:pPr marL="195580" indent="-182880">
              <a:lnSpc>
                <a:spcPct val="100000"/>
              </a:lnSpc>
              <a:spcBef>
                <a:spcPts val="675"/>
              </a:spcBef>
              <a:buClr>
                <a:srgbClr val="93C500"/>
              </a:buClr>
              <a:buSzPct val="85416"/>
              <a:buChar char="•"/>
              <a:tabLst>
                <a:tab pos="195580" algn="l"/>
              </a:tabLst>
            </a:pPr>
            <a:r>
              <a:rPr dirty="0" sz="2400" spc="-10">
                <a:latin typeface="Arial MT"/>
                <a:cs typeface="Arial MT"/>
              </a:rPr>
              <a:t>Histamine</a:t>
            </a:r>
            <a:endParaRPr sz="2400">
              <a:latin typeface="Arial MT"/>
              <a:cs typeface="Arial MT"/>
            </a:endParaRPr>
          </a:p>
          <a:p>
            <a:pPr marL="196215" indent="-183515">
              <a:lnSpc>
                <a:spcPct val="100000"/>
              </a:lnSpc>
              <a:spcBef>
                <a:spcPts val="580"/>
              </a:spcBef>
              <a:buClr>
                <a:srgbClr val="93C500"/>
              </a:buClr>
              <a:buSzPct val="85416"/>
              <a:buChar char="•"/>
              <a:tabLst>
                <a:tab pos="196215" algn="l"/>
              </a:tabLst>
            </a:pPr>
            <a:r>
              <a:rPr dirty="0" sz="2400" spc="-10">
                <a:latin typeface="Arial MT"/>
                <a:cs typeface="Arial MT"/>
              </a:rPr>
              <a:t>Methacholine</a:t>
            </a:r>
            <a:endParaRPr sz="2400">
              <a:latin typeface="Arial MT"/>
              <a:cs typeface="Arial MT"/>
            </a:endParaRPr>
          </a:p>
          <a:p>
            <a:pPr marL="195580" indent="-182880">
              <a:lnSpc>
                <a:spcPct val="100000"/>
              </a:lnSpc>
              <a:spcBef>
                <a:spcPts val="575"/>
              </a:spcBef>
              <a:buClr>
                <a:srgbClr val="93C500"/>
              </a:buClr>
              <a:buSzPct val="85416"/>
              <a:buChar char="•"/>
              <a:tabLst>
                <a:tab pos="195580" algn="l"/>
              </a:tabLst>
            </a:pPr>
            <a:r>
              <a:rPr dirty="0" sz="2400" spc="-10">
                <a:latin typeface="Arial MT"/>
                <a:cs typeface="Arial MT"/>
              </a:rPr>
              <a:t>Exercise</a:t>
            </a:r>
            <a:endParaRPr sz="2400">
              <a:latin typeface="Arial MT"/>
              <a:cs typeface="Arial MT"/>
            </a:endParaRPr>
          </a:p>
          <a:p>
            <a:pPr marL="195580" indent="-182880">
              <a:lnSpc>
                <a:spcPct val="100000"/>
              </a:lnSpc>
              <a:spcBef>
                <a:spcPts val="575"/>
              </a:spcBef>
              <a:buClr>
                <a:srgbClr val="93C500"/>
              </a:buClr>
              <a:buSzPct val="85416"/>
              <a:buChar char="•"/>
              <a:tabLst>
                <a:tab pos="195580" algn="l"/>
              </a:tabLst>
            </a:pPr>
            <a:r>
              <a:rPr dirty="0" sz="2400">
                <a:latin typeface="Arial MT"/>
                <a:cs typeface="Arial MT"/>
              </a:rPr>
              <a:t>Hypertonic</a:t>
            </a:r>
            <a:r>
              <a:rPr dirty="0" sz="2400" spc="-125">
                <a:latin typeface="Arial MT"/>
                <a:cs typeface="Arial MT"/>
              </a:rPr>
              <a:t> </a:t>
            </a:r>
            <a:r>
              <a:rPr dirty="0" sz="2400" spc="-10">
                <a:latin typeface="Arial MT"/>
                <a:cs typeface="Arial MT"/>
              </a:rPr>
              <a:t>saline</a:t>
            </a:r>
            <a:endParaRPr sz="2400">
              <a:latin typeface="Arial MT"/>
              <a:cs typeface="Arial MT"/>
            </a:endParaRPr>
          </a:p>
          <a:p>
            <a:pPr marL="196215" indent="-183515">
              <a:lnSpc>
                <a:spcPct val="100000"/>
              </a:lnSpc>
              <a:spcBef>
                <a:spcPts val="580"/>
              </a:spcBef>
              <a:buClr>
                <a:srgbClr val="93C500"/>
              </a:buClr>
              <a:buSzPct val="85416"/>
              <a:buChar char="•"/>
              <a:tabLst>
                <a:tab pos="196215" algn="l"/>
              </a:tabLst>
            </a:pPr>
            <a:r>
              <a:rPr dirty="0" sz="2400" spc="-10">
                <a:latin typeface="Arial MT"/>
                <a:cs typeface="Arial MT"/>
              </a:rPr>
              <a:t>Mannitol</a:t>
            </a:r>
            <a:endParaRPr sz="2400">
              <a:latin typeface="Arial MT"/>
              <a:cs typeface="Arial MT"/>
            </a:endParaRPr>
          </a:p>
          <a:p>
            <a:pPr marL="195580" indent="-182880">
              <a:lnSpc>
                <a:spcPct val="100000"/>
              </a:lnSpc>
              <a:spcBef>
                <a:spcPts val="575"/>
              </a:spcBef>
              <a:buClr>
                <a:srgbClr val="93C500"/>
              </a:buClr>
              <a:buSzPct val="85416"/>
              <a:buChar char="•"/>
              <a:tabLst>
                <a:tab pos="195580" algn="l"/>
              </a:tabLst>
            </a:pPr>
            <a:r>
              <a:rPr dirty="0" sz="2400" spc="-10">
                <a:latin typeface="Arial MT"/>
                <a:cs typeface="Arial MT"/>
              </a:rPr>
              <a:t>Allergen</a:t>
            </a:r>
            <a:endParaRPr sz="2400">
              <a:latin typeface="Arial MT"/>
              <a:cs typeface="Arial MT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-13212" y="-13212"/>
            <a:ext cx="9170670" cy="6884670"/>
            <a:chOff x="-13212" y="-13212"/>
            <a:chExt cx="9170670" cy="6884670"/>
          </a:xfrm>
        </p:grpSpPr>
        <p:pic>
          <p:nvPicPr>
            <p:cNvPr id="5" name="object 5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257799" y="1981200"/>
              <a:ext cx="1800225" cy="2533650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l" t="t" r="r" b="b"/>
              <a:pathLst>
                <a:path w="9144000" h="6858000">
                  <a:moveTo>
                    <a:pt x="9144000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9144000" y="68580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FFFFFF">
                <a:alpha val="1176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l" t="t" r="r" b="b"/>
              <a:pathLst>
                <a:path w="9144000" h="6858000">
                  <a:moveTo>
                    <a:pt x="0" y="6858000"/>
                  </a:moveTo>
                  <a:lnTo>
                    <a:pt x="9144000" y="6858000"/>
                  </a:lnTo>
                  <a:lnTo>
                    <a:pt x="9144000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ln w="26424">
              <a:solidFill>
                <a:srgbClr val="6B91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Methacholine</a:t>
            </a:r>
            <a:r>
              <a:rPr dirty="0" spc="-85"/>
              <a:t> </a:t>
            </a:r>
            <a:r>
              <a:rPr dirty="0"/>
              <a:t>challenge</a:t>
            </a:r>
            <a:r>
              <a:rPr dirty="0" spc="-75"/>
              <a:t> </a:t>
            </a:r>
            <a:r>
              <a:rPr dirty="0"/>
              <a:t>testing</a:t>
            </a:r>
            <a:r>
              <a:rPr dirty="0" spc="-85"/>
              <a:t> </a:t>
            </a:r>
            <a:r>
              <a:rPr dirty="0" spc="-10"/>
              <a:t>(MCT)</a:t>
            </a:r>
          </a:p>
          <a:p>
            <a:pPr marL="195580" indent="-182880">
              <a:lnSpc>
                <a:spcPct val="100000"/>
              </a:lnSpc>
              <a:spcBef>
                <a:spcPts val="2020"/>
              </a:spcBef>
              <a:buClr>
                <a:srgbClr val="93C500"/>
              </a:buClr>
              <a:buSzPct val="85416"/>
              <a:buChar char="•"/>
              <a:tabLst>
                <a:tab pos="195580" algn="l"/>
              </a:tabLst>
            </a:pPr>
            <a:r>
              <a:rPr dirty="0" b="0">
                <a:latin typeface="Arial MT"/>
                <a:cs typeface="Arial MT"/>
              </a:rPr>
              <a:t>is</a:t>
            </a:r>
            <a:r>
              <a:rPr dirty="0" spc="-60" b="0">
                <a:latin typeface="Arial MT"/>
                <a:cs typeface="Arial MT"/>
              </a:rPr>
              <a:t> </a:t>
            </a:r>
            <a:r>
              <a:rPr dirty="0" b="0">
                <a:latin typeface="Arial MT"/>
                <a:cs typeface="Arial MT"/>
              </a:rPr>
              <a:t>one</a:t>
            </a:r>
            <a:r>
              <a:rPr dirty="0" spc="-55" b="0">
                <a:latin typeface="Arial MT"/>
                <a:cs typeface="Arial MT"/>
              </a:rPr>
              <a:t> </a:t>
            </a:r>
            <a:r>
              <a:rPr dirty="0" b="0">
                <a:latin typeface="Arial MT"/>
                <a:cs typeface="Arial MT"/>
              </a:rPr>
              <a:t>method</a:t>
            </a:r>
            <a:r>
              <a:rPr dirty="0" spc="-70" b="0">
                <a:latin typeface="Arial MT"/>
                <a:cs typeface="Arial MT"/>
              </a:rPr>
              <a:t> </a:t>
            </a:r>
            <a:r>
              <a:rPr dirty="0" b="0">
                <a:latin typeface="Arial MT"/>
                <a:cs typeface="Arial MT"/>
              </a:rPr>
              <a:t>of</a:t>
            </a:r>
            <a:r>
              <a:rPr dirty="0" spc="-75" b="0">
                <a:latin typeface="Arial MT"/>
                <a:cs typeface="Arial MT"/>
              </a:rPr>
              <a:t> </a:t>
            </a:r>
            <a:r>
              <a:rPr dirty="0" b="0">
                <a:latin typeface="Arial MT"/>
                <a:cs typeface="Arial MT"/>
              </a:rPr>
              <a:t>assessing</a:t>
            </a:r>
            <a:r>
              <a:rPr dirty="0" spc="-40" b="0">
                <a:latin typeface="Arial MT"/>
                <a:cs typeface="Arial MT"/>
              </a:rPr>
              <a:t> </a:t>
            </a:r>
            <a:r>
              <a:rPr dirty="0" b="0">
                <a:latin typeface="Arial MT"/>
                <a:cs typeface="Arial MT"/>
              </a:rPr>
              <a:t>airway</a:t>
            </a:r>
            <a:r>
              <a:rPr dirty="0" spc="-40" b="0">
                <a:latin typeface="Arial MT"/>
                <a:cs typeface="Arial MT"/>
              </a:rPr>
              <a:t> </a:t>
            </a:r>
            <a:r>
              <a:rPr dirty="0" spc="-10" b="0">
                <a:latin typeface="Arial MT"/>
                <a:cs typeface="Arial MT"/>
              </a:rPr>
              <a:t>responsiveness.</a:t>
            </a:r>
          </a:p>
          <a:p>
            <a:pPr marL="194945" marR="645160" indent="-182880">
              <a:lnSpc>
                <a:spcPct val="150000"/>
              </a:lnSpc>
              <a:spcBef>
                <a:spcPts val="575"/>
              </a:spcBef>
              <a:buClr>
                <a:srgbClr val="93C500"/>
              </a:buClr>
              <a:buSzPct val="85416"/>
              <a:buChar char="•"/>
              <a:tabLst>
                <a:tab pos="194945" algn="l"/>
              </a:tabLst>
            </a:pPr>
            <a:r>
              <a:rPr dirty="0" b="0">
                <a:latin typeface="Arial MT"/>
                <a:cs typeface="Arial MT"/>
              </a:rPr>
              <a:t>It</a:t>
            </a:r>
            <a:r>
              <a:rPr dirty="0" spc="-70" b="0">
                <a:latin typeface="Arial MT"/>
                <a:cs typeface="Arial MT"/>
              </a:rPr>
              <a:t> </a:t>
            </a:r>
            <a:r>
              <a:rPr dirty="0" b="0">
                <a:latin typeface="Arial MT"/>
                <a:cs typeface="Arial MT"/>
              </a:rPr>
              <a:t>may</a:t>
            </a:r>
            <a:r>
              <a:rPr dirty="0" spc="-55" b="0">
                <a:latin typeface="Arial MT"/>
                <a:cs typeface="Arial MT"/>
              </a:rPr>
              <a:t> </a:t>
            </a:r>
            <a:r>
              <a:rPr dirty="0" b="0">
                <a:latin typeface="Arial MT"/>
                <a:cs typeface="Arial MT"/>
              </a:rPr>
              <a:t>vary</a:t>
            </a:r>
            <a:r>
              <a:rPr dirty="0" spc="-65" b="0">
                <a:latin typeface="Arial MT"/>
                <a:cs typeface="Arial MT"/>
              </a:rPr>
              <a:t> </a:t>
            </a:r>
            <a:r>
              <a:rPr dirty="0" b="0">
                <a:latin typeface="Arial MT"/>
                <a:cs typeface="Arial MT"/>
              </a:rPr>
              <a:t>over</a:t>
            </a:r>
            <a:r>
              <a:rPr dirty="0" spc="-55" b="0">
                <a:latin typeface="Arial MT"/>
                <a:cs typeface="Arial MT"/>
              </a:rPr>
              <a:t> </a:t>
            </a:r>
            <a:r>
              <a:rPr dirty="0" b="0">
                <a:latin typeface="Arial MT"/>
                <a:cs typeface="Arial MT"/>
              </a:rPr>
              <a:t>time,</a:t>
            </a:r>
            <a:r>
              <a:rPr dirty="0" spc="-55" b="0">
                <a:latin typeface="Arial MT"/>
                <a:cs typeface="Arial MT"/>
              </a:rPr>
              <a:t> </a:t>
            </a:r>
            <a:r>
              <a:rPr dirty="0" b="0">
                <a:latin typeface="Arial MT"/>
                <a:cs typeface="Arial MT"/>
              </a:rPr>
              <a:t>often</a:t>
            </a:r>
            <a:r>
              <a:rPr dirty="0" spc="-70" b="0">
                <a:latin typeface="Arial MT"/>
                <a:cs typeface="Arial MT"/>
              </a:rPr>
              <a:t> </a:t>
            </a:r>
            <a:r>
              <a:rPr dirty="0" b="0">
                <a:latin typeface="Arial MT"/>
                <a:cs typeface="Arial MT"/>
              </a:rPr>
              <a:t>increasing</a:t>
            </a:r>
            <a:r>
              <a:rPr dirty="0" spc="-40" b="0">
                <a:latin typeface="Arial MT"/>
                <a:cs typeface="Arial MT"/>
              </a:rPr>
              <a:t> </a:t>
            </a:r>
            <a:r>
              <a:rPr dirty="0" spc="-10" b="0">
                <a:latin typeface="Arial MT"/>
                <a:cs typeface="Arial MT"/>
              </a:rPr>
              <a:t>during exacerbations</a:t>
            </a:r>
            <a:r>
              <a:rPr dirty="0" spc="-50" b="0">
                <a:latin typeface="Arial MT"/>
                <a:cs typeface="Arial MT"/>
              </a:rPr>
              <a:t> </a:t>
            </a:r>
            <a:r>
              <a:rPr dirty="0" b="0">
                <a:latin typeface="Arial MT"/>
                <a:cs typeface="Arial MT"/>
              </a:rPr>
              <a:t>and</a:t>
            </a:r>
            <a:r>
              <a:rPr dirty="0" spc="-70" b="0">
                <a:latin typeface="Arial MT"/>
                <a:cs typeface="Arial MT"/>
              </a:rPr>
              <a:t> </a:t>
            </a:r>
            <a:r>
              <a:rPr dirty="0" b="0">
                <a:latin typeface="Arial MT"/>
                <a:cs typeface="Arial MT"/>
              </a:rPr>
              <a:t>decreasing</a:t>
            </a:r>
            <a:r>
              <a:rPr dirty="0" spc="-45" b="0">
                <a:latin typeface="Arial MT"/>
                <a:cs typeface="Arial MT"/>
              </a:rPr>
              <a:t> </a:t>
            </a:r>
            <a:r>
              <a:rPr dirty="0" b="0">
                <a:latin typeface="Arial MT"/>
                <a:cs typeface="Arial MT"/>
              </a:rPr>
              <a:t>with</a:t>
            </a:r>
            <a:r>
              <a:rPr dirty="0" spc="-65" b="0">
                <a:latin typeface="Arial MT"/>
                <a:cs typeface="Arial MT"/>
              </a:rPr>
              <a:t> </a:t>
            </a:r>
            <a:r>
              <a:rPr dirty="0" b="0">
                <a:latin typeface="Arial MT"/>
                <a:cs typeface="Arial MT"/>
              </a:rPr>
              <a:t>anti</a:t>
            </a:r>
            <a:r>
              <a:rPr dirty="0" spc="-75" b="0">
                <a:latin typeface="Arial MT"/>
                <a:cs typeface="Arial MT"/>
              </a:rPr>
              <a:t> </a:t>
            </a:r>
            <a:r>
              <a:rPr dirty="0" spc="-10" b="0">
                <a:latin typeface="Arial MT"/>
                <a:cs typeface="Arial MT"/>
              </a:rPr>
              <a:t>inflammatory.</a:t>
            </a:r>
          </a:p>
          <a:p>
            <a:pPr marL="195580" indent="-182880">
              <a:lnSpc>
                <a:spcPct val="100000"/>
              </a:lnSpc>
              <a:spcBef>
                <a:spcPts val="2014"/>
              </a:spcBef>
              <a:buClr>
                <a:srgbClr val="93C500"/>
              </a:buClr>
              <a:buSzPct val="85416"/>
              <a:buChar char="•"/>
              <a:tabLst>
                <a:tab pos="195580" algn="l"/>
              </a:tabLst>
            </a:pPr>
            <a:r>
              <a:rPr dirty="0" spc="-45" b="0">
                <a:latin typeface="Arial MT"/>
                <a:cs typeface="Arial MT"/>
              </a:rPr>
              <a:t>Test</a:t>
            </a:r>
            <a:r>
              <a:rPr dirty="0" spc="-95" b="0">
                <a:latin typeface="Arial MT"/>
                <a:cs typeface="Arial MT"/>
              </a:rPr>
              <a:t> </a:t>
            </a:r>
            <a:r>
              <a:rPr dirty="0" b="0">
                <a:latin typeface="Arial MT"/>
                <a:cs typeface="Arial MT"/>
              </a:rPr>
              <a:t>is</a:t>
            </a:r>
            <a:r>
              <a:rPr dirty="0" spc="-90" b="0">
                <a:latin typeface="Arial MT"/>
                <a:cs typeface="Arial MT"/>
              </a:rPr>
              <a:t> </a:t>
            </a:r>
            <a:r>
              <a:rPr dirty="0" spc="-10" b="0">
                <a:latin typeface="Arial MT"/>
                <a:cs typeface="Arial MT"/>
              </a:rPr>
              <a:t>safety,</a:t>
            </a:r>
            <a:r>
              <a:rPr dirty="0" spc="-105" b="0">
                <a:latin typeface="Arial MT"/>
                <a:cs typeface="Arial MT"/>
              </a:rPr>
              <a:t> </a:t>
            </a:r>
            <a:r>
              <a:rPr dirty="0" b="0">
                <a:latin typeface="Arial MT"/>
                <a:cs typeface="Arial MT"/>
              </a:rPr>
              <a:t>during</a:t>
            </a:r>
            <a:r>
              <a:rPr dirty="0" spc="-80" b="0">
                <a:latin typeface="Arial MT"/>
                <a:cs typeface="Arial MT"/>
              </a:rPr>
              <a:t> </a:t>
            </a:r>
            <a:r>
              <a:rPr dirty="0" b="0">
                <a:latin typeface="Arial MT"/>
                <a:cs typeface="Arial MT"/>
              </a:rPr>
              <a:t>preparation</a:t>
            </a:r>
            <a:r>
              <a:rPr dirty="0" spc="-70" b="0">
                <a:latin typeface="Arial MT"/>
                <a:cs typeface="Arial MT"/>
              </a:rPr>
              <a:t> </a:t>
            </a:r>
            <a:r>
              <a:rPr dirty="0" b="0">
                <a:latin typeface="Arial MT"/>
                <a:cs typeface="Arial MT"/>
              </a:rPr>
              <a:t>and</a:t>
            </a:r>
            <a:r>
              <a:rPr dirty="0" spc="-100" b="0">
                <a:latin typeface="Arial MT"/>
                <a:cs typeface="Arial MT"/>
              </a:rPr>
              <a:t> </a:t>
            </a:r>
            <a:r>
              <a:rPr dirty="0" b="0">
                <a:latin typeface="Arial MT"/>
                <a:cs typeface="Arial MT"/>
              </a:rPr>
              <a:t>procedure</a:t>
            </a:r>
            <a:r>
              <a:rPr dirty="0" spc="-70" b="0">
                <a:latin typeface="Arial MT"/>
                <a:cs typeface="Arial MT"/>
              </a:rPr>
              <a:t> </a:t>
            </a:r>
            <a:r>
              <a:rPr dirty="0" b="0">
                <a:latin typeface="Arial MT"/>
                <a:cs typeface="Arial MT"/>
              </a:rPr>
              <a:t>are</a:t>
            </a:r>
            <a:r>
              <a:rPr dirty="0" spc="-100" b="0">
                <a:latin typeface="Arial MT"/>
                <a:cs typeface="Arial MT"/>
              </a:rPr>
              <a:t> </a:t>
            </a:r>
            <a:r>
              <a:rPr dirty="0" spc="-10" b="0">
                <a:latin typeface="Arial MT"/>
                <a:cs typeface="Arial MT"/>
              </a:rPr>
              <a:t>good.</a:t>
            </a:r>
          </a:p>
          <a:p>
            <a:pPr marL="194945" marR="186055" indent="-182880">
              <a:lnSpc>
                <a:spcPct val="150100"/>
              </a:lnSpc>
              <a:spcBef>
                <a:spcPts val="575"/>
              </a:spcBef>
              <a:buClr>
                <a:srgbClr val="93C500"/>
              </a:buClr>
              <a:buSzPct val="85416"/>
              <a:buChar char="•"/>
              <a:tabLst>
                <a:tab pos="194945" algn="l"/>
              </a:tabLst>
            </a:pPr>
            <a:r>
              <a:rPr dirty="0" b="0">
                <a:latin typeface="Arial MT"/>
                <a:cs typeface="Arial MT"/>
              </a:rPr>
              <a:t>Inhaled</a:t>
            </a:r>
            <a:r>
              <a:rPr dirty="0" spc="-75" b="0">
                <a:latin typeface="Arial MT"/>
                <a:cs typeface="Arial MT"/>
              </a:rPr>
              <a:t> </a:t>
            </a:r>
            <a:r>
              <a:rPr dirty="0" b="0">
                <a:latin typeface="Arial MT"/>
                <a:cs typeface="Arial MT"/>
              </a:rPr>
              <a:t>methacholine</a:t>
            </a:r>
            <a:r>
              <a:rPr dirty="0" spc="-45" b="0">
                <a:latin typeface="Arial MT"/>
                <a:cs typeface="Arial MT"/>
              </a:rPr>
              <a:t> </a:t>
            </a:r>
            <a:r>
              <a:rPr dirty="0" b="0">
                <a:latin typeface="Arial MT"/>
                <a:cs typeface="Arial MT"/>
              </a:rPr>
              <a:t>causes</a:t>
            </a:r>
            <a:r>
              <a:rPr dirty="0" spc="-75" b="0">
                <a:latin typeface="Arial MT"/>
                <a:cs typeface="Arial MT"/>
              </a:rPr>
              <a:t> </a:t>
            </a:r>
            <a:r>
              <a:rPr dirty="0" spc="-10" b="0">
                <a:latin typeface="Arial MT"/>
                <a:cs typeface="Arial MT"/>
              </a:rPr>
              <a:t>bronchoconstriction</a:t>
            </a:r>
            <a:r>
              <a:rPr dirty="0" spc="-35" b="0">
                <a:latin typeface="Arial MT"/>
                <a:cs typeface="Arial MT"/>
              </a:rPr>
              <a:t> </a:t>
            </a:r>
            <a:r>
              <a:rPr dirty="0" b="0">
                <a:latin typeface="Wingdings"/>
                <a:cs typeface="Wingdings"/>
              </a:rPr>
              <a:t></a:t>
            </a:r>
            <a:r>
              <a:rPr dirty="0" spc="-20" b="0">
                <a:latin typeface="Times New Roman"/>
                <a:cs typeface="Times New Roman"/>
              </a:rPr>
              <a:t> </a:t>
            </a:r>
            <a:r>
              <a:rPr dirty="0" spc="-25" b="0">
                <a:latin typeface="Arial MT"/>
                <a:cs typeface="Arial MT"/>
              </a:rPr>
              <a:t>few </a:t>
            </a:r>
            <a:r>
              <a:rPr dirty="0" b="0">
                <a:latin typeface="Arial MT"/>
                <a:cs typeface="Arial MT"/>
              </a:rPr>
              <a:t>adverse</a:t>
            </a:r>
            <a:r>
              <a:rPr dirty="0" spc="-125" b="0">
                <a:latin typeface="Arial MT"/>
                <a:cs typeface="Arial MT"/>
              </a:rPr>
              <a:t> </a:t>
            </a:r>
            <a:r>
              <a:rPr dirty="0" spc="-10" b="0">
                <a:latin typeface="Arial MT"/>
                <a:cs typeface="Arial MT"/>
              </a:rPr>
              <a:t>effects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pc="-80"/>
              <a:t>Methods</a:t>
            </a:r>
          </a:p>
        </p:txBody>
      </p:sp>
      <p:sp>
        <p:nvSpPr>
          <p:cNvPr id="4" name="object 4" descr=""/>
          <p:cNvSpPr txBox="1"/>
          <p:nvPr/>
        </p:nvSpPr>
        <p:spPr>
          <a:xfrm>
            <a:off x="532587" y="6093358"/>
            <a:ext cx="379158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Arial MT"/>
                <a:cs typeface="Arial MT"/>
              </a:rPr>
              <a:t>Crapo.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 i="1">
                <a:latin typeface="Arial"/>
                <a:cs typeface="Arial"/>
              </a:rPr>
              <a:t>Am</a:t>
            </a:r>
            <a:r>
              <a:rPr dirty="0" sz="1200" spc="-5" i="1">
                <a:latin typeface="Arial"/>
                <a:cs typeface="Arial"/>
              </a:rPr>
              <a:t> </a:t>
            </a:r>
            <a:r>
              <a:rPr dirty="0" sz="1200" i="1">
                <a:latin typeface="Arial"/>
                <a:cs typeface="Arial"/>
              </a:rPr>
              <a:t>J Respir</a:t>
            </a:r>
            <a:r>
              <a:rPr dirty="0" sz="1200" spc="-15" i="1">
                <a:latin typeface="Arial"/>
                <a:cs typeface="Arial"/>
              </a:rPr>
              <a:t> </a:t>
            </a:r>
            <a:r>
              <a:rPr dirty="0" sz="1200" i="1">
                <a:latin typeface="Arial"/>
                <a:cs typeface="Arial"/>
              </a:rPr>
              <a:t>Crit</a:t>
            </a:r>
            <a:r>
              <a:rPr dirty="0" sz="1200" spc="-5" i="1">
                <a:latin typeface="Arial"/>
                <a:cs typeface="Arial"/>
              </a:rPr>
              <a:t> </a:t>
            </a:r>
            <a:r>
              <a:rPr dirty="0" sz="1200" i="1">
                <a:latin typeface="Arial"/>
                <a:cs typeface="Arial"/>
              </a:rPr>
              <a:t>Care</a:t>
            </a:r>
            <a:r>
              <a:rPr dirty="0" sz="1200" spc="-10" i="1">
                <a:latin typeface="Arial"/>
                <a:cs typeface="Arial"/>
              </a:rPr>
              <a:t> </a:t>
            </a:r>
            <a:r>
              <a:rPr dirty="0" sz="1200" i="1">
                <a:latin typeface="Arial"/>
                <a:cs typeface="Arial"/>
              </a:rPr>
              <a:t>Med,</a:t>
            </a:r>
            <a:r>
              <a:rPr dirty="0" sz="1200" spc="-15" i="1">
                <a:latin typeface="Arial"/>
                <a:cs typeface="Arial"/>
              </a:rPr>
              <a:t> </a:t>
            </a:r>
            <a:r>
              <a:rPr dirty="0" sz="1200" i="1">
                <a:latin typeface="Arial"/>
                <a:cs typeface="Arial"/>
              </a:rPr>
              <a:t>2000;</a:t>
            </a:r>
            <a:r>
              <a:rPr dirty="0" sz="1200" spc="-35" i="1">
                <a:latin typeface="Arial"/>
                <a:cs typeface="Arial"/>
              </a:rPr>
              <a:t> </a:t>
            </a:r>
            <a:r>
              <a:rPr dirty="0" sz="1200" i="1">
                <a:latin typeface="Arial"/>
                <a:cs typeface="Arial"/>
              </a:rPr>
              <a:t>161</a:t>
            </a:r>
            <a:r>
              <a:rPr dirty="0" sz="1200">
                <a:latin typeface="Arial MT"/>
                <a:cs typeface="Arial MT"/>
              </a:rPr>
              <a:t>: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309-</a:t>
            </a:r>
            <a:r>
              <a:rPr dirty="0" sz="1200" spc="-20">
                <a:latin typeface="Arial MT"/>
                <a:cs typeface="Arial MT"/>
              </a:rPr>
              <a:t>329.</a:t>
            </a:r>
            <a:endParaRPr sz="1200">
              <a:latin typeface="Arial MT"/>
              <a:cs typeface="Arial MT"/>
            </a:endParaRPr>
          </a:p>
        </p:txBody>
      </p:sp>
      <p:grpSp>
        <p:nvGrpSpPr>
          <p:cNvPr id="5" name="object 5" descr=""/>
          <p:cNvGrpSpPr/>
          <p:nvPr/>
        </p:nvGrpSpPr>
        <p:grpSpPr>
          <a:xfrm>
            <a:off x="-13212" y="-13212"/>
            <a:ext cx="9170670" cy="6884670"/>
            <a:chOff x="-13212" y="-13212"/>
            <a:chExt cx="9170670" cy="6884670"/>
          </a:xfrm>
        </p:grpSpPr>
        <p:sp>
          <p:nvSpPr>
            <p:cNvPr id="6" name="object 6" descr=""/>
            <p:cNvSpPr/>
            <p:nvPr/>
          </p:nvSpPr>
          <p:spPr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l" t="t" r="r" b="b"/>
              <a:pathLst>
                <a:path w="9144000" h="6858000">
                  <a:moveTo>
                    <a:pt x="9144000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9144000" y="68580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FFFFFF">
                <a:alpha val="1176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l" t="t" r="r" b="b"/>
              <a:pathLst>
                <a:path w="9144000" h="6858000">
                  <a:moveTo>
                    <a:pt x="0" y="6858000"/>
                  </a:moveTo>
                  <a:lnTo>
                    <a:pt x="9144000" y="6858000"/>
                  </a:lnTo>
                  <a:lnTo>
                    <a:pt x="9144000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ln w="26424">
              <a:solidFill>
                <a:srgbClr val="6B91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532587" y="6093358"/>
            <a:ext cx="379158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Arial MT"/>
                <a:cs typeface="Arial MT"/>
              </a:rPr>
              <a:t>Crapo.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 i="1">
                <a:latin typeface="Arial"/>
                <a:cs typeface="Arial"/>
              </a:rPr>
              <a:t>Am</a:t>
            </a:r>
            <a:r>
              <a:rPr dirty="0" sz="1200" spc="-5" i="1">
                <a:latin typeface="Arial"/>
                <a:cs typeface="Arial"/>
              </a:rPr>
              <a:t> </a:t>
            </a:r>
            <a:r>
              <a:rPr dirty="0" sz="1200" i="1">
                <a:latin typeface="Arial"/>
                <a:cs typeface="Arial"/>
              </a:rPr>
              <a:t>J Respir</a:t>
            </a:r>
            <a:r>
              <a:rPr dirty="0" sz="1200" spc="-15" i="1">
                <a:latin typeface="Arial"/>
                <a:cs typeface="Arial"/>
              </a:rPr>
              <a:t> </a:t>
            </a:r>
            <a:r>
              <a:rPr dirty="0" sz="1200" i="1">
                <a:latin typeface="Arial"/>
                <a:cs typeface="Arial"/>
              </a:rPr>
              <a:t>Crit</a:t>
            </a:r>
            <a:r>
              <a:rPr dirty="0" sz="1200" spc="-5" i="1">
                <a:latin typeface="Arial"/>
                <a:cs typeface="Arial"/>
              </a:rPr>
              <a:t> </a:t>
            </a:r>
            <a:r>
              <a:rPr dirty="0" sz="1200" i="1">
                <a:latin typeface="Arial"/>
                <a:cs typeface="Arial"/>
              </a:rPr>
              <a:t>Care</a:t>
            </a:r>
            <a:r>
              <a:rPr dirty="0" sz="1200" spc="-10" i="1">
                <a:latin typeface="Arial"/>
                <a:cs typeface="Arial"/>
              </a:rPr>
              <a:t> </a:t>
            </a:r>
            <a:r>
              <a:rPr dirty="0" sz="1200" i="1">
                <a:latin typeface="Arial"/>
                <a:cs typeface="Arial"/>
              </a:rPr>
              <a:t>Med,</a:t>
            </a:r>
            <a:r>
              <a:rPr dirty="0" sz="1200" spc="-15" i="1">
                <a:latin typeface="Arial"/>
                <a:cs typeface="Arial"/>
              </a:rPr>
              <a:t> </a:t>
            </a:r>
            <a:r>
              <a:rPr dirty="0" sz="1200" i="1">
                <a:latin typeface="Arial"/>
                <a:cs typeface="Arial"/>
              </a:rPr>
              <a:t>2000;</a:t>
            </a:r>
            <a:r>
              <a:rPr dirty="0" sz="1200" spc="-35" i="1">
                <a:latin typeface="Arial"/>
                <a:cs typeface="Arial"/>
              </a:rPr>
              <a:t> </a:t>
            </a:r>
            <a:r>
              <a:rPr dirty="0" sz="1200" i="1">
                <a:latin typeface="Arial"/>
                <a:cs typeface="Arial"/>
              </a:rPr>
              <a:t>161</a:t>
            </a:r>
            <a:r>
              <a:rPr dirty="0" sz="1200">
                <a:latin typeface="Arial MT"/>
                <a:cs typeface="Arial MT"/>
              </a:rPr>
              <a:t>: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309-</a:t>
            </a:r>
            <a:r>
              <a:rPr dirty="0" sz="1200" spc="-20">
                <a:latin typeface="Arial MT"/>
                <a:cs typeface="Arial MT"/>
              </a:rPr>
              <a:t>329.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762406" y="2182728"/>
            <a:ext cx="3909695" cy="1671955"/>
          </a:xfrm>
          <a:prstGeom prst="rect">
            <a:avLst/>
          </a:prstGeom>
        </p:spPr>
        <p:txBody>
          <a:bodyPr wrap="square" lIns="0" tIns="194945" rIns="0" bIns="0" rtlCol="0" vert="horz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1535"/>
              </a:spcBef>
              <a:buFont typeface="Wingdings"/>
              <a:buChar char=""/>
              <a:tabLst>
                <a:tab pos="354965" algn="l"/>
              </a:tabLst>
            </a:pPr>
            <a:r>
              <a:rPr dirty="0" sz="2400">
                <a:latin typeface="Arial MT"/>
                <a:cs typeface="Arial MT"/>
              </a:rPr>
              <a:t>Assess</a:t>
            </a:r>
            <a:r>
              <a:rPr dirty="0" sz="2400" spc="-40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of</a:t>
            </a:r>
            <a:r>
              <a:rPr dirty="0" sz="2400" spc="-35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asthma</a:t>
            </a:r>
            <a:r>
              <a:rPr dirty="0" sz="2400" spc="-50">
                <a:latin typeface="Arial MT"/>
                <a:cs typeface="Arial MT"/>
              </a:rPr>
              <a:t> </a:t>
            </a:r>
            <a:r>
              <a:rPr dirty="0" sz="2400" spc="-10">
                <a:latin typeface="Arial MT"/>
                <a:cs typeface="Arial MT"/>
              </a:rPr>
              <a:t>severity</a:t>
            </a:r>
            <a:endParaRPr sz="2400">
              <a:latin typeface="Arial MT"/>
              <a:cs typeface="Arial MT"/>
            </a:endParaRPr>
          </a:p>
          <a:p>
            <a:pPr marL="354965" indent="-342265">
              <a:lnSpc>
                <a:spcPct val="100000"/>
              </a:lnSpc>
              <a:spcBef>
                <a:spcPts val="1445"/>
              </a:spcBef>
              <a:buFont typeface="Wingdings"/>
              <a:buChar char=""/>
              <a:tabLst>
                <a:tab pos="354965" algn="l"/>
              </a:tabLst>
            </a:pPr>
            <a:r>
              <a:rPr dirty="0" sz="2400">
                <a:latin typeface="Arial MT"/>
                <a:cs typeface="Arial MT"/>
              </a:rPr>
              <a:t>Monitor</a:t>
            </a:r>
            <a:r>
              <a:rPr dirty="0" sz="2400" spc="-30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of</a:t>
            </a:r>
            <a:r>
              <a:rPr dirty="0" sz="2400" spc="-45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asthma</a:t>
            </a:r>
            <a:r>
              <a:rPr dirty="0" sz="2400" spc="-50">
                <a:latin typeface="Arial MT"/>
                <a:cs typeface="Arial MT"/>
              </a:rPr>
              <a:t> </a:t>
            </a:r>
            <a:r>
              <a:rPr dirty="0" sz="2400" spc="-10">
                <a:latin typeface="Arial MT"/>
                <a:cs typeface="Arial MT"/>
              </a:rPr>
              <a:t>therapy</a:t>
            </a:r>
            <a:endParaRPr sz="2400">
              <a:latin typeface="Arial MT"/>
              <a:cs typeface="Arial MT"/>
            </a:endParaRPr>
          </a:p>
          <a:p>
            <a:pPr marL="354965" indent="-342265">
              <a:lnSpc>
                <a:spcPct val="100000"/>
              </a:lnSpc>
              <a:spcBef>
                <a:spcPts val="1440"/>
              </a:spcBef>
              <a:buFont typeface="Wingdings"/>
              <a:buChar char=""/>
              <a:tabLst>
                <a:tab pos="354965" algn="l"/>
              </a:tabLst>
            </a:pPr>
            <a:r>
              <a:rPr dirty="0" sz="2400" spc="-20">
                <a:latin typeface="Arial MT"/>
                <a:cs typeface="Arial MT"/>
              </a:rPr>
              <a:t>Occupational</a:t>
            </a:r>
            <a:r>
              <a:rPr dirty="0" sz="2400" spc="-75">
                <a:latin typeface="Arial MT"/>
                <a:cs typeface="Arial MT"/>
              </a:rPr>
              <a:t> </a:t>
            </a:r>
            <a:r>
              <a:rPr dirty="0" sz="2400" spc="-10">
                <a:latin typeface="Arial MT"/>
                <a:cs typeface="Arial MT"/>
              </a:rPr>
              <a:t>Asthma</a:t>
            </a:r>
            <a:endParaRPr sz="2400">
              <a:latin typeface="Arial MT"/>
              <a:cs typeface="Arial MT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pc="-90"/>
              <a:t>Indication</a:t>
            </a:r>
          </a:p>
        </p:txBody>
      </p:sp>
      <p:grpSp>
        <p:nvGrpSpPr>
          <p:cNvPr id="5" name="object 5" descr=""/>
          <p:cNvGrpSpPr/>
          <p:nvPr/>
        </p:nvGrpSpPr>
        <p:grpSpPr>
          <a:xfrm>
            <a:off x="1882775" y="4431881"/>
            <a:ext cx="5464810" cy="875665"/>
            <a:chOff x="1882775" y="4431881"/>
            <a:chExt cx="5464810" cy="875665"/>
          </a:xfrm>
        </p:grpSpPr>
        <p:sp>
          <p:nvSpPr>
            <p:cNvPr id="6" name="object 6" descr=""/>
            <p:cNvSpPr/>
            <p:nvPr/>
          </p:nvSpPr>
          <p:spPr>
            <a:xfrm>
              <a:off x="1905000" y="4454106"/>
              <a:ext cx="5420360" cy="831215"/>
            </a:xfrm>
            <a:custGeom>
              <a:avLst/>
              <a:gdLst/>
              <a:ahLst/>
              <a:cxnLst/>
              <a:rect l="l" t="t" r="r" b="b"/>
              <a:pathLst>
                <a:path w="5420359" h="831214">
                  <a:moveTo>
                    <a:pt x="5419979" y="0"/>
                  </a:moveTo>
                  <a:lnTo>
                    <a:pt x="0" y="0"/>
                  </a:lnTo>
                  <a:lnTo>
                    <a:pt x="0" y="830999"/>
                  </a:lnTo>
                  <a:lnTo>
                    <a:pt x="5419979" y="830999"/>
                  </a:lnTo>
                  <a:lnTo>
                    <a:pt x="5419979" y="0"/>
                  </a:lnTo>
                  <a:close/>
                </a:path>
              </a:pathLst>
            </a:custGeom>
            <a:solidFill>
              <a:srgbClr val="FF67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1905000" y="4454106"/>
              <a:ext cx="5420360" cy="831215"/>
            </a:xfrm>
            <a:custGeom>
              <a:avLst/>
              <a:gdLst/>
              <a:ahLst/>
              <a:cxnLst/>
              <a:rect l="l" t="t" r="r" b="b"/>
              <a:pathLst>
                <a:path w="5420359" h="831214">
                  <a:moveTo>
                    <a:pt x="0" y="830999"/>
                  </a:moveTo>
                  <a:lnTo>
                    <a:pt x="5419979" y="830999"/>
                  </a:lnTo>
                  <a:lnTo>
                    <a:pt x="5419979" y="0"/>
                  </a:lnTo>
                  <a:lnTo>
                    <a:pt x="0" y="0"/>
                  </a:lnTo>
                  <a:lnTo>
                    <a:pt x="0" y="830999"/>
                  </a:lnTo>
                  <a:close/>
                </a:path>
              </a:pathLst>
            </a:custGeom>
            <a:ln w="4444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 descr=""/>
          <p:cNvSpPr txBox="1"/>
          <p:nvPr/>
        </p:nvSpPr>
        <p:spPr>
          <a:xfrm>
            <a:off x="1905000" y="4454106"/>
            <a:ext cx="5420360" cy="831215"/>
          </a:xfrm>
          <a:prstGeom prst="rect">
            <a:avLst/>
          </a:prstGeom>
        </p:spPr>
        <p:txBody>
          <a:bodyPr wrap="square" lIns="0" tIns="39369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309"/>
              </a:spcBef>
            </a:pPr>
            <a:r>
              <a:rPr dirty="0" sz="2400">
                <a:solidFill>
                  <a:srgbClr val="FFFFFF"/>
                </a:solidFill>
                <a:latin typeface="Arial MT"/>
                <a:cs typeface="Arial MT"/>
              </a:rPr>
              <a:t>Most</a:t>
            </a:r>
            <a:r>
              <a:rPr dirty="0" sz="2400" spc="-2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2400">
                <a:solidFill>
                  <a:srgbClr val="FFFFFF"/>
                </a:solidFill>
                <a:latin typeface="Arial MT"/>
                <a:cs typeface="Arial MT"/>
              </a:rPr>
              <a:t>subjects</a:t>
            </a:r>
            <a:r>
              <a:rPr dirty="0" sz="2400" spc="-2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2400">
                <a:solidFill>
                  <a:srgbClr val="FFFFFF"/>
                </a:solidFill>
                <a:latin typeface="Arial MT"/>
                <a:cs typeface="Arial MT"/>
              </a:rPr>
              <a:t>with</a:t>
            </a:r>
            <a:r>
              <a:rPr dirty="0" sz="2400" spc="-2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2400">
                <a:solidFill>
                  <a:srgbClr val="FFFFFF"/>
                </a:solidFill>
                <a:latin typeface="Arial MT"/>
                <a:cs typeface="Arial MT"/>
              </a:rPr>
              <a:t>current</a:t>
            </a:r>
            <a:r>
              <a:rPr dirty="0" sz="2400" spc="-3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2400" spc="-10">
                <a:solidFill>
                  <a:srgbClr val="FFFFFF"/>
                </a:solidFill>
                <a:latin typeface="Arial MT"/>
                <a:cs typeface="Arial MT"/>
              </a:rPr>
              <a:t>asthma</a:t>
            </a:r>
            <a:endParaRPr sz="2400">
              <a:latin typeface="Arial MT"/>
              <a:cs typeface="Arial MT"/>
            </a:endParaRPr>
          </a:p>
          <a:p>
            <a:pPr algn="ctr">
              <a:lnSpc>
                <a:spcPct val="100000"/>
              </a:lnSpc>
            </a:pPr>
            <a:r>
              <a:rPr dirty="0" sz="2400">
                <a:solidFill>
                  <a:srgbClr val="FFFFFF"/>
                </a:solidFill>
                <a:latin typeface="Arial MT"/>
                <a:cs typeface="Arial MT"/>
              </a:rPr>
              <a:t>symptoms</a:t>
            </a:r>
            <a:r>
              <a:rPr dirty="0" sz="2400" spc="-55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2400">
                <a:solidFill>
                  <a:srgbClr val="FFFFFF"/>
                </a:solidFill>
                <a:latin typeface="Arial MT"/>
                <a:cs typeface="Arial MT"/>
              </a:rPr>
              <a:t>will</a:t>
            </a:r>
            <a:r>
              <a:rPr dirty="0" sz="2400" spc="-4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2400">
                <a:solidFill>
                  <a:srgbClr val="FFFFFF"/>
                </a:solidFill>
                <a:latin typeface="Arial MT"/>
                <a:cs typeface="Arial MT"/>
              </a:rPr>
              <a:t>have</a:t>
            </a:r>
            <a:r>
              <a:rPr dirty="0" sz="2400" spc="-5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2400" spc="-25">
                <a:solidFill>
                  <a:srgbClr val="FFFFFF"/>
                </a:solidFill>
                <a:latin typeface="Arial MT"/>
                <a:cs typeface="Arial MT"/>
              </a:rPr>
              <a:t>BHR</a:t>
            </a:r>
            <a:endParaRPr sz="2400">
              <a:latin typeface="Arial MT"/>
              <a:cs typeface="Arial MT"/>
            </a:endParaRPr>
          </a:p>
        </p:txBody>
      </p:sp>
      <p:grpSp>
        <p:nvGrpSpPr>
          <p:cNvPr id="9" name="object 9" descr=""/>
          <p:cNvGrpSpPr/>
          <p:nvPr/>
        </p:nvGrpSpPr>
        <p:grpSpPr>
          <a:xfrm>
            <a:off x="6006587" y="1646804"/>
            <a:ext cx="2998470" cy="2176780"/>
            <a:chOff x="6006587" y="1646804"/>
            <a:chExt cx="2998470" cy="2176780"/>
          </a:xfrm>
        </p:grpSpPr>
        <p:sp>
          <p:nvSpPr>
            <p:cNvPr id="10" name="object 10" descr=""/>
            <p:cNvSpPr/>
            <p:nvPr/>
          </p:nvSpPr>
          <p:spPr>
            <a:xfrm>
              <a:off x="6019800" y="1660016"/>
              <a:ext cx="2971800" cy="2150110"/>
            </a:xfrm>
            <a:custGeom>
              <a:avLst/>
              <a:gdLst/>
              <a:ahLst/>
              <a:cxnLst/>
              <a:rect l="l" t="t" r="r" b="b"/>
              <a:pathLst>
                <a:path w="2971800" h="2150110">
                  <a:moveTo>
                    <a:pt x="840485" y="0"/>
                  </a:moveTo>
                  <a:lnTo>
                    <a:pt x="495300" y="244983"/>
                  </a:lnTo>
                  <a:lnTo>
                    <a:pt x="0" y="244983"/>
                  </a:lnTo>
                  <a:lnTo>
                    <a:pt x="0" y="2149983"/>
                  </a:lnTo>
                  <a:lnTo>
                    <a:pt x="2971800" y="2149983"/>
                  </a:lnTo>
                  <a:lnTo>
                    <a:pt x="2971800" y="244983"/>
                  </a:lnTo>
                  <a:lnTo>
                    <a:pt x="1238250" y="244983"/>
                  </a:lnTo>
                  <a:lnTo>
                    <a:pt x="840485" y="0"/>
                  </a:lnTo>
                  <a:close/>
                </a:path>
              </a:pathLst>
            </a:custGeom>
            <a:solidFill>
              <a:srgbClr val="93C5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6019800" y="1660016"/>
              <a:ext cx="2971800" cy="2150110"/>
            </a:xfrm>
            <a:custGeom>
              <a:avLst/>
              <a:gdLst/>
              <a:ahLst/>
              <a:cxnLst/>
              <a:rect l="l" t="t" r="r" b="b"/>
              <a:pathLst>
                <a:path w="2971800" h="2150110">
                  <a:moveTo>
                    <a:pt x="0" y="244983"/>
                  </a:moveTo>
                  <a:lnTo>
                    <a:pt x="495300" y="244983"/>
                  </a:lnTo>
                  <a:lnTo>
                    <a:pt x="840485" y="0"/>
                  </a:lnTo>
                  <a:lnTo>
                    <a:pt x="1238250" y="244983"/>
                  </a:lnTo>
                  <a:lnTo>
                    <a:pt x="2971800" y="244983"/>
                  </a:lnTo>
                  <a:lnTo>
                    <a:pt x="2971800" y="562483"/>
                  </a:lnTo>
                  <a:lnTo>
                    <a:pt x="2971800" y="1038733"/>
                  </a:lnTo>
                  <a:lnTo>
                    <a:pt x="2971800" y="2149983"/>
                  </a:lnTo>
                  <a:lnTo>
                    <a:pt x="1238250" y="2149983"/>
                  </a:lnTo>
                  <a:lnTo>
                    <a:pt x="495300" y="2149983"/>
                  </a:lnTo>
                  <a:lnTo>
                    <a:pt x="0" y="2149983"/>
                  </a:lnTo>
                  <a:lnTo>
                    <a:pt x="0" y="1038733"/>
                  </a:lnTo>
                  <a:lnTo>
                    <a:pt x="0" y="562483"/>
                  </a:lnTo>
                  <a:lnTo>
                    <a:pt x="0" y="244983"/>
                  </a:lnTo>
                  <a:close/>
                </a:path>
              </a:pathLst>
            </a:custGeom>
            <a:ln w="26424">
              <a:solidFill>
                <a:srgbClr val="6B91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2" name="object 12" descr=""/>
          <p:cNvSpPr txBox="1"/>
          <p:nvPr/>
        </p:nvSpPr>
        <p:spPr>
          <a:xfrm>
            <a:off x="762406" y="1085215"/>
            <a:ext cx="8060690" cy="1412240"/>
          </a:xfrm>
          <a:prstGeom prst="rect">
            <a:avLst/>
          </a:prstGeom>
        </p:spPr>
        <p:txBody>
          <a:bodyPr wrap="square" lIns="0" tIns="195580" rIns="0" bIns="0" rtlCol="0" vert="horz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1540"/>
              </a:spcBef>
              <a:buFont typeface="Wingdings"/>
              <a:buChar char=""/>
              <a:tabLst>
                <a:tab pos="354965" algn="l"/>
              </a:tabLst>
            </a:pPr>
            <a:r>
              <a:rPr dirty="0" sz="2400">
                <a:latin typeface="Arial MT"/>
                <a:cs typeface="Arial MT"/>
              </a:rPr>
              <a:t>Excluding</a:t>
            </a:r>
            <a:r>
              <a:rPr dirty="0" sz="2400" spc="-20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the</a:t>
            </a:r>
            <a:r>
              <a:rPr dirty="0" sz="2400" spc="-65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diagnosis</a:t>
            </a:r>
            <a:r>
              <a:rPr dirty="0" sz="2400" spc="-20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of</a:t>
            </a:r>
            <a:r>
              <a:rPr dirty="0" sz="2400" spc="-60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asthma</a:t>
            </a:r>
            <a:r>
              <a:rPr dirty="0" sz="2400" spc="-60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(its</a:t>
            </a:r>
            <a:r>
              <a:rPr dirty="0" sz="2400" spc="-65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NPV</a:t>
            </a:r>
            <a:r>
              <a:rPr dirty="0" sz="2400" spc="-55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&gt;</a:t>
            </a:r>
            <a:r>
              <a:rPr dirty="0" sz="2400" spc="-60">
                <a:latin typeface="Arial MT"/>
                <a:cs typeface="Arial MT"/>
              </a:rPr>
              <a:t> </a:t>
            </a:r>
            <a:r>
              <a:rPr dirty="0" sz="2400" spc="-20">
                <a:latin typeface="Arial MT"/>
                <a:cs typeface="Arial MT"/>
              </a:rPr>
              <a:t>PPV)</a:t>
            </a:r>
            <a:endParaRPr sz="2400">
              <a:latin typeface="Arial MT"/>
              <a:cs typeface="Arial MT"/>
            </a:endParaRPr>
          </a:p>
          <a:p>
            <a:pPr marL="354965" indent="-342265">
              <a:lnSpc>
                <a:spcPts val="2580"/>
              </a:lnSpc>
              <a:spcBef>
                <a:spcPts val="1440"/>
              </a:spcBef>
              <a:buFont typeface="Wingdings"/>
              <a:buChar char=""/>
              <a:tabLst>
                <a:tab pos="354965" algn="l"/>
              </a:tabLst>
            </a:pPr>
            <a:r>
              <a:rPr dirty="0" sz="2400">
                <a:latin typeface="Arial MT"/>
                <a:cs typeface="Arial MT"/>
              </a:rPr>
              <a:t>Relative</a:t>
            </a:r>
            <a:r>
              <a:rPr dirty="0" sz="2400" spc="-60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risk</a:t>
            </a:r>
            <a:r>
              <a:rPr dirty="0" sz="2400" spc="-85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of</a:t>
            </a:r>
            <a:r>
              <a:rPr dirty="0" sz="2400" spc="-80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developing</a:t>
            </a:r>
            <a:r>
              <a:rPr dirty="0" sz="2400" spc="-40">
                <a:latin typeface="Arial MT"/>
                <a:cs typeface="Arial MT"/>
              </a:rPr>
              <a:t> </a:t>
            </a:r>
            <a:r>
              <a:rPr dirty="0" sz="2400" spc="-10">
                <a:latin typeface="Arial MT"/>
                <a:cs typeface="Arial MT"/>
              </a:rPr>
              <a:t>asthma</a:t>
            </a:r>
            <a:endParaRPr sz="2400">
              <a:latin typeface="Arial MT"/>
              <a:cs typeface="Arial MT"/>
            </a:endParaRPr>
          </a:p>
          <a:p>
            <a:pPr marL="5440045">
              <a:lnSpc>
                <a:spcPts val="2580"/>
              </a:lnSpc>
            </a:pPr>
            <a:r>
              <a:rPr dirty="0" sz="2400">
                <a:solidFill>
                  <a:srgbClr val="FFFFFF"/>
                </a:solidFill>
                <a:latin typeface="Arial MT"/>
                <a:cs typeface="Arial MT"/>
              </a:rPr>
              <a:t>If</a:t>
            </a:r>
            <a:r>
              <a:rPr dirty="0" sz="2400" spc="-45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2400">
                <a:solidFill>
                  <a:srgbClr val="FFFFFF"/>
                </a:solidFill>
                <a:latin typeface="Arial MT"/>
                <a:cs typeface="Arial MT"/>
              </a:rPr>
              <a:t>BHR</a:t>
            </a:r>
            <a:r>
              <a:rPr dirty="0" sz="2400" spc="-2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2400">
                <a:solidFill>
                  <a:srgbClr val="FFFFFF"/>
                </a:solidFill>
                <a:latin typeface="Arial MT"/>
                <a:cs typeface="Arial MT"/>
              </a:rPr>
              <a:t>test</a:t>
            </a:r>
            <a:r>
              <a:rPr dirty="0" sz="2400" spc="-45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2400">
                <a:solidFill>
                  <a:srgbClr val="FFFFFF"/>
                </a:solidFill>
                <a:latin typeface="Arial MT"/>
                <a:cs typeface="Arial MT"/>
              </a:rPr>
              <a:t>result</a:t>
            </a:r>
            <a:r>
              <a:rPr dirty="0" sz="2400" spc="-25">
                <a:solidFill>
                  <a:srgbClr val="FFFFFF"/>
                </a:solidFill>
                <a:latin typeface="Arial MT"/>
                <a:cs typeface="Arial MT"/>
              </a:rPr>
              <a:t> is</a:t>
            </a:r>
            <a:endParaRPr sz="2400">
              <a:latin typeface="Arial MT"/>
              <a:cs typeface="Arial MT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6129020" y="2472054"/>
            <a:ext cx="2758440" cy="11233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12700" marR="5080" indent="-1905">
              <a:lnSpc>
                <a:spcPct val="100000"/>
              </a:lnSpc>
              <a:spcBef>
                <a:spcPts val="100"/>
              </a:spcBef>
            </a:pPr>
            <a:r>
              <a:rPr dirty="0" sz="2400">
                <a:solidFill>
                  <a:srgbClr val="FFFFFF"/>
                </a:solidFill>
                <a:latin typeface="Arial MT"/>
                <a:cs typeface="Arial MT"/>
              </a:rPr>
              <a:t>Negative,</a:t>
            </a:r>
            <a:r>
              <a:rPr dirty="0" sz="2400" spc="-4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2400">
                <a:solidFill>
                  <a:srgbClr val="FFFFFF"/>
                </a:solidFill>
                <a:latin typeface="Arial MT"/>
                <a:cs typeface="Arial MT"/>
              </a:rPr>
              <a:t>it</a:t>
            </a:r>
            <a:r>
              <a:rPr dirty="0" sz="2400" spc="-6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2400" spc="-20">
                <a:solidFill>
                  <a:srgbClr val="FFFFFF"/>
                </a:solidFill>
                <a:latin typeface="Arial MT"/>
                <a:cs typeface="Arial MT"/>
              </a:rPr>
              <a:t>will </a:t>
            </a:r>
            <a:r>
              <a:rPr dirty="0" sz="2400">
                <a:solidFill>
                  <a:srgbClr val="FFFFFF"/>
                </a:solidFill>
                <a:latin typeface="Arial MT"/>
                <a:cs typeface="Arial MT"/>
              </a:rPr>
              <a:t>exclude</a:t>
            </a:r>
            <a:r>
              <a:rPr dirty="0" sz="2400" spc="-8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2400" spc="-25">
                <a:solidFill>
                  <a:srgbClr val="FFFFFF"/>
                </a:solidFill>
                <a:latin typeface="Arial MT"/>
                <a:cs typeface="Arial MT"/>
              </a:rPr>
              <a:t>the </a:t>
            </a:r>
            <a:r>
              <a:rPr dirty="0" sz="2400">
                <a:solidFill>
                  <a:srgbClr val="FFFFFF"/>
                </a:solidFill>
                <a:latin typeface="Arial MT"/>
                <a:cs typeface="Arial MT"/>
              </a:rPr>
              <a:t>diagnosis</a:t>
            </a:r>
            <a:r>
              <a:rPr dirty="0" sz="2400" spc="-8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2400">
                <a:solidFill>
                  <a:srgbClr val="FFFFFF"/>
                </a:solidFill>
                <a:latin typeface="Arial MT"/>
                <a:cs typeface="Arial MT"/>
              </a:rPr>
              <a:t>of</a:t>
            </a:r>
            <a:r>
              <a:rPr dirty="0" sz="2400" spc="-165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2400" spc="-10">
                <a:solidFill>
                  <a:srgbClr val="FFFFFF"/>
                </a:solidFill>
                <a:latin typeface="Arial MT"/>
                <a:cs typeface="Arial MT"/>
              </a:rPr>
              <a:t>Asthma</a:t>
            </a:r>
            <a:endParaRPr sz="2400">
              <a:latin typeface="Arial MT"/>
              <a:cs typeface="Arial MT"/>
            </a:endParaRPr>
          </a:p>
        </p:txBody>
      </p:sp>
      <p:grpSp>
        <p:nvGrpSpPr>
          <p:cNvPr id="14" name="object 14" descr=""/>
          <p:cNvGrpSpPr/>
          <p:nvPr/>
        </p:nvGrpSpPr>
        <p:grpSpPr>
          <a:xfrm>
            <a:off x="-13212" y="-13212"/>
            <a:ext cx="9170670" cy="6884670"/>
            <a:chOff x="-13212" y="-13212"/>
            <a:chExt cx="9170670" cy="6884670"/>
          </a:xfrm>
        </p:grpSpPr>
        <p:sp>
          <p:nvSpPr>
            <p:cNvPr id="15" name="object 15" descr=""/>
            <p:cNvSpPr/>
            <p:nvPr/>
          </p:nvSpPr>
          <p:spPr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l" t="t" r="r" b="b"/>
              <a:pathLst>
                <a:path w="9144000" h="6858000">
                  <a:moveTo>
                    <a:pt x="9144000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9144000" y="68580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FFFFFF">
                <a:alpha val="1176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 descr=""/>
            <p:cNvSpPr/>
            <p:nvPr/>
          </p:nvSpPr>
          <p:spPr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l" t="t" r="r" b="b"/>
              <a:pathLst>
                <a:path w="9144000" h="6858000">
                  <a:moveTo>
                    <a:pt x="0" y="6858000"/>
                  </a:moveTo>
                  <a:lnTo>
                    <a:pt x="9144000" y="6858000"/>
                  </a:lnTo>
                  <a:lnTo>
                    <a:pt x="9144000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ln w="26424">
              <a:solidFill>
                <a:srgbClr val="6B91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535940" y="1099692"/>
            <a:ext cx="7998459" cy="40868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99085" marR="5080" indent="-287020">
              <a:lnSpc>
                <a:spcPct val="150100"/>
              </a:lnSpc>
              <a:spcBef>
                <a:spcPts val="100"/>
              </a:spcBef>
              <a:buSzPct val="85416"/>
              <a:buFont typeface="Wingdings"/>
              <a:buChar char=""/>
              <a:tabLst>
                <a:tab pos="299085" algn="l"/>
              </a:tabLst>
            </a:pPr>
            <a:r>
              <a:rPr dirty="0" sz="2400">
                <a:latin typeface="Arial MT"/>
                <a:cs typeface="Arial MT"/>
              </a:rPr>
              <a:t>Symptoms</a:t>
            </a:r>
            <a:r>
              <a:rPr dirty="0" sz="2400" spc="-60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with</a:t>
            </a:r>
            <a:r>
              <a:rPr dirty="0" sz="2400" spc="-50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asthma</a:t>
            </a:r>
            <a:r>
              <a:rPr dirty="0" sz="2400" spc="-60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but</a:t>
            </a:r>
            <a:r>
              <a:rPr dirty="0" sz="2400" spc="-55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normal</a:t>
            </a:r>
            <a:r>
              <a:rPr dirty="0" sz="2400" spc="-45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PFT</a:t>
            </a:r>
            <a:r>
              <a:rPr dirty="0" sz="2400" spc="-114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and</a:t>
            </a:r>
            <a:r>
              <a:rPr dirty="0" sz="2400" spc="-50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no</a:t>
            </a:r>
            <a:r>
              <a:rPr dirty="0" sz="2400" spc="-60">
                <a:latin typeface="Arial MT"/>
                <a:cs typeface="Arial MT"/>
              </a:rPr>
              <a:t> </a:t>
            </a:r>
            <a:r>
              <a:rPr dirty="0" sz="2400" spc="-10">
                <a:latin typeface="Arial MT"/>
                <a:cs typeface="Arial MT"/>
              </a:rPr>
              <a:t>response </a:t>
            </a:r>
            <a:r>
              <a:rPr dirty="0" sz="2400">
                <a:latin typeface="Arial MT"/>
                <a:cs typeface="Arial MT"/>
              </a:rPr>
              <a:t>to</a:t>
            </a:r>
            <a:r>
              <a:rPr dirty="0" sz="2400" spc="-40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a</a:t>
            </a:r>
            <a:r>
              <a:rPr dirty="0" sz="2400" spc="-35">
                <a:latin typeface="Arial MT"/>
                <a:cs typeface="Arial MT"/>
              </a:rPr>
              <a:t> </a:t>
            </a:r>
            <a:r>
              <a:rPr dirty="0" sz="2400" spc="-10">
                <a:latin typeface="Arial MT"/>
                <a:cs typeface="Arial MT"/>
              </a:rPr>
              <a:t>bronchodilator</a:t>
            </a:r>
            <a:r>
              <a:rPr dirty="0" sz="2400" spc="5">
                <a:latin typeface="Arial MT"/>
                <a:cs typeface="Arial MT"/>
              </a:rPr>
              <a:t> </a:t>
            </a:r>
            <a:r>
              <a:rPr dirty="0" sz="2400">
                <a:latin typeface="Wingdings"/>
                <a:cs typeface="Wingdings"/>
              </a:rPr>
              <a:t></a:t>
            </a:r>
            <a:r>
              <a:rPr dirty="0" sz="2400" spc="25">
                <a:latin typeface="Times New Roman"/>
                <a:cs typeface="Times New Roman"/>
              </a:rPr>
              <a:t> </a:t>
            </a:r>
            <a:r>
              <a:rPr dirty="0" sz="2400">
                <a:latin typeface="Arial MT"/>
                <a:cs typeface="Arial MT"/>
              </a:rPr>
              <a:t>mild</a:t>
            </a:r>
            <a:r>
              <a:rPr dirty="0" sz="2400" spc="-35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or</a:t>
            </a:r>
            <a:r>
              <a:rPr dirty="0" sz="2400" spc="-35">
                <a:latin typeface="Arial MT"/>
                <a:cs typeface="Arial MT"/>
              </a:rPr>
              <a:t> </a:t>
            </a:r>
            <a:r>
              <a:rPr dirty="0" sz="2400" spc="-25">
                <a:latin typeface="Arial MT"/>
                <a:cs typeface="Arial MT"/>
              </a:rPr>
              <a:t>well-</a:t>
            </a:r>
            <a:r>
              <a:rPr dirty="0" sz="2400">
                <a:latin typeface="Arial MT"/>
                <a:cs typeface="Arial MT"/>
              </a:rPr>
              <a:t>managed</a:t>
            </a:r>
            <a:r>
              <a:rPr dirty="0" sz="2400" spc="5">
                <a:latin typeface="Arial MT"/>
                <a:cs typeface="Arial MT"/>
              </a:rPr>
              <a:t> </a:t>
            </a:r>
            <a:r>
              <a:rPr dirty="0" sz="2400" spc="-10">
                <a:latin typeface="Arial MT"/>
                <a:cs typeface="Arial MT"/>
              </a:rPr>
              <a:t>asthma</a:t>
            </a:r>
            <a:endParaRPr sz="2400">
              <a:latin typeface="Arial MT"/>
              <a:cs typeface="Arial MT"/>
            </a:endParaRPr>
          </a:p>
          <a:p>
            <a:pPr marL="299085" marR="710565" indent="-287020">
              <a:lnSpc>
                <a:spcPct val="150000"/>
              </a:lnSpc>
              <a:spcBef>
                <a:spcPts val="575"/>
              </a:spcBef>
              <a:buSzPct val="85416"/>
              <a:buFont typeface="Wingdings"/>
              <a:buChar char=""/>
              <a:tabLst>
                <a:tab pos="299085" algn="l"/>
              </a:tabLst>
            </a:pPr>
            <a:r>
              <a:rPr dirty="0" sz="2400">
                <a:latin typeface="Arial MT"/>
                <a:cs typeface="Arial MT"/>
              </a:rPr>
              <a:t>Atypical</a:t>
            </a:r>
            <a:r>
              <a:rPr dirty="0" sz="2400" spc="-45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symptoms</a:t>
            </a:r>
            <a:r>
              <a:rPr dirty="0" sz="2400" spc="-50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of</a:t>
            </a:r>
            <a:r>
              <a:rPr dirty="0" sz="2400" spc="-60">
                <a:latin typeface="Arial MT"/>
                <a:cs typeface="Arial MT"/>
              </a:rPr>
              <a:t> </a:t>
            </a:r>
            <a:r>
              <a:rPr dirty="0" sz="2400" spc="-10">
                <a:latin typeface="Arial MT"/>
                <a:cs typeface="Arial MT"/>
              </a:rPr>
              <a:t>bronchospasm</a:t>
            </a:r>
            <a:r>
              <a:rPr dirty="0" sz="2400" spc="-15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(i.e.,</a:t>
            </a:r>
            <a:r>
              <a:rPr dirty="0" sz="2400" spc="-75">
                <a:latin typeface="Arial MT"/>
                <a:cs typeface="Arial MT"/>
              </a:rPr>
              <a:t> </a:t>
            </a:r>
            <a:r>
              <a:rPr dirty="0" sz="2400" spc="-10">
                <a:latin typeface="Arial MT"/>
                <a:cs typeface="Arial MT"/>
              </a:rPr>
              <a:t>nocturnal awakening).</a:t>
            </a:r>
            <a:endParaRPr sz="2400">
              <a:latin typeface="Arial MT"/>
              <a:cs typeface="Arial MT"/>
            </a:endParaRPr>
          </a:p>
          <a:p>
            <a:pPr marL="298450" indent="-285750">
              <a:lnSpc>
                <a:spcPct val="100000"/>
              </a:lnSpc>
              <a:spcBef>
                <a:spcPts val="2020"/>
              </a:spcBef>
              <a:buSzPct val="85416"/>
              <a:buFont typeface="Wingdings"/>
              <a:buChar char=""/>
              <a:tabLst>
                <a:tab pos="298450" algn="l"/>
              </a:tabLst>
            </a:pPr>
            <a:r>
              <a:rPr dirty="0" sz="2400">
                <a:latin typeface="Arial MT"/>
                <a:cs typeface="Arial MT"/>
              </a:rPr>
              <a:t>Nonspecific</a:t>
            </a:r>
            <a:r>
              <a:rPr dirty="0" sz="2400" spc="-10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symptoms</a:t>
            </a:r>
            <a:r>
              <a:rPr dirty="0" sz="2400" spc="-60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that</a:t>
            </a:r>
            <a:r>
              <a:rPr dirty="0" sz="2400" spc="-40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could</a:t>
            </a:r>
            <a:r>
              <a:rPr dirty="0" sz="2400" spc="-40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asthma</a:t>
            </a:r>
            <a:r>
              <a:rPr dirty="0" sz="2400" spc="-40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(i.e.,</a:t>
            </a:r>
            <a:r>
              <a:rPr dirty="0" sz="2400" spc="-70">
                <a:latin typeface="Arial MT"/>
                <a:cs typeface="Arial MT"/>
              </a:rPr>
              <a:t> </a:t>
            </a:r>
            <a:r>
              <a:rPr dirty="0" sz="2400" spc="-10">
                <a:latin typeface="Arial MT"/>
                <a:cs typeface="Arial MT"/>
              </a:rPr>
              <a:t>cough)</a:t>
            </a:r>
            <a:endParaRPr sz="2400">
              <a:latin typeface="Arial MT"/>
              <a:cs typeface="Arial MT"/>
            </a:endParaRPr>
          </a:p>
          <a:p>
            <a:pPr marL="299085" marR="695960" indent="-287020">
              <a:lnSpc>
                <a:spcPct val="150100"/>
              </a:lnSpc>
              <a:spcBef>
                <a:spcPts val="570"/>
              </a:spcBef>
              <a:buSzPct val="85416"/>
              <a:buFont typeface="Wingdings"/>
              <a:buChar char=""/>
              <a:tabLst>
                <a:tab pos="299085" algn="l"/>
              </a:tabLst>
            </a:pPr>
            <a:r>
              <a:rPr dirty="0" sz="2400">
                <a:latin typeface="Arial MT"/>
                <a:cs typeface="Arial MT"/>
              </a:rPr>
              <a:t>Screening</a:t>
            </a:r>
            <a:r>
              <a:rPr dirty="0" sz="2400" spc="-45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test</a:t>
            </a:r>
            <a:r>
              <a:rPr dirty="0" sz="2400" spc="-80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for</a:t>
            </a:r>
            <a:r>
              <a:rPr dirty="0" sz="2400" spc="-65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asthma</a:t>
            </a:r>
            <a:r>
              <a:rPr dirty="0" sz="2400" spc="-65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(ex:</a:t>
            </a:r>
            <a:r>
              <a:rPr dirty="0" sz="2400" spc="-65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scuba</a:t>
            </a:r>
            <a:r>
              <a:rPr dirty="0" sz="2400" spc="-50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divers,</a:t>
            </a:r>
            <a:r>
              <a:rPr dirty="0" sz="2400" spc="-60">
                <a:latin typeface="Arial MT"/>
                <a:cs typeface="Arial MT"/>
              </a:rPr>
              <a:t> </a:t>
            </a:r>
            <a:r>
              <a:rPr dirty="0" sz="2400" spc="-10">
                <a:latin typeface="Arial MT"/>
                <a:cs typeface="Arial MT"/>
              </a:rPr>
              <a:t>military </a:t>
            </a:r>
            <a:r>
              <a:rPr dirty="0" sz="2400">
                <a:latin typeface="Arial MT"/>
                <a:cs typeface="Arial MT"/>
              </a:rPr>
              <a:t>personnel,</a:t>
            </a:r>
            <a:r>
              <a:rPr dirty="0" sz="2400" spc="-55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athletes</a:t>
            </a:r>
            <a:r>
              <a:rPr dirty="0" sz="2400" spc="-80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or</a:t>
            </a:r>
            <a:r>
              <a:rPr dirty="0" sz="2400" spc="-95">
                <a:latin typeface="Arial MT"/>
                <a:cs typeface="Arial MT"/>
              </a:rPr>
              <a:t> </a:t>
            </a:r>
            <a:r>
              <a:rPr dirty="0" sz="2400" spc="-10">
                <a:latin typeface="Arial MT"/>
                <a:cs typeface="Arial MT"/>
              </a:rPr>
              <a:t>others)</a:t>
            </a:r>
            <a:endParaRPr sz="2400">
              <a:latin typeface="Arial MT"/>
              <a:cs typeface="Arial MT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pc="-90"/>
              <a:t>Indication</a:t>
            </a:r>
          </a:p>
        </p:txBody>
      </p:sp>
      <p:sp>
        <p:nvSpPr>
          <p:cNvPr id="4" name="object 4" descr=""/>
          <p:cNvSpPr txBox="1"/>
          <p:nvPr/>
        </p:nvSpPr>
        <p:spPr>
          <a:xfrm>
            <a:off x="4498975" y="5516067"/>
            <a:ext cx="2835275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10">
                <a:latin typeface="Cambria"/>
                <a:cs typeface="Cambria"/>
              </a:rPr>
              <a:t>Goldstein</a:t>
            </a:r>
            <a:r>
              <a:rPr dirty="0" sz="1200" spc="-15">
                <a:latin typeface="Cambria"/>
                <a:cs typeface="Cambria"/>
              </a:rPr>
              <a:t> </a:t>
            </a:r>
            <a:r>
              <a:rPr dirty="0" sz="1200" spc="-40">
                <a:latin typeface="Cambria"/>
                <a:cs typeface="Cambria"/>
              </a:rPr>
              <a:t>MF,</a:t>
            </a:r>
            <a:r>
              <a:rPr dirty="0" sz="1200" spc="-15">
                <a:latin typeface="Cambria"/>
                <a:cs typeface="Cambria"/>
              </a:rPr>
              <a:t> </a:t>
            </a:r>
            <a:r>
              <a:rPr dirty="0" sz="1200">
                <a:latin typeface="Cambria"/>
                <a:cs typeface="Cambria"/>
              </a:rPr>
              <a:t>Chest</a:t>
            </a:r>
            <a:r>
              <a:rPr dirty="0" sz="1200" spc="-20">
                <a:latin typeface="Cambria"/>
                <a:cs typeface="Cambria"/>
              </a:rPr>
              <a:t> </a:t>
            </a:r>
            <a:r>
              <a:rPr dirty="0" sz="1200">
                <a:latin typeface="Cambria"/>
                <a:cs typeface="Cambria"/>
              </a:rPr>
              <a:t>1994; </a:t>
            </a:r>
            <a:r>
              <a:rPr dirty="0" sz="1200" spc="-10">
                <a:latin typeface="Cambria"/>
                <a:cs typeface="Cambria"/>
              </a:rPr>
              <a:t>105:1082.</a:t>
            </a:r>
            <a:endParaRPr sz="1200">
              <a:latin typeface="Cambria"/>
              <a:cs typeface="Cambria"/>
            </a:endParaRPr>
          </a:p>
          <a:p>
            <a:pPr marL="12700">
              <a:lnSpc>
                <a:spcPct val="100000"/>
              </a:lnSpc>
            </a:pPr>
            <a:r>
              <a:rPr dirty="0" sz="1200" spc="-10">
                <a:latin typeface="Cambria"/>
                <a:cs typeface="Cambria"/>
              </a:rPr>
              <a:t>Rubinfeld</a:t>
            </a:r>
            <a:r>
              <a:rPr dirty="0" sz="1200" spc="-15">
                <a:latin typeface="Cambria"/>
                <a:cs typeface="Cambria"/>
              </a:rPr>
              <a:t> </a:t>
            </a:r>
            <a:r>
              <a:rPr dirty="0" sz="1200">
                <a:latin typeface="Cambria"/>
                <a:cs typeface="Cambria"/>
              </a:rPr>
              <a:t>AR,</a:t>
            </a:r>
            <a:r>
              <a:rPr dirty="0" sz="1200" spc="-5">
                <a:latin typeface="Cambria"/>
                <a:cs typeface="Cambria"/>
              </a:rPr>
              <a:t> </a:t>
            </a:r>
            <a:r>
              <a:rPr dirty="0" sz="1200">
                <a:latin typeface="Cambria"/>
                <a:cs typeface="Cambria"/>
              </a:rPr>
              <a:t>Lancet</a:t>
            </a:r>
            <a:r>
              <a:rPr dirty="0" sz="1200" spc="-35">
                <a:latin typeface="Cambria"/>
                <a:cs typeface="Cambria"/>
              </a:rPr>
              <a:t> </a:t>
            </a:r>
            <a:r>
              <a:rPr dirty="0" sz="1200">
                <a:latin typeface="Cambria"/>
                <a:cs typeface="Cambria"/>
              </a:rPr>
              <a:t>1976;</a:t>
            </a:r>
            <a:r>
              <a:rPr dirty="0" sz="1200" spc="-10">
                <a:latin typeface="Cambria"/>
                <a:cs typeface="Cambria"/>
              </a:rPr>
              <a:t> </a:t>
            </a:r>
            <a:r>
              <a:rPr dirty="0" sz="1200" spc="-20">
                <a:latin typeface="Cambria"/>
                <a:cs typeface="Cambria"/>
              </a:rPr>
              <a:t>1:882</a:t>
            </a:r>
            <a:endParaRPr sz="1200">
              <a:latin typeface="Cambria"/>
              <a:cs typeface="Cambria"/>
            </a:endParaRPr>
          </a:p>
          <a:p>
            <a:pPr marL="12700">
              <a:lnSpc>
                <a:spcPct val="100000"/>
              </a:lnSpc>
            </a:pPr>
            <a:r>
              <a:rPr dirty="0" sz="1200">
                <a:latin typeface="Cambria"/>
                <a:cs typeface="Cambria"/>
              </a:rPr>
              <a:t>Irwin</a:t>
            </a:r>
            <a:r>
              <a:rPr dirty="0" sz="1200" spc="-25">
                <a:latin typeface="Cambria"/>
                <a:cs typeface="Cambria"/>
              </a:rPr>
              <a:t> </a:t>
            </a:r>
            <a:r>
              <a:rPr dirty="0" sz="1200">
                <a:latin typeface="Cambria"/>
                <a:cs typeface="Cambria"/>
              </a:rPr>
              <a:t>RS,</a:t>
            </a:r>
            <a:r>
              <a:rPr dirty="0" sz="1200" spc="-35">
                <a:latin typeface="Cambria"/>
                <a:cs typeface="Cambria"/>
              </a:rPr>
              <a:t> </a:t>
            </a:r>
            <a:r>
              <a:rPr dirty="0" sz="1200">
                <a:latin typeface="Cambria"/>
                <a:cs typeface="Cambria"/>
              </a:rPr>
              <a:t>Am</a:t>
            </a:r>
            <a:r>
              <a:rPr dirty="0" sz="1200" spc="-30">
                <a:latin typeface="Cambria"/>
                <a:cs typeface="Cambria"/>
              </a:rPr>
              <a:t> </a:t>
            </a:r>
            <a:r>
              <a:rPr dirty="0" sz="1200">
                <a:latin typeface="Cambria"/>
                <a:cs typeface="Cambria"/>
              </a:rPr>
              <a:t>Rev</a:t>
            </a:r>
            <a:r>
              <a:rPr dirty="0" sz="1200" spc="-35">
                <a:latin typeface="Cambria"/>
                <a:cs typeface="Cambria"/>
              </a:rPr>
              <a:t> </a:t>
            </a:r>
            <a:r>
              <a:rPr dirty="0" sz="1200">
                <a:latin typeface="Cambria"/>
                <a:cs typeface="Cambria"/>
              </a:rPr>
              <a:t>Respir</a:t>
            </a:r>
            <a:r>
              <a:rPr dirty="0" sz="1200" spc="-25">
                <a:latin typeface="Cambria"/>
                <a:cs typeface="Cambria"/>
              </a:rPr>
              <a:t> </a:t>
            </a:r>
            <a:r>
              <a:rPr dirty="0" sz="1200">
                <a:latin typeface="Cambria"/>
                <a:cs typeface="Cambria"/>
              </a:rPr>
              <a:t>Dis</a:t>
            </a:r>
            <a:r>
              <a:rPr dirty="0" sz="1200" spc="-30">
                <a:latin typeface="Cambria"/>
                <a:cs typeface="Cambria"/>
              </a:rPr>
              <a:t> </a:t>
            </a:r>
            <a:r>
              <a:rPr dirty="0" sz="1200">
                <a:latin typeface="Cambria"/>
                <a:cs typeface="Cambria"/>
              </a:rPr>
              <a:t>1990;</a:t>
            </a:r>
            <a:r>
              <a:rPr dirty="0" sz="1200" spc="-30">
                <a:latin typeface="Cambria"/>
                <a:cs typeface="Cambria"/>
              </a:rPr>
              <a:t> </a:t>
            </a:r>
            <a:r>
              <a:rPr dirty="0" sz="1200" spc="-10">
                <a:latin typeface="Cambria"/>
                <a:cs typeface="Cambria"/>
              </a:rPr>
              <a:t>141:640</a:t>
            </a:r>
            <a:endParaRPr sz="1200">
              <a:latin typeface="Cambria"/>
              <a:cs typeface="Cambria"/>
            </a:endParaRPr>
          </a:p>
        </p:txBody>
      </p:sp>
      <p:grpSp>
        <p:nvGrpSpPr>
          <p:cNvPr id="5" name="object 5" descr=""/>
          <p:cNvGrpSpPr/>
          <p:nvPr/>
        </p:nvGrpSpPr>
        <p:grpSpPr>
          <a:xfrm>
            <a:off x="-13212" y="-13212"/>
            <a:ext cx="9170670" cy="6884670"/>
            <a:chOff x="-13212" y="-13212"/>
            <a:chExt cx="9170670" cy="6884670"/>
          </a:xfrm>
        </p:grpSpPr>
        <p:sp>
          <p:nvSpPr>
            <p:cNvPr id="6" name="object 6" descr=""/>
            <p:cNvSpPr/>
            <p:nvPr/>
          </p:nvSpPr>
          <p:spPr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l" t="t" r="r" b="b"/>
              <a:pathLst>
                <a:path w="9144000" h="6858000">
                  <a:moveTo>
                    <a:pt x="9144000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9144000" y="68580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FFFFFF">
                <a:alpha val="1176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l" t="t" r="r" b="b"/>
              <a:pathLst>
                <a:path w="9144000" h="6858000">
                  <a:moveTo>
                    <a:pt x="0" y="6858000"/>
                  </a:moveTo>
                  <a:lnTo>
                    <a:pt x="9144000" y="6858000"/>
                  </a:lnTo>
                  <a:lnTo>
                    <a:pt x="9144000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ln w="26424">
              <a:solidFill>
                <a:srgbClr val="6B91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532587" y="6093358"/>
            <a:ext cx="3456304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Cambria"/>
                <a:cs typeface="Cambria"/>
              </a:rPr>
              <a:t>Crapo.</a:t>
            </a:r>
            <a:r>
              <a:rPr dirty="0" sz="1200" spc="-20">
                <a:latin typeface="Cambria"/>
                <a:cs typeface="Cambria"/>
              </a:rPr>
              <a:t> </a:t>
            </a:r>
            <a:r>
              <a:rPr dirty="0" sz="1200" i="1">
                <a:latin typeface="Cambria"/>
                <a:cs typeface="Cambria"/>
              </a:rPr>
              <a:t>Am</a:t>
            </a:r>
            <a:r>
              <a:rPr dirty="0" sz="1200" spc="-30" i="1">
                <a:latin typeface="Cambria"/>
                <a:cs typeface="Cambria"/>
              </a:rPr>
              <a:t> </a:t>
            </a:r>
            <a:r>
              <a:rPr dirty="0" sz="1200" i="1">
                <a:latin typeface="Cambria"/>
                <a:cs typeface="Cambria"/>
              </a:rPr>
              <a:t>J</a:t>
            </a:r>
            <a:r>
              <a:rPr dirty="0" sz="1200" spc="-25" i="1">
                <a:latin typeface="Cambria"/>
                <a:cs typeface="Cambria"/>
              </a:rPr>
              <a:t> </a:t>
            </a:r>
            <a:r>
              <a:rPr dirty="0" sz="1200" spc="-10" i="1">
                <a:latin typeface="Cambria"/>
                <a:cs typeface="Cambria"/>
              </a:rPr>
              <a:t>Respir </a:t>
            </a:r>
            <a:r>
              <a:rPr dirty="0" sz="1200" i="1">
                <a:latin typeface="Cambria"/>
                <a:cs typeface="Cambria"/>
              </a:rPr>
              <a:t>Crit</a:t>
            </a:r>
            <a:r>
              <a:rPr dirty="0" sz="1200" spc="-25" i="1">
                <a:latin typeface="Cambria"/>
                <a:cs typeface="Cambria"/>
              </a:rPr>
              <a:t> </a:t>
            </a:r>
            <a:r>
              <a:rPr dirty="0" sz="1200" i="1">
                <a:latin typeface="Cambria"/>
                <a:cs typeface="Cambria"/>
              </a:rPr>
              <a:t>Care</a:t>
            </a:r>
            <a:r>
              <a:rPr dirty="0" sz="1200" spc="-50" i="1">
                <a:latin typeface="Cambria"/>
                <a:cs typeface="Cambria"/>
              </a:rPr>
              <a:t> </a:t>
            </a:r>
            <a:r>
              <a:rPr dirty="0" sz="1200" i="1">
                <a:latin typeface="Cambria"/>
                <a:cs typeface="Cambria"/>
              </a:rPr>
              <a:t>Med,</a:t>
            </a:r>
            <a:r>
              <a:rPr dirty="0" sz="1200" spc="-25" i="1">
                <a:latin typeface="Cambria"/>
                <a:cs typeface="Cambria"/>
              </a:rPr>
              <a:t> </a:t>
            </a:r>
            <a:r>
              <a:rPr dirty="0" sz="1200" i="1">
                <a:latin typeface="Cambria"/>
                <a:cs typeface="Cambria"/>
              </a:rPr>
              <a:t>2000;</a:t>
            </a:r>
            <a:r>
              <a:rPr dirty="0" sz="1200" spc="-25" i="1">
                <a:latin typeface="Cambria"/>
                <a:cs typeface="Cambria"/>
              </a:rPr>
              <a:t> </a:t>
            </a:r>
            <a:r>
              <a:rPr dirty="0" sz="1200" i="1">
                <a:latin typeface="Cambria"/>
                <a:cs typeface="Cambria"/>
              </a:rPr>
              <a:t>161</a:t>
            </a:r>
            <a:r>
              <a:rPr dirty="0" sz="1200">
                <a:latin typeface="Cambria"/>
                <a:cs typeface="Cambria"/>
              </a:rPr>
              <a:t>:</a:t>
            </a:r>
            <a:r>
              <a:rPr dirty="0" sz="1200" spc="-20">
                <a:latin typeface="Cambria"/>
                <a:cs typeface="Cambria"/>
              </a:rPr>
              <a:t> </a:t>
            </a:r>
            <a:r>
              <a:rPr dirty="0" sz="1200" spc="-10">
                <a:latin typeface="Cambria"/>
                <a:cs typeface="Cambria"/>
              </a:rPr>
              <a:t>309-</a:t>
            </a:r>
            <a:r>
              <a:rPr dirty="0" sz="1200" spc="-20">
                <a:latin typeface="Cambria"/>
                <a:cs typeface="Cambria"/>
              </a:rPr>
              <a:t>329.</a:t>
            </a:r>
            <a:endParaRPr sz="1200">
              <a:latin typeface="Cambria"/>
              <a:cs typeface="Cambria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762406" y="1085215"/>
            <a:ext cx="4657090" cy="3317875"/>
          </a:xfrm>
          <a:prstGeom prst="rect">
            <a:avLst/>
          </a:prstGeom>
        </p:spPr>
        <p:txBody>
          <a:bodyPr wrap="square" lIns="0" tIns="195580" rIns="0" bIns="0" rtlCol="0" vert="horz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1540"/>
              </a:spcBef>
              <a:buFont typeface="Wingdings"/>
              <a:buChar char=""/>
              <a:tabLst>
                <a:tab pos="354965" algn="l"/>
              </a:tabLst>
            </a:pPr>
            <a:r>
              <a:rPr dirty="0" sz="2400">
                <a:latin typeface="Arial MT"/>
                <a:cs typeface="Arial MT"/>
              </a:rPr>
              <a:t>Asthma</a:t>
            </a:r>
            <a:r>
              <a:rPr dirty="0" sz="2400" spc="-110">
                <a:latin typeface="Arial MT"/>
                <a:cs typeface="Arial MT"/>
              </a:rPr>
              <a:t> </a:t>
            </a:r>
            <a:r>
              <a:rPr dirty="0" sz="2400" spc="-10">
                <a:latin typeface="Arial MT"/>
                <a:cs typeface="Arial MT"/>
              </a:rPr>
              <a:t>Bronchial</a:t>
            </a:r>
            <a:endParaRPr sz="2400">
              <a:latin typeface="Arial MT"/>
              <a:cs typeface="Arial MT"/>
            </a:endParaRPr>
          </a:p>
          <a:p>
            <a:pPr marL="354965" indent="-342265">
              <a:lnSpc>
                <a:spcPct val="100000"/>
              </a:lnSpc>
              <a:spcBef>
                <a:spcPts val="1440"/>
              </a:spcBef>
              <a:buFont typeface="Wingdings"/>
              <a:buChar char=""/>
              <a:tabLst>
                <a:tab pos="354965" algn="l"/>
              </a:tabLst>
            </a:pPr>
            <a:r>
              <a:rPr dirty="0" sz="2400" spc="-20">
                <a:latin typeface="Arial MT"/>
                <a:cs typeface="Arial MT"/>
              </a:rPr>
              <a:t>COPD</a:t>
            </a:r>
            <a:endParaRPr sz="2400">
              <a:latin typeface="Arial MT"/>
              <a:cs typeface="Arial MT"/>
            </a:endParaRPr>
          </a:p>
          <a:p>
            <a:pPr marL="354965" indent="-342265">
              <a:lnSpc>
                <a:spcPct val="100000"/>
              </a:lnSpc>
              <a:spcBef>
                <a:spcPts val="1440"/>
              </a:spcBef>
              <a:buFont typeface="Wingdings"/>
              <a:buChar char=""/>
              <a:tabLst>
                <a:tab pos="354965" algn="l"/>
              </a:tabLst>
            </a:pPr>
            <a:r>
              <a:rPr dirty="0" sz="2400">
                <a:latin typeface="Arial MT"/>
                <a:cs typeface="Arial MT"/>
              </a:rPr>
              <a:t>Congestive</a:t>
            </a:r>
            <a:r>
              <a:rPr dirty="0" sz="2400" spc="-95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Heart</a:t>
            </a:r>
            <a:r>
              <a:rPr dirty="0" sz="2400" spc="-100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Failure</a:t>
            </a:r>
            <a:r>
              <a:rPr dirty="0" sz="2400" spc="-70">
                <a:latin typeface="Arial MT"/>
                <a:cs typeface="Arial MT"/>
              </a:rPr>
              <a:t> </a:t>
            </a:r>
            <a:r>
              <a:rPr dirty="0" sz="2400" spc="-10">
                <a:latin typeface="Arial MT"/>
                <a:cs typeface="Arial MT"/>
              </a:rPr>
              <a:t>(CHF)</a:t>
            </a:r>
            <a:endParaRPr sz="2400">
              <a:latin typeface="Arial MT"/>
              <a:cs typeface="Arial MT"/>
            </a:endParaRPr>
          </a:p>
          <a:p>
            <a:pPr marL="354965" indent="-342265">
              <a:lnSpc>
                <a:spcPct val="100000"/>
              </a:lnSpc>
              <a:spcBef>
                <a:spcPts val="1440"/>
              </a:spcBef>
              <a:buFont typeface="Wingdings"/>
              <a:buChar char=""/>
              <a:tabLst>
                <a:tab pos="354965" algn="l"/>
              </a:tabLst>
            </a:pPr>
            <a:r>
              <a:rPr dirty="0" sz="2400">
                <a:latin typeface="Arial MT"/>
                <a:cs typeface="Arial MT"/>
              </a:rPr>
              <a:t>Cystic</a:t>
            </a:r>
            <a:r>
              <a:rPr dirty="0" sz="2400" spc="-40">
                <a:latin typeface="Arial MT"/>
                <a:cs typeface="Arial MT"/>
              </a:rPr>
              <a:t> </a:t>
            </a:r>
            <a:r>
              <a:rPr dirty="0" sz="2400" spc="-10">
                <a:latin typeface="Arial MT"/>
                <a:cs typeface="Arial MT"/>
              </a:rPr>
              <a:t>fibrosis</a:t>
            </a:r>
            <a:endParaRPr sz="2400">
              <a:latin typeface="Arial MT"/>
              <a:cs typeface="Arial MT"/>
            </a:endParaRPr>
          </a:p>
          <a:p>
            <a:pPr marL="354965" indent="-342265">
              <a:lnSpc>
                <a:spcPct val="100000"/>
              </a:lnSpc>
              <a:spcBef>
                <a:spcPts val="1440"/>
              </a:spcBef>
              <a:buFont typeface="Wingdings"/>
              <a:buChar char=""/>
              <a:tabLst>
                <a:tab pos="354965" algn="l"/>
              </a:tabLst>
            </a:pPr>
            <a:r>
              <a:rPr dirty="0" sz="2400" spc="-10">
                <a:latin typeface="Arial MT"/>
                <a:cs typeface="Arial MT"/>
              </a:rPr>
              <a:t>Bronchitis</a:t>
            </a:r>
            <a:endParaRPr sz="2400">
              <a:latin typeface="Arial MT"/>
              <a:cs typeface="Arial MT"/>
            </a:endParaRPr>
          </a:p>
          <a:p>
            <a:pPr marL="354965" indent="-342265">
              <a:lnSpc>
                <a:spcPct val="100000"/>
              </a:lnSpc>
              <a:spcBef>
                <a:spcPts val="1440"/>
              </a:spcBef>
              <a:buFont typeface="Wingdings"/>
              <a:buChar char=""/>
              <a:tabLst>
                <a:tab pos="354965" algn="l"/>
              </a:tabLst>
            </a:pPr>
            <a:r>
              <a:rPr dirty="0" sz="2400">
                <a:latin typeface="Arial MT"/>
                <a:cs typeface="Arial MT"/>
              </a:rPr>
              <a:t>Allergic</a:t>
            </a:r>
            <a:r>
              <a:rPr dirty="0" sz="2400" spc="-85">
                <a:latin typeface="Arial MT"/>
                <a:cs typeface="Arial MT"/>
              </a:rPr>
              <a:t> </a:t>
            </a:r>
            <a:r>
              <a:rPr dirty="0" sz="2400" spc="-10">
                <a:latin typeface="Arial MT"/>
                <a:cs typeface="Arial MT"/>
              </a:rPr>
              <a:t>rhinitis</a:t>
            </a:r>
            <a:endParaRPr sz="2400">
              <a:latin typeface="Arial MT"/>
              <a:cs typeface="Arial MT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pc="-90"/>
              <a:t>Indication</a:t>
            </a:r>
          </a:p>
        </p:txBody>
      </p:sp>
      <p:grpSp>
        <p:nvGrpSpPr>
          <p:cNvPr id="5" name="object 5" descr=""/>
          <p:cNvGrpSpPr/>
          <p:nvPr/>
        </p:nvGrpSpPr>
        <p:grpSpPr>
          <a:xfrm>
            <a:off x="1040523" y="4556975"/>
            <a:ext cx="7121525" cy="875665"/>
            <a:chOff x="1040523" y="4556975"/>
            <a:chExt cx="7121525" cy="875665"/>
          </a:xfrm>
        </p:grpSpPr>
        <p:sp>
          <p:nvSpPr>
            <p:cNvPr id="6" name="object 6" descr=""/>
            <p:cNvSpPr/>
            <p:nvPr/>
          </p:nvSpPr>
          <p:spPr>
            <a:xfrm>
              <a:off x="1062748" y="4579200"/>
              <a:ext cx="7077075" cy="831215"/>
            </a:xfrm>
            <a:custGeom>
              <a:avLst/>
              <a:gdLst/>
              <a:ahLst/>
              <a:cxnLst/>
              <a:rect l="l" t="t" r="r" b="b"/>
              <a:pathLst>
                <a:path w="7077075" h="831214">
                  <a:moveTo>
                    <a:pt x="7076821" y="0"/>
                  </a:moveTo>
                  <a:lnTo>
                    <a:pt x="0" y="0"/>
                  </a:lnTo>
                  <a:lnTo>
                    <a:pt x="0" y="830999"/>
                  </a:lnTo>
                  <a:lnTo>
                    <a:pt x="7076821" y="830999"/>
                  </a:lnTo>
                  <a:lnTo>
                    <a:pt x="7076821" y="0"/>
                  </a:lnTo>
                  <a:close/>
                </a:path>
              </a:pathLst>
            </a:custGeom>
            <a:solidFill>
              <a:srgbClr val="FF67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1062748" y="4579200"/>
              <a:ext cx="7077075" cy="831215"/>
            </a:xfrm>
            <a:custGeom>
              <a:avLst/>
              <a:gdLst/>
              <a:ahLst/>
              <a:cxnLst/>
              <a:rect l="l" t="t" r="r" b="b"/>
              <a:pathLst>
                <a:path w="7077075" h="831214">
                  <a:moveTo>
                    <a:pt x="0" y="830999"/>
                  </a:moveTo>
                  <a:lnTo>
                    <a:pt x="7076821" y="830999"/>
                  </a:lnTo>
                  <a:lnTo>
                    <a:pt x="7076821" y="0"/>
                  </a:lnTo>
                  <a:lnTo>
                    <a:pt x="0" y="0"/>
                  </a:lnTo>
                  <a:lnTo>
                    <a:pt x="0" y="830999"/>
                  </a:lnTo>
                  <a:close/>
                </a:path>
              </a:pathLst>
            </a:custGeom>
            <a:ln w="4445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 descr=""/>
          <p:cNvSpPr txBox="1"/>
          <p:nvPr/>
        </p:nvSpPr>
        <p:spPr>
          <a:xfrm>
            <a:off x="1062748" y="4579200"/>
            <a:ext cx="7077075" cy="831215"/>
          </a:xfrm>
          <a:prstGeom prst="rect">
            <a:avLst/>
          </a:prstGeom>
        </p:spPr>
        <p:txBody>
          <a:bodyPr wrap="square" lIns="0" tIns="38735" rIns="0" bIns="0" rtlCol="0" vert="horz">
            <a:spAutoFit/>
          </a:bodyPr>
          <a:lstStyle/>
          <a:p>
            <a:pPr marL="945515" marR="273050" indent="-663575">
              <a:lnSpc>
                <a:spcPct val="100000"/>
              </a:lnSpc>
              <a:spcBef>
                <a:spcPts val="305"/>
              </a:spcBef>
            </a:pPr>
            <a:r>
              <a:rPr dirty="0" sz="2400" spc="-20">
                <a:solidFill>
                  <a:srgbClr val="FFFFFF"/>
                </a:solidFill>
                <a:latin typeface="Arial MT"/>
                <a:cs typeface="Arial MT"/>
              </a:rPr>
              <a:t>However,</a:t>
            </a:r>
            <a:r>
              <a:rPr dirty="0" sz="2400" spc="-8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2400">
                <a:solidFill>
                  <a:srgbClr val="FFFFFF"/>
                </a:solidFill>
                <a:latin typeface="Arial MT"/>
                <a:cs typeface="Arial MT"/>
              </a:rPr>
              <a:t>bronchial</a:t>
            </a:r>
            <a:r>
              <a:rPr dirty="0" sz="2400" spc="-5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2400" spc="-10">
                <a:solidFill>
                  <a:srgbClr val="FFFFFF"/>
                </a:solidFill>
                <a:latin typeface="Arial MT"/>
                <a:cs typeface="Arial MT"/>
              </a:rPr>
              <a:t>hyperresponsiveness</a:t>
            </a:r>
            <a:r>
              <a:rPr dirty="0" sz="2400" spc="-45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2400">
                <a:solidFill>
                  <a:srgbClr val="FFFFFF"/>
                </a:solidFill>
                <a:latin typeface="Arial MT"/>
                <a:cs typeface="Arial MT"/>
              </a:rPr>
              <a:t>is</a:t>
            </a:r>
            <a:r>
              <a:rPr dirty="0" sz="2400" spc="-9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2400" spc="-20">
                <a:solidFill>
                  <a:srgbClr val="FFFFFF"/>
                </a:solidFill>
                <a:latin typeface="Arial MT"/>
                <a:cs typeface="Arial MT"/>
              </a:rPr>
              <a:t>also </a:t>
            </a:r>
            <a:r>
              <a:rPr dirty="0" sz="2400">
                <a:solidFill>
                  <a:srgbClr val="FFFFFF"/>
                </a:solidFill>
                <a:latin typeface="Arial MT"/>
                <a:cs typeface="Arial MT"/>
              </a:rPr>
              <a:t>seen</a:t>
            </a:r>
            <a:r>
              <a:rPr dirty="0" sz="2400" spc="-4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2400">
                <a:solidFill>
                  <a:srgbClr val="FFFFFF"/>
                </a:solidFill>
                <a:latin typeface="Arial MT"/>
                <a:cs typeface="Arial MT"/>
              </a:rPr>
              <a:t>in</a:t>
            </a:r>
            <a:r>
              <a:rPr dirty="0" sz="2400" spc="-55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2400">
                <a:solidFill>
                  <a:srgbClr val="FFFFFF"/>
                </a:solidFill>
                <a:latin typeface="Arial MT"/>
                <a:cs typeface="Arial MT"/>
              </a:rPr>
              <a:t>a</a:t>
            </a:r>
            <a:r>
              <a:rPr dirty="0" sz="2400" spc="-45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2400">
                <a:solidFill>
                  <a:srgbClr val="FFFFFF"/>
                </a:solidFill>
                <a:latin typeface="Arial MT"/>
                <a:cs typeface="Arial MT"/>
              </a:rPr>
              <a:t>wide</a:t>
            </a:r>
            <a:r>
              <a:rPr dirty="0" sz="2400" spc="-4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2400">
                <a:solidFill>
                  <a:srgbClr val="FFFFFF"/>
                </a:solidFill>
                <a:latin typeface="Arial MT"/>
                <a:cs typeface="Arial MT"/>
              </a:rPr>
              <a:t>variety</a:t>
            </a:r>
            <a:r>
              <a:rPr dirty="0" sz="2400" spc="-45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2400">
                <a:solidFill>
                  <a:srgbClr val="FFFFFF"/>
                </a:solidFill>
                <a:latin typeface="Arial MT"/>
                <a:cs typeface="Arial MT"/>
              </a:rPr>
              <a:t>of</a:t>
            </a:r>
            <a:r>
              <a:rPr dirty="0" sz="2400" spc="-35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2400">
                <a:solidFill>
                  <a:srgbClr val="FFFFFF"/>
                </a:solidFill>
                <a:latin typeface="Arial MT"/>
                <a:cs typeface="Arial MT"/>
              </a:rPr>
              <a:t>other</a:t>
            </a:r>
            <a:r>
              <a:rPr dirty="0" sz="2400" spc="-4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2400" spc="-10">
                <a:solidFill>
                  <a:srgbClr val="FFFFFF"/>
                </a:solidFill>
                <a:latin typeface="Arial MT"/>
                <a:cs typeface="Arial MT"/>
              </a:rPr>
              <a:t>disease</a:t>
            </a:r>
            <a:endParaRPr sz="2400">
              <a:latin typeface="Arial MT"/>
              <a:cs typeface="Arial MT"/>
            </a:endParaRPr>
          </a:p>
        </p:txBody>
      </p:sp>
      <p:grpSp>
        <p:nvGrpSpPr>
          <p:cNvPr id="9" name="object 9" descr=""/>
          <p:cNvGrpSpPr/>
          <p:nvPr/>
        </p:nvGrpSpPr>
        <p:grpSpPr>
          <a:xfrm>
            <a:off x="-13212" y="-13212"/>
            <a:ext cx="9170670" cy="6884670"/>
            <a:chOff x="-13212" y="-13212"/>
            <a:chExt cx="9170670" cy="6884670"/>
          </a:xfrm>
        </p:grpSpPr>
        <p:sp>
          <p:nvSpPr>
            <p:cNvPr id="10" name="object 10" descr=""/>
            <p:cNvSpPr/>
            <p:nvPr/>
          </p:nvSpPr>
          <p:spPr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l" t="t" r="r" b="b"/>
              <a:pathLst>
                <a:path w="9144000" h="6858000">
                  <a:moveTo>
                    <a:pt x="9144000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9144000" y="68580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FFFFFF">
                <a:alpha val="1176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l" t="t" r="r" b="b"/>
              <a:pathLst>
                <a:path w="9144000" h="6858000">
                  <a:moveTo>
                    <a:pt x="0" y="6858000"/>
                  </a:moveTo>
                  <a:lnTo>
                    <a:pt x="9144000" y="6858000"/>
                  </a:lnTo>
                  <a:lnTo>
                    <a:pt x="9144000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ln w="26424">
              <a:solidFill>
                <a:srgbClr val="6B91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pc="-95"/>
              <a:t>Contra</a:t>
            </a:r>
            <a:r>
              <a:rPr dirty="0" spc="-195"/>
              <a:t> </a:t>
            </a:r>
            <a:r>
              <a:rPr dirty="0" spc="-80"/>
              <a:t>Indication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532587" y="6093358"/>
            <a:ext cx="379158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Arial MT"/>
                <a:cs typeface="Arial MT"/>
              </a:rPr>
              <a:t>Crapo.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 i="1">
                <a:latin typeface="Arial"/>
                <a:cs typeface="Arial"/>
              </a:rPr>
              <a:t>Am</a:t>
            </a:r>
            <a:r>
              <a:rPr dirty="0" sz="1200" spc="-5" i="1">
                <a:latin typeface="Arial"/>
                <a:cs typeface="Arial"/>
              </a:rPr>
              <a:t> </a:t>
            </a:r>
            <a:r>
              <a:rPr dirty="0" sz="1200" i="1">
                <a:latin typeface="Arial"/>
                <a:cs typeface="Arial"/>
              </a:rPr>
              <a:t>J Respir</a:t>
            </a:r>
            <a:r>
              <a:rPr dirty="0" sz="1200" spc="-15" i="1">
                <a:latin typeface="Arial"/>
                <a:cs typeface="Arial"/>
              </a:rPr>
              <a:t> </a:t>
            </a:r>
            <a:r>
              <a:rPr dirty="0" sz="1200" i="1">
                <a:latin typeface="Arial"/>
                <a:cs typeface="Arial"/>
              </a:rPr>
              <a:t>Crit</a:t>
            </a:r>
            <a:r>
              <a:rPr dirty="0" sz="1200" spc="-5" i="1">
                <a:latin typeface="Arial"/>
                <a:cs typeface="Arial"/>
              </a:rPr>
              <a:t> </a:t>
            </a:r>
            <a:r>
              <a:rPr dirty="0" sz="1200" i="1">
                <a:latin typeface="Arial"/>
                <a:cs typeface="Arial"/>
              </a:rPr>
              <a:t>Care</a:t>
            </a:r>
            <a:r>
              <a:rPr dirty="0" sz="1200" spc="-10" i="1">
                <a:latin typeface="Arial"/>
                <a:cs typeface="Arial"/>
              </a:rPr>
              <a:t> </a:t>
            </a:r>
            <a:r>
              <a:rPr dirty="0" sz="1200" i="1">
                <a:latin typeface="Arial"/>
                <a:cs typeface="Arial"/>
              </a:rPr>
              <a:t>Med,</a:t>
            </a:r>
            <a:r>
              <a:rPr dirty="0" sz="1200" spc="-15" i="1">
                <a:latin typeface="Arial"/>
                <a:cs typeface="Arial"/>
              </a:rPr>
              <a:t> </a:t>
            </a:r>
            <a:r>
              <a:rPr dirty="0" sz="1200" i="1">
                <a:latin typeface="Arial"/>
                <a:cs typeface="Arial"/>
              </a:rPr>
              <a:t>2000;</a:t>
            </a:r>
            <a:r>
              <a:rPr dirty="0" sz="1200" spc="-35" i="1">
                <a:latin typeface="Arial"/>
                <a:cs typeface="Arial"/>
              </a:rPr>
              <a:t> </a:t>
            </a:r>
            <a:r>
              <a:rPr dirty="0" sz="1200" i="1">
                <a:latin typeface="Arial"/>
                <a:cs typeface="Arial"/>
              </a:rPr>
              <a:t>161</a:t>
            </a:r>
            <a:r>
              <a:rPr dirty="0" sz="1200">
                <a:latin typeface="Arial MT"/>
                <a:cs typeface="Arial MT"/>
              </a:rPr>
              <a:t>: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309-</a:t>
            </a:r>
            <a:r>
              <a:rPr dirty="0" sz="1200" spc="-20">
                <a:latin typeface="Arial MT"/>
                <a:cs typeface="Arial MT"/>
              </a:rPr>
              <a:t>329.</a:t>
            </a:r>
            <a:endParaRPr sz="1200">
              <a:latin typeface="Arial MT"/>
              <a:cs typeface="Arial MT"/>
            </a:endParaRPr>
          </a:p>
        </p:txBody>
      </p:sp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28600" y="1143000"/>
            <a:ext cx="8686800" cy="4861560"/>
          </a:xfrm>
          <a:prstGeom prst="rect">
            <a:avLst/>
          </a:prstGeom>
        </p:spPr>
      </p:pic>
      <p:graphicFrame>
        <p:nvGraphicFramePr>
          <p:cNvPr id="5" name="object 5" descr=""/>
          <p:cNvGraphicFramePr>
            <a:graphicFrameLocks noGrp="1"/>
          </p:cNvGraphicFramePr>
          <p:nvPr/>
        </p:nvGraphicFramePr>
        <p:xfrm>
          <a:off x="223837" y="1138237"/>
          <a:ext cx="8772525" cy="485965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686800"/>
              </a:tblGrid>
              <a:tr h="441959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484"/>
                        </a:spcBef>
                      </a:pPr>
                      <a:r>
                        <a:rPr dirty="0" sz="2000" spc="-10" b="1">
                          <a:latin typeface="Arial"/>
                          <a:cs typeface="Arial"/>
                        </a:rPr>
                        <a:t>Absolute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B="0" marT="61594">
                    <a:lnL w="9525">
                      <a:solidFill>
                        <a:srgbClr val="FF6700"/>
                      </a:solidFill>
                      <a:prstDash val="solid"/>
                    </a:lnL>
                    <a:lnR w="9525">
                      <a:solidFill>
                        <a:srgbClr val="FF6700"/>
                      </a:solidFill>
                      <a:prstDash val="solid"/>
                    </a:lnR>
                    <a:lnT w="9525">
                      <a:solidFill>
                        <a:srgbClr val="FF6700"/>
                      </a:solidFill>
                      <a:prstDash val="solid"/>
                    </a:lnT>
                    <a:lnB w="9525">
                      <a:solidFill>
                        <a:srgbClr val="FF6700"/>
                      </a:solidFill>
                      <a:prstDash val="solid"/>
                    </a:lnB>
                    <a:solidFill>
                      <a:srgbClr val="FFFFFF">
                        <a:alpha val="1176"/>
                      </a:srgbClr>
                    </a:solidFill>
                  </a:tcPr>
                </a:tc>
              </a:tr>
              <a:tr h="441959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484"/>
                        </a:spcBef>
                      </a:pPr>
                      <a:r>
                        <a:rPr dirty="0" sz="2000">
                          <a:latin typeface="Arial MT"/>
                          <a:cs typeface="Arial MT"/>
                        </a:rPr>
                        <a:t>Severe</a:t>
                      </a:r>
                      <a:r>
                        <a:rPr dirty="0" sz="2000" spc="-30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2000">
                          <a:latin typeface="Arial MT"/>
                          <a:cs typeface="Arial MT"/>
                        </a:rPr>
                        <a:t>airflow</a:t>
                      </a:r>
                      <a:r>
                        <a:rPr dirty="0" sz="2000" spc="-25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2000">
                          <a:latin typeface="Arial MT"/>
                          <a:cs typeface="Arial MT"/>
                        </a:rPr>
                        <a:t>limitation</a:t>
                      </a:r>
                      <a:r>
                        <a:rPr dirty="0" sz="2000" spc="-15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2000">
                          <a:latin typeface="Arial MT"/>
                          <a:cs typeface="Arial MT"/>
                        </a:rPr>
                        <a:t>(FEV1</a:t>
                      </a:r>
                      <a:r>
                        <a:rPr dirty="0" sz="2000" spc="-25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2000">
                          <a:latin typeface="Arial MT"/>
                          <a:cs typeface="Arial MT"/>
                        </a:rPr>
                        <a:t>&lt;50</a:t>
                      </a:r>
                      <a:r>
                        <a:rPr dirty="0" sz="2000" spc="-40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2000">
                          <a:latin typeface="Arial MT"/>
                          <a:cs typeface="Arial MT"/>
                        </a:rPr>
                        <a:t>percent</a:t>
                      </a:r>
                      <a:r>
                        <a:rPr dirty="0" sz="2000" spc="-55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2000">
                          <a:latin typeface="Arial MT"/>
                          <a:cs typeface="Arial MT"/>
                        </a:rPr>
                        <a:t>predicted</a:t>
                      </a:r>
                      <a:r>
                        <a:rPr dirty="0" sz="2000" spc="-60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2000">
                          <a:latin typeface="Arial MT"/>
                          <a:cs typeface="Arial MT"/>
                        </a:rPr>
                        <a:t>or</a:t>
                      </a:r>
                      <a:r>
                        <a:rPr dirty="0" sz="2000" spc="-25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2000">
                          <a:latin typeface="Arial MT"/>
                          <a:cs typeface="Arial MT"/>
                        </a:rPr>
                        <a:t>&lt;1</a:t>
                      </a:r>
                      <a:r>
                        <a:rPr dirty="0" sz="2000" spc="-30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2000" spc="-25">
                          <a:latin typeface="Arial MT"/>
                          <a:cs typeface="Arial MT"/>
                        </a:rPr>
                        <a:t>L)</a:t>
                      </a:r>
                      <a:endParaRPr sz="2000">
                        <a:latin typeface="Arial MT"/>
                        <a:cs typeface="Arial MT"/>
                      </a:endParaRPr>
                    </a:p>
                  </a:txBody>
                  <a:tcPr marL="0" marR="0" marB="0" marT="61594">
                    <a:lnL w="9525">
                      <a:solidFill>
                        <a:srgbClr val="FF6700"/>
                      </a:solidFill>
                      <a:prstDash val="solid"/>
                    </a:lnL>
                    <a:lnR w="9525">
                      <a:solidFill>
                        <a:srgbClr val="FF6700"/>
                      </a:solidFill>
                      <a:prstDash val="solid"/>
                    </a:lnR>
                    <a:lnT w="9525">
                      <a:solidFill>
                        <a:srgbClr val="FF6700"/>
                      </a:solidFill>
                      <a:prstDash val="solid"/>
                    </a:lnT>
                    <a:lnB w="9525">
                      <a:solidFill>
                        <a:srgbClr val="FF6700"/>
                      </a:solidFill>
                      <a:prstDash val="solid"/>
                    </a:lnB>
                    <a:solidFill>
                      <a:srgbClr val="FFFFFF">
                        <a:alpha val="1176"/>
                      </a:srgbClr>
                    </a:solidFill>
                  </a:tcPr>
                </a:tc>
              </a:tr>
              <a:tr h="441325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484"/>
                        </a:spcBef>
                      </a:pPr>
                      <a:r>
                        <a:rPr dirty="0" sz="2000">
                          <a:latin typeface="Arial MT"/>
                          <a:cs typeface="Arial MT"/>
                        </a:rPr>
                        <a:t>Myocardial</a:t>
                      </a:r>
                      <a:r>
                        <a:rPr dirty="0" sz="2000" spc="-50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2000">
                          <a:latin typeface="Arial MT"/>
                          <a:cs typeface="Arial MT"/>
                        </a:rPr>
                        <a:t>infarction</a:t>
                      </a:r>
                      <a:r>
                        <a:rPr dirty="0" sz="2000" spc="-50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2000">
                          <a:latin typeface="Arial MT"/>
                          <a:cs typeface="Arial MT"/>
                        </a:rPr>
                        <a:t>or</a:t>
                      </a:r>
                      <a:r>
                        <a:rPr dirty="0" sz="2000" spc="-30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2000">
                          <a:latin typeface="Arial MT"/>
                          <a:cs typeface="Arial MT"/>
                        </a:rPr>
                        <a:t>stroke</a:t>
                      </a:r>
                      <a:r>
                        <a:rPr dirty="0" sz="2000" spc="-55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2000">
                          <a:latin typeface="Arial MT"/>
                          <a:cs typeface="Arial MT"/>
                        </a:rPr>
                        <a:t>in</a:t>
                      </a:r>
                      <a:r>
                        <a:rPr dirty="0" sz="2000" spc="-15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2000">
                          <a:latin typeface="Arial MT"/>
                          <a:cs typeface="Arial MT"/>
                        </a:rPr>
                        <a:t>last</a:t>
                      </a:r>
                      <a:r>
                        <a:rPr dirty="0" sz="2000" spc="-40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2000">
                          <a:latin typeface="Arial MT"/>
                          <a:cs typeface="Arial MT"/>
                        </a:rPr>
                        <a:t>three</a:t>
                      </a:r>
                      <a:r>
                        <a:rPr dirty="0" sz="2000" spc="-40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2000" spc="-10">
                          <a:latin typeface="Arial MT"/>
                          <a:cs typeface="Arial MT"/>
                        </a:rPr>
                        <a:t>months</a:t>
                      </a:r>
                      <a:endParaRPr sz="2000">
                        <a:latin typeface="Arial MT"/>
                        <a:cs typeface="Arial MT"/>
                      </a:endParaRPr>
                    </a:p>
                  </a:txBody>
                  <a:tcPr marL="0" marR="0" marB="0" marT="61594">
                    <a:lnL w="9525">
                      <a:solidFill>
                        <a:srgbClr val="FF6700"/>
                      </a:solidFill>
                      <a:prstDash val="solid"/>
                    </a:lnL>
                    <a:lnR w="9525">
                      <a:solidFill>
                        <a:srgbClr val="FF6700"/>
                      </a:solidFill>
                      <a:prstDash val="solid"/>
                    </a:lnR>
                    <a:lnT w="9525">
                      <a:solidFill>
                        <a:srgbClr val="FF6700"/>
                      </a:solidFill>
                      <a:prstDash val="solid"/>
                    </a:lnT>
                    <a:lnB w="9525">
                      <a:solidFill>
                        <a:srgbClr val="FF6700"/>
                      </a:solidFill>
                      <a:prstDash val="solid"/>
                    </a:lnB>
                    <a:solidFill>
                      <a:srgbClr val="FFFFFF">
                        <a:alpha val="1176"/>
                      </a:srgbClr>
                    </a:solidFill>
                  </a:tcPr>
                </a:tc>
              </a:tr>
              <a:tr h="441959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489"/>
                        </a:spcBef>
                      </a:pPr>
                      <a:r>
                        <a:rPr dirty="0" sz="2000">
                          <a:latin typeface="Arial MT"/>
                          <a:cs typeface="Arial MT"/>
                        </a:rPr>
                        <a:t>Uncontrolled</a:t>
                      </a:r>
                      <a:r>
                        <a:rPr dirty="0" sz="2000" spc="-55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2000">
                          <a:latin typeface="Arial MT"/>
                          <a:cs typeface="Arial MT"/>
                        </a:rPr>
                        <a:t>hypertension</a:t>
                      </a:r>
                      <a:r>
                        <a:rPr dirty="0" sz="2000" spc="-55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2000">
                          <a:latin typeface="Arial MT"/>
                          <a:cs typeface="Arial MT"/>
                        </a:rPr>
                        <a:t>(systolic</a:t>
                      </a:r>
                      <a:r>
                        <a:rPr dirty="0" sz="2000" spc="-50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2000">
                          <a:latin typeface="Arial MT"/>
                          <a:cs typeface="Arial MT"/>
                        </a:rPr>
                        <a:t>BP</a:t>
                      </a:r>
                      <a:r>
                        <a:rPr dirty="0" sz="2000" spc="-60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2000">
                          <a:latin typeface="Arial MT"/>
                          <a:cs typeface="Arial MT"/>
                        </a:rPr>
                        <a:t>&gt;200</a:t>
                      </a:r>
                      <a:r>
                        <a:rPr dirty="0" sz="2000" spc="-40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2000">
                          <a:latin typeface="Arial MT"/>
                          <a:cs typeface="Arial MT"/>
                        </a:rPr>
                        <a:t>or</a:t>
                      </a:r>
                      <a:r>
                        <a:rPr dirty="0" sz="2000" spc="-35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2000">
                          <a:latin typeface="Arial MT"/>
                          <a:cs typeface="Arial MT"/>
                        </a:rPr>
                        <a:t>diastolic</a:t>
                      </a:r>
                      <a:r>
                        <a:rPr dirty="0" sz="2000" spc="-30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2000">
                          <a:latin typeface="Arial MT"/>
                          <a:cs typeface="Arial MT"/>
                        </a:rPr>
                        <a:t>BP</a:t>
                      </a:r>
                      <a:r>
                        <a:rPr dirty="0" sz="2000" spc="-65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2000" spc="-10">
                          <a:latin typeface="Arial MT"/>
                          <a:cs typeface="Arial MT"/>
                        </a:rPr>
                        <a:t>&gt;100)</a:t>
                      </a:r>
                      <a:endParaRPr sz="2000">
                        <a:latin typeface="Arial MT"/>
                        <a:cs typeface="Arial MT"/>
                      </a:endParaRPr>
                    </a:p>
                  </a:txBody>
                  <a:tcPr marL="0" marR="0" marB="0" marT="62229">
                    <a:lnL w="9525">
                      <a:solidFill>
                        <a:srgbClr val="FF6700"/>
                      </a:solidFill>
                      <a:prstDash val="solid"/>
                    </a:lnL>
                    <a:lnR w="9525">
                      <a:solidFill>
                        <a:srgbClr val="FF6700"/>
                      </a:solidFill>
                      <a:prstDash val="solid"/>
                    </a:lnR>
                    <a:lnT w="9525">
                      <a:solidFill>
                        <a:srgbClr val="FF6700"/>
                      </a:solidFill>
                      <a:prstDash val="solid"/>
                    </a:lnT>
                    <a:lnB w="9525">
                      <a:solidFill>
                        <a:srgbClr val="FF6700"/>
                      </a:solidFill>
                      <a:prstDash val="solid"/>
                    </a:lnB>
                    <a:solidFill>
                      <a:srgbClr val="FFFFFF">
                        <a:alpha val="1176"/>
                      </a:srgbClr>
                    </a:solidFill>
                  </a:tcPr>
                </a:tc>
              </a:tr>
              <a:tr h="441959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484"/>
                        </a:spcBef>
                      </a:pPr>
                      <a:r>
                        <a:rPr dirty="0" sz="2000">
                          <a:latin typeface="Arial MT"/>
                          <a:cs typeface="Arial MT"/>
                        </a:rPr>
                        <a:t>Known</a:t>
                      </a:r>
                      <a:r>
                        <a:rPr dirty="0" sz="2000" spc="-35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2000">
                          <a:latin typeface="Arial MT"/>
                          <a:cs typeface="Arial MT"/>
                        </a:rPr>
                        <a:t>aortic</a:t>
                      </a:r>
                      <a:r>
                        <a:rPr dirty="0" sz="2000" spc="-35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2000" spc="-10">
                          <a:latin typeface="Arial MT"/>
                          <a:cs typeface="Arial MT"/>
                        </a:rPr>
                        <a:t>aneurysm</a:t>
                      </a:r>
                      <a:endParaRPr sz="2000">
                        <a:latin typeface="Arial MT"/>
                        <a:cs typeface="Arial MT"/>
                      </a:endParaRPr>
                    </a:p>
                  </a:txBody>
                  <a:tcPr marL="0" marR="0" marB="0" marT="61594">
                    <a:lnL w="9525">
                      <a:solidFill>
                        <a:srgbClr val="FF6700"/>
                      </a:solidFill>
                      <a:prstDash val="solid"/>
                    </a:lnL>
                    <a:lnR w="9525">
                      <a:solidFill>
                        <a:srgbClr val="FF6700"/>
                      </a:solidFill>
                      <a:prstDash val="solid"/>
                    </a:lnR>
                    <a:lnT w="9525">
                      <a:solidFill>
                        <a:srgbClr val="FF6700"/>
                      </a:solidFill>
                      <a:prstDash val="solid"/>
                    </a:lnT>
                    <a:lnB w="9525">
                      <a:solidFill>
                        <a:srgbClr val="FF6700"/>
                      </a:solidFill>
                      <a:prstDash val="solid"/>
                    </a:lnB>
                    <a:solidFill>
                      <a:srgbClr val="FFFFFF">
                        <a:alpha val="1176"/>
                      </a:srgbClr>
                    </a:solidFill>
                  </a:tcPr>
                </a:tc>
              </a:tr>
              <a:tr h="441959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490"/>
                        </a:spcBef>
                      </a:pPr>
                      <a:r>
                        <a:rPr dirty="0" sz="2000" spc="-10" b="1">
                          <a:latin typeface="Arial"/>
                          <a:cs typeface="Arial"/>
                        </a:rPr>
                        <a:t>Relative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B="0" marT="62230">
                    <a:lnL w="9525">
                      <a:solidFill>
                        <a:srgbClr val="FF6700"/>
                      </a:solidFill>
                      <a:prstDash val="solid"/>
                    </a:lnL>
                    <a:lnR w="9525">
                      <a:solidFill>
                        <a:srgbClr val="FF6700"/>
                      </a:solidFill>
                      <a:prstDash val="solid"/>
                    </a:lnR>
                    <a:lnT w="9525">
                      <a:solidFill>
                        <a:srgbClr val="FF6700"/>
                      </a:solidFill>
                      <a:prstDash val="solid"/>
                    </a:lnT>
                    <a:lnB w="9525">
                      <a:solidFill>
                        <a:srgbClr val="FF6700"/>
                      </a:solidFill>
                      <a:prstDash val="solid"/>
                    </a:lnB>
                    <a:solidFill>
                      <a:srgbClr val="FFFFFF">
                        <a:alpha val="1176"/>
                      </a:srgbClr>
                    </a:solidFill>
                  </a:tcPr>
                </a:tc>
              </a:tr>
              <a:tr h="441325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490"/>
                        </a:spcBef>
                      </a:pPr>
                      <a:r>
                        <a:rPr dirty="0" sz="2000">
                          <a:latin typeface="Arial MT"/>
                          <a:cs typeface="Arial MT"/>
                        </a:rPr>
                        <a:t>Moderate</a:t>
                      </a:r>
                      <a:r>
                        <a:rPr dirty="0" sz="2000" spc="-60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2000">
                          <a:latin typeface="Arial MT"/>
                          <a:cs typeface="Arial MT"/>
                        </a:rPr>
                        <a:t>airflow</a:t>
                      </a:r>
                      <a:r>
                        <a:rPr dirty="0" sz="2000" spc="-25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2000">
                          <a:latin typeface="Arial MT"/>
                          <a:cs typeface="Arial MT"/>
                        </a:rPr>
                        <a:t>limitation</a:t>
                      </a:r>
                      <a:r>
                        <a:rPr dirty="0" sz="2000" spc="-10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2000">
                          <a:latin typeface="Arial MT"/>
                          <a:cs typeface="Arial MT"/>
                        </a:rPr>
                        <a:t>(FEV1</a:t>
                      </a:r>
                      <a:r>
                        <a:rPr dirty="0" sz="2000" spc="-25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2000">
                          <a:latin typeface="Arial MT"/>
                          <a:cs typeface="Arial MT"/>
                        </a:rPr>
                        <a:t>&lt;60</a:t>
                      </a:r>
                      <a:r>
                        <a:rPr dirty="0" sz="2000" spc="-40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2000">
                          <a:latin typeface="Arial MT"/>
                          <a:cs typeface="Arial MT"/>
                        </a:rPr>
                        <a:t>percent</a:t>
                      </a:r>
                      <a:r>
                        <a:rPr dirty="0" sz="2000" spc="-55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2000">
                          <a:latin typeface="Arial MT"/>
                          <a:cs typeface="Arial MT"/>
                        </a:rPr>
                        <a:t>predicted</a:t>
                      </a:r>
                      <a:r>
                        <a:rPr dirty="0" sz="2000" spc="-55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2000">
                          <a:latin typeface="Arial MT"/>
                          <a:cs typeface="Arial MT"/>
                        </a:rPr>
                        <a:t>or</a:t>
                      </a:r>
                      <a:r>
                        <a:rPr dirty="0" sz="2000" spc="-25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2000">
                          <a:latin typeface="Arial MT"/>
                          <a:cs typeface="Arial MT"/>
                        </a:rPr>
                        <a:t>&lt;1.5</a:t>
                      </a:r>
                      <a:r>
                        <a:rPr dirty="0" sz="2000" spc="-50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2000" spc="-25">
                          <a:latin typeface="Arial MT"/>
                          <a:cs typeface="Arial MT"/>
                        </a:rPr>
                        <a:t>L)</a:t>
                      </a:r>
                      <a:endParaRPr sz="2000">
                        <a:latin typeface="Arial MT"/>
                        <a:cs typeface="Arial MT"/>
                      </a:endParaRPr>
                    </a:p>
                  </a:txBody>
                  <a:tcPr marL="0" marR="0" marB="0" marT="62230">
                    <a:lnL w="9525">
                      <a:solidFill>
                        <a:srgbClr val="FF6700"/>
                      </a:solidFill>
                      <a:prstDash val="solid"/>
                    </a:lnL>
                    <a:lnR w="9525">
                      <a:solidFill>
                        <a:srgbClr val="FF6700"/>
                      </a:solidFill>
                      <a:prstDash val="solid"/>
                    </a:lnR>
                    <a:lnT w="9525">
                      <a:solidFill>
                        <a:srgbClr val="FF6700"/>
                      </a:solidFill>
                      <a:prstDash val="solid"/>
                    </a:lnT>
                    <a:lnB w="9525">
                      <a:solidFill>
                        <a:srgbClr val="FF6700"/>
                      </a:solidFill>
                      <a:prstDash val="solid"/>
                    </a:lnB>
                    <a:solidFill>
                      <a:srgbClr val="FFFFFF">
                        <a:alpha val="1176"/>
                      </a:srgbClr>
                    </a:solidFill>
                  </a:tcPr>
                </a:tc>
              </a:tr>
              <a:tr h="441959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490"/>
                        </a:spcBef>
                      </a:pPr>
                      <a:r>
                        <a:rPr dirty="0" sz="2000">
                          <a:latin typeface="Arial MT"/>
                          <a:cs typeface="Arial MT"/>
                        </a:rPr>
                        <a:t>Inability</a:t>
                      </a:r>
                      <a:r>
                        <a:rPr dirty="0" sz="2000" spc="-10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2000">
                          <a:latin typeface="Arial MT"/>
                          <a:cs typeface="Arial MT"/>
                        </a:rPr>
                        <a:t>to</a:t>
                      </a:r>
                      <a:r>
                        <a:rPr dirty="0" sz="2000" spc="5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2000">
                          <a:latin typeface="Arial MT"/>
                          <a:cs typeface="Arial MT"/>
                        </a:rPr>
                        <a:t>perform</a:t>
                      </a:r>
                      <a:r>
                        <a:rPr dirty="0" sz="2000" spc="-30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2000" spc="-10">
                          <a:latin typeface="Arial MT"/>
                          <a:cs typeface="Arial MT"/>
                        </a:rPr>
                        <a:t>acceptable-</a:t>
                      </a:r>
                      <a:r>
                        <a:rPr dirty="0" sz="2000">
                          <a:latin typeface="Arial MT"/>
                          <a:cs typeface="Arial MT"/>
                        </a:rPr>
                        <a:t>quality</a:t>
                      </a:r>
                      <a:r>
                        <a:rPr dirty="0" sz="2000" spc="-30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2000" spc="-10">
                          <a:latin typeface="Arial MT"/>
                          <a:cs typeface="Arial MT"/>
                        </a:rPr>
                        <a:t>spirometry</a:t>
                      </a:r>
                      <a:endParaRPr sz="2000">
                        <a:latin typeface="Arial MT"/>
                        <a:cs typeface="Arial MT"/>
                      </a:endParaRPr>
                    </a:p>
                  </a:txBody>
                  <a:tcPr marL="0" marR="0" marB="0" marT="62230">
                    <a:lnL w="9525">
                      <a:solidFill>
                        <a:srgbClr val="FF6700"/>
                      </a:solidFill>
                      <a:prstDash val="solid"/>
                    </a:lnL>
                    <a:lnR w="9525">
                      <a:solidFill>
                        <a:srgbClr val="FF6700"/>
                      </a:solidFill>
                      <a:prstDash val="solid"/>
                    </a:lnR>
                    <a:lnT w="9525">
                      <a:solidFill>
                        <a:srgbClr val="FF6700"/>
                      </a:solidFill>
                      <a:prstDash val="solid"/>
                    </a:lnT>
                    <a:lnB w="9525">
                      <a:solidFill>
                        <a:srgbClr val="FF6700"/>
                      </a:solidFill>
                      <a:prstDash val="solid"/>
                    </a:lnB>
                    <a:solidFill>
                      <a:srgbClr val="FFFFFF">
                        <a:alpha val="1176"/>
                      </a:srgbClr>
                    </a:solidFill>
                  </a:tcPr>
                </a:tc>
              </a:tr>
              <a:tr h="441325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490"/>
                        </a:spcBef>
                      </a:pPr>
                      <a:r>
                        <a:rPr dirty="0" sz="2000" spc="-10">
                          <a:latin typeface="Arial MT"/>
                          <a:cs typeface="Arial MT"/>
                        </a:rPr>
                        <a:t>Pregnancy</a:t>
                      </a:r>
                      <a:endParaRPr sz="2000">
                        <a:latin typeface="Arial MT"/>
                        <a:cs typeface="Arial MT"/>
                      </a:endParaRPr>
                    </a:p>
                  </a:txBody>
                  <a:tcPr marL="0" marR="0" marB="0" marT="62230">
                    <a:lnL w="9525">
                      <a:solidFill>
                        <a:srgbClr val="FF6700"/>
                      </a:solidFill>
                      <a:prstDash val="solid"/>
                    </a:lnL>
                    <a:lnR w="9525">
                      <a:solidFill>
                        <a:srgbClr val="FF6700"/>
                      </a:solidFill>
                      <a:prstDash val="solid"/>
                    </a:lnR>
                    <a:lnT w="9525">
                      <a:solidFill>
                        <a:srgbClr val="FF6700"/>
                      </a:solidFill>
                      <a:prstDash val="solid"/>
                    </a:lnT>
                    <a:lnB w="9525">
                      <a:solidFill>
                        <a:srgbClr val="FF6700"/>
                      </a:solidFill>
                      <a:prstDash val="solid"/>
                    </a:lnB>
                    <a:solidFill>
                      <a:srgbClr val="FFFFFF">
                        <a:alpha val="1176"/>
                      </a:srgbClr>
                    </a:solidFill>
                  </a:tcPr>
                </a:tc>
              </a:tr>
              <a:tr h="441959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490"/>
                        </a:spcBef>
                      </a:pPr>
                      <a:r>
                        <a:rPr dirty="0" sz="2000">
                          <a:latin typeface="Arial MT"/>
                          <a:cs typeface="Arial MT"/>
                        </a:rPr>
                        <a:t>Nursing</a:t>
                      </a:r>
                      <a:r>
                        <a:rPr dirty="0" sz="2000" spc="-90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2000" spc="-10">
                          <a:latin typeface="Arial MT"/>
                          <a:cs typeface="Arial MT"/>
                        </a:rPr>
                        <a:t>mothers</a:t>
                      </a:r>
                      <a:endParaRPr sz="2000">
                        <a:latin typeface="Arial MT"/>
                        <a:cs typeface="Arial MT"/>
                      </a:endParaRPr>
                    </a:p>
                  </a:txBody>
                  <a:tcPr marL="0" marR="0" marB="0" marT="62230">
                    <a:lnL w="9525">
                      <a:solidFill>
                        <a:srgbClr val="FF6700"/>
                      </a:solidFill>
                      <a:prstDash val="solid"/>
                    </a:lnL>
                    <a:lnR w="9525">
                      <a:solidFill>
                        <a:srgbClr val="FF6700"/>
                      </a:solidFill>
                      <a:prstDash val="solid"/>
                    </a:lnR>
                    <a:lnT w="9525">
                      <a:solidFill>
                        <a:srgbClr val="FF6700"/>
                      </a:solidFill>
                      <a:prstDash val="solid"/>
                    </a:lnT>
                    <a:lnB w="9525">
                      <a:solidFill>
                        <a:srgbClr val="FF6700"/>
                      </a:solidFill>
                      <a:prstDash val="solid"/>
                    </a:lnB>
                    <a:solidFill>
                      <a:srgbClr val="FFFFFF">
                        <a:alpha val="1176"/>
                      </a:srgbClr>
                    </a:solidFill>
                  </a:tcPr>
                </a:tc>
              </a:tr>
              <a:tr h="441959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490"/>
                        </a:spcBef>
                      </a:pPr>
                      <a:r>
                        <a:rPr dirty="0" sz="2000">
                          <a:latin typeface="Arial MT"/>
                          <a:cs typeface="Arial MT"/>
                        </a:rPr>
                        <a:t>Current</a:t>
                      </a:r>
                      <a:r>
                        <a:rPr dirty="0" sz="2000" spc="-65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2000">
                          <a:latin typeface="Arial MT"/>
                          <a:cs typeface="Arial MT"/>
                        </a:rPr>
                        <a:t>use</a:t>
                      </a:r>
                      <a:r>
                        <a:rPr dirty="0" sz="2000" spc="-30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2000">
                          <a:latin typeface="Arial MT"/>
                          <a:cs typeface="Arial MT"/>
                        </a:rPr>
                        <a:t>of</a:t>
                      </a:r>
                      <a:r>
                        <a:rPr dirty="0" sz="2000" spc="-40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2000">
                          <a:latin typeface="Arial MT"/>
                          <a:cs typeface="Arial MT"/>
                        </a:rPr>
                        <a:t>cholinesterase</a:t>
                      </a:r>
                      <a:r>
                        <a:rPr dirty="0" sz="2000" spc="-60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2000">
                          <a:latin typeface="Arial MT"/>
                          <a:cs typeface="Arial MT"/>
                        </a:rPr>
                        <a:t>inhibitor</a:t>
                      </a:r>
                      <a:r>
                        <a:rPr dirty="0" sz="2000" spc="-35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2000">
                          <a:latin typeface="Arial MT"/>
                          <a:cs typeface="Arial MT"/>
                        </a:rPr>
                        <a:t>medication</a:t>
                      </a:r>
                      <a:r>
                        <a:rPr dirty="0" sz="2000" spc="-45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2000">
                          <a:latin typeface="Arial MT"/>
                          <a:cs typeface="Arial MT"/>
                        </a:rPr>
                        <a:t>(for</a:t>
                      </a:r>
                      <a:r>
                        <a:rPr dirty="0" sz="2000" spc="-45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2000">
                          <a:latin typeface="Arial MT"/>
                          <a:cs typeface="Arial MT"/>
                        </a:rPr>
                        <a:t>myasthenia</a:t>
                      </a:r>
                      <a:r>
                        <a:rPr dirty="0" sz="2000" spc="-45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2000" spc="-10">
                          <a:latin typeface="Arial MT"/>
                          <a:cs typeface="Arial MT"/>
                        </a:rPr>
                        <a:t>gravis)</a:t>
                      </a:r>
                      <a:endParaRPr sz="2000">
                        <a:latin typeface="Arial MT"/>
                        <a:cs typeface="Arial MT"/>
                      </a:endParaRPr>
                    </a:p>
                  </a:txBody>
                  <a:tcPr marL="0" marR="0" marB="0" marT="62230">
                    <a:lnL w="9525">
                      <a:solidFill>
                        <a:srgbClr val="FF6700"/>
                      </a:solidFill>
                      <a:prstDash val="solid"/>
                    </a:lnL>
                    <a:lnR w="9525">
                      <a:solidFill>
                        <a:srgbClr val="FF6700"/>
                      </a:solidFill>
                      <a:prstDash val="solid"/>
                    </a:lnR>
                    <a:lnT w="9525">
                      <a:solidFill>
                        <a:srgbClr val="FF6700"/>
                      </a:solidFill>
                      <a:prstDash val="solid"/>
                    </a:lnT>
                    <a:lnB w="9525">
                      <a:solidFill>
                        <a:srgbClr val="FF6700"/>
                      </a:solidFill>
                      <a:prstDash val="solid"/>
                    </a:lnB>
                    <a:solidFill>
                      <a:srgbClr val="FFFFFF">
                        <a:alpha val="1176"/>
                      </a:srgbClr>
                    </a:solidFill>
                  </a:tcPr>
                </a:tc>
              </a:tr>
            </a:tbl>
          </a:graphicData>
        </a:graphic>
      </p:graphicFrame>
      <p:grpSp>
        <p:nvGrpSpPr>
          <p:cNvPr id="6" name="object 6" descr=""/>
          <p:cNvGrpSpPr/>
          <p:nvPr/>
        </p:nvGrpSpPr>
        <p:grpSpPr>
          <a:xfrm>
            <a:off x="-13212" y="-13212"/>
            <a:ext cx="9170670" cy="6884670"/>
            <a:chOff x="-13212" y="-13212"/>
            <a:chExt cx="9170670" cy="6884670"/>
          </a:xfrm>
        </p:grpSpPr>
        <p:sp>
          <p:nvSpPr>
            <p:cNvPr id="7" name="object 7" descr=""/>
            <p:cNvSpPr/>
            <p:nvPr/>
          </p:nvSpPr>
          <p:spPr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l" t="t" r="r" b="b"/>
              <a:pathLst>
                <a:path w="9144000" h="6858000">
                  <a:moveTo>
                    <a:pt x="9144000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9144000" y="68580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FFFFFF">
                <a:alpha val="1176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l" t="t" r="r" b="b"/>
              <a:pathLst>
                <a:path w="9144000" h="6858000">
                  <a:moveTo>
                    <a:pt x="0" y="6858000"/>
                  </a:moveTo>
                  <a:lnTo>
                    <a:pt x="9144000" y="6858000"/>
                  </a:lnTo>
                  <a:lnTo>
                    <a:pt x="9144000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ln w="26424">
              <a:solidFill>
                <a:srgbClr val="6B91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793749"/>
            <a:ext cx="1744980" cy="45212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800" spc="-90" b="0">
                <a:latin typeface="Arial MT"/>
                <a:cs typeface="Arial MT"/>
              </a:rPr>
              <a:t>Preparation</a:t>
            </a:r>
            <a:endParaRPr sz="2800">
              <a:latin typeface="Arial MT"/>
              <a:cs typeface="Arial MT"/>
            </a:endParaRPr>
          </a:p>
        </p:txBody>
      </p:sp>
      <p:sp>
        <p:nvSpPr>
          <p:cNvPr id="3" name="object 3" descr=""/>
          <p:cNvSpPr/>
          <p:nvPr/>
        </p:nvSpPr>
        <p:spPr>
          <a:xfrm>
            <a:off x="459143" y="1524000"/>
            <a:ext cx="1911350" cy="3733800"/>
          </a:xfrm>
          <a:custGeom>
            <a:avLst/>
            <a:gdLst/>
            <a:ahLst/>
            <a:cxnLst/>
            <a:rect l="l" t="t" r="r" b="b"/>
            <a:pathLst>
              <a:path w="1911350" h="3733800">
                <a:moveTo>
                  <a:pt x="1719795" y="0"/>
                </a:moveTo>
                <a:lnTo>
                  <a:pt x="191084" y="0"/>
                </a:lnTo>
                <a:lnTo>
                  <a:pt x="147273" y="5049"/>
                </a:lnTo>
                <a:lnTo>
                  <a:pt x="107053" y="19431"/>
                </a:lnTo>
                <a:lnTo>
                  <a:pt x="71574" y="41997"/>
                </a:lnTo>
                <a:lnTo>
                  <a:pt x="41981" y="71599"/>
                </a:lnTo>
                <a:lnTo>
                  <a:pt x="19423" y="107089"/>
                </a:lnTo>
                <a:lnTo>
                  <a:pt x="5047" y="147317"/>
                </a:lnTo>
                <a:lnTo>
                  <a:pt x="0" y="191135"/>
                </a:lnTo>
                <a:lnTo>
                  <a:pt x="0" y="3542665"/>
                </a:lnTo>
                <a:lnTo>
                  <a:pt x="5047" y="3586482"/>
                </a:lnTo>
                <a:lnTo>
                  <a:pt x="19423" y="3626710"/>
                </a:lnTo>
                <a:lnTo>
                  <a:pt x="41981" y="3662200"/>
                </a:lnTo>
                <a:lnTo>
                  <a:pt x="71574" y="3691802"/>
                </a:lnTo>
                <a:lnTo>
                  <a:pt x="107053" y="3714368"/>
                </a:lnTo>
                <a:lnTo>
                  <a:pt x="147273" y="3728750"/>
                </a:lnTo>
                <a:lnTo>
                  <a:pt x="191084" y="3733800"/>
                </a:lnTo>
                <a:lnTo>
                  <a:pt x="1719795" y="3733800"/>
                </a:lnTo>
                <a:lnTo>
                  <a:pt x="1763606" y="3728750"/>
                </a:lnTo>
                <a:lnTo>
                  <a:pt x="1803816" y="3714368"/>
                </a:lnTo>
                <a:lnTo>
                  <a:pt x="1839281" y="3691802"/>
                </a:lnTo>
                <a:lnTo>
                  <a:pt x="1868856" y="3662200"/>
                </a:lnTo>
                <a:lnTo>
                  <a:pt x="1891397" y="3626710"/>
                </a:lnTo>
                <a:lnTo>
                  <a:pt x="1905761" y="3586482"/>
                </a:lnTo>
                <a:lnTo>
                  <a:pt x="1910803" y="3542665"/>
                </a:lnTo>
                <a:lnTo>
                  <a:pt x="1910803" y="191135"/>
                </a:lnTo>
                <a:lnTo>
                  <a:pt x="1905761" y="147317"/>
                </a:lnTo>
                <a:lnTo>
                  <a:pt x="1891397" y="107089"/>
                </a:lnTo>
                <a:lnTo>
                  <a:pt x="1868856" y="71599"/>
                </a:lnTo>
                <a:lnTo>
                  <a:pt x="1839281" y="41997"/>
                </a:lnTo>
                <a:lnTo>
                  <a:pt x="1803816" y="19431"/>
                </a:lnTo>
                <a:lnTo>
                  <a:pt x="1763606" y="5049"/>
                </a:lnTo>
                <a:lnTo>
                  <a:pt x="1719795" y="0"/>
                </a:lnTo>
                <a:close/>
              </a:path>
            </a:pathLst>
          </a:custGeom>
          <a:solidFill>
            <a:srgbClr val="DCEAC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 txBox="1"/>
          <p:nvPr/>
        </p:nvSpPr>
        <p:spPr>
          <a:xfrm>
            <a:off x="928217" y="1860626"/>
            <a:ext cx="972819" cy="3917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10">
                <a:latin typeface="Arial MT"/>
                <a:cs typeface="Arial MT"/>
              </a:rPr>
              <a:t>Patient</a:t>
            </a:r>
            <a:endParaRPr sz="2400">
              <a:latin typeface="Arial MT"/>
              <a:cs typeface="Arial MT"/>
            </a:endParaRPr>
          </a:p>
        </p:txBody>
      </p:sp>
      <p:grpSp>
        <p:nvGrpSpPr>
          <p:cNvPr id="5" name="object 5" descr=""/>
          <p:cNvGrpSpPr/>
          <p:nvPr/>
        </p:nvGrpSpPr>
        <p:grpSpPr>
          <a:xfrm>
            <a:off x="636892" y="2631948"/>
            <a:ext cx="1555750" cy="1152525"/>
            <a:chOff x="636892" y="2631948"/>
            <a:chExt cx="1555750" cy="1152525"/>
          </a:xfrm>
        </p:grpSpPr>
        <p:sp>
          <p:nvSpPr>
            <p:cNvPr id="6" name="object 6" descr=""/>
            <p:cNvSpPr/>
            <p:nvPr/>
          </p:nvSpPr>
          <p:spPr>
            <a:xfrm>
              <a:off x="650227" y="2645283"/>
              <a:ext cx="1529080" cy="1125855"/>
            </a:xfrm>
            <a:custGeom>
              <a:avLst/>
              <a:gdLst/>
              <a:ahLst/>
              <a:cxnLst/>
              <a:rect l="l" t="t" r="r" b="b"/>
              <a:pathLst>
                <a:path w="1529080" h="1125854">
                  <a:moveTo>
                    <a:pt x="1416062" y="0"/>
                  </a:moveTo>
                  <a:lnTo>
                    <a:pt x="112585" y="0"/>
                  </a:lnTo>
                  <a:lnTo>
                    <a:pt x="68762" y="8830"/>
                  </a:lnTo>
                  <a:lnTo>
                    <a:pt x="32975" y="32924"/>
                  </a:lnTo>
                  <a:lnTo>
                    <a:pt x="8847" y="68687"/>
                  </a:lnTo>
                  <a:lnTo>
                    <a:pt x="0" y="112521"/>
                  </a:lnTo>
                  <a:lnTo>
                    <a:pt x="0" y="1013205"/>
                  </a:lnTo>
                  <a:lnTo>
                    <a:pt x="8847" y="1056987"/>
                  </a:lnTo>
                  <a:lnTo>
                    <a:pt x="32975" y="1092755"/>
                  </a:lnTo>
                  <a:lnTo>
                    <a:pt x="68762" y="1116879"/>
                  </a:lnTo>
                  <a:lnTo>
                    <a:pt x="112585" y="1125727"/>
                  </a:lnTo>
                  <a:lnTo>
                    <a:pt x="1416062" y="1125727"/>
                  </a:lnTo>
                  <a:lnTo>
                    <a:pt x="1459917" y="1116879"/>
                  </a:lnTo>
                  <a:lnTo>
                    <a:pt x="1495723" y="1092755"/>
                  </a:lnTo>
                  <a:lnTo>
                    <a:pt x="1519861" y="1056987"/>
                  </a:lnTo>
                  <a:lnTo>
                    <a:pt x="1528711" y="1013205"/>
                  </a:lnTo>
                  <a:lnTo>
                    <a:pt x="1528711" y="112521"/>
                  </a:lnTo>
                  <a:lnTo>
                    <a:pt x="1519861" y="68687"/>
                  </a:lnTo>
                  <a:lnTo>
                    <a:pt x="1495723" y="32924"/>
                  </a:lnTo>
                  <a:lnTo>
                    <a:pt x="1459917" y="8830"/>
                  </a:lnTo>
                  <a:lnTo>
                    <a:pt x="1416062" y="0"/>
                  </a:lnTo>
                  <a:close/>
                </a:path>
              </a:pathLst>
            </a:custGeom>
            <a:solidFill>
              <a:srgbClr val="93C5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650227" y="2645283"/>
              <a:ext cx="1529080" cy="1125855"/>
            </a:xfrm>
            <a:custGeom>
              <a:avLst/>
              <a:gdLst/>
              <a:ahLst/>
              <a:cxnLst/>
              <a:rect l="l" t="t" r="r" b="b"/>
              <a:pathLst>
                <a:path w="1529080" h="1125854">
                  <a:moveTo>
                    <a:pt x="0" y="112521"/>
                  </a:moveTo>
                  <a:lnTo>
                    <a:pt x="8847" y="68687"/>
                  </a:lnTo>
                  <a:lnTo>
                    <a:pt x="32975" y="32924"/>
                  </a:lnTo>
                  <a:lnTo>
                    <a:pt x="68762" y="8830"/>
                  </a:lnTo>
                  <a:lnTo>
                    <a:pt x="112585" y="0"/>
                  </a:lnTo>
                  <a:lnTo>
                    <a:pt x="1416062" y="0"/>
                  </a:lnTo>
                  <a:lnTo>
                    <a:pt x="1459917" y="8830"/>
                  </a:lnTo>
                  <a:lnTo>
                    <a:pt x="1495723" y="32924"/>
                  </a:lnTo>
                  <a:lnTo>
                    <a:pt x="1519861" y="68687"/>
                  </a:lnTo>
                  <a:lnTo>
                    <a:pt x="1528711" y="112521"/>
                  </a:lnTo>
                  <a:lnTo>
                    <a:pt x="1528711" y="1013205"/>
                  </a:lnTo>
                  <a:lnTo>
                    <a:pt x="1519861" y="1056987"/>
                  </a:lnTo>
                  <a:lnTo>
                    <a:pt x="1495723" y="1092755"/>
                  </a:lnTo>
                  <a:lnTo>
                    <a:pt x="1459917" y="1116879"/>
                  </a:lnTo>
                  <a:lnTo>
                    <a:pt x="1416062" y="1125727"/>
                  </a:lnTo>
                  <a:lnTo>
                    <a:pt x="112585" y="1125727"/>
                  </a:lnTo>
                  <a:lnTo>
                    <a:pt x="68762" y="1116879"/>
                  </a:lnTo>
                  <a:lnTo>
                    <a:pt x="32975" y="1092755"/>
                  </a:lnTo>
                  <a:lnTo>
                    <a:pt x="8847" y="1056987"/>
                  </a:lnTo>
                  <a:lnTo>
                    <a:pt x="0" y="1013205"/>
                  </a:lnTo>
                  <a:lnTo>
                    <a:pt x="0" y="112521"/>
                  </a:lnTo>
                  <a:close/>
                </a:path>
              </a:pathLst>
            </a:custGeom>
            <a:ln w="2642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 descr=""/>
          <p:cNvSpPr txBox="1"/>
          <p:nvPr/>
        </p:nvSpPr>
        <p:spPr>
          <a:xfrm>
            <a:off x="920902" y="2887472"/>
            <a:ext cx="986790" cy="594995"/>
          </a:xfrm>
          <a:prstGeom prst="rect">
            <a:avLst/>
          </a:prstGeom>
        </p:spPr>
        <p:txBody>
          <a:bodyPr wrap="square" lIns="0" tIns="55880" rIns="0" bIns="0" rtlCol="0" vert="horz">
            <a:spAutoFit/>
          </a:bodyPr>
          <a:lstStyle/>
          <a:p>
            <a:pPr marL="177165" marR="5080" indent="-165100">
              <a:lnSpc>
                <a:spcPts val="2080"/>
              </a:lnSpc>
              <a:spcBef>
                <a:spcPts val="440"/>
              </a:spcBef>
            </a:pPr>
            <a:r>
              <a:rPr dirty="0" sz="2000">
                <a:solidFill>
                  <a:srgbClr val="FFFFFF"/>
                </a:solidFill>
                <a:latin typeface="Arial MT"/>
                <a:cs typeface="Arial MT"/>
              </a:rPr>
              <a:t>Drugs</a:t>
            </a:r>
            <a:r>
              <a:rPr dirty="0" sz="2000" spc="-1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2000" spc="-25">
                <a:solidFill>
                  <a:srgbClr val="FFFFFF"/>
                </a:solidFill>
                <a:latin typeface="Arial MT"/>
                <a:cs typeface="Arial MT"/>
              </a:rPr>
              <a:t>to </a:t>
            </a:r>
            <a:r>
              <a:rPr dirty="0" sz="2000" spc="-10">
                <a:solidFill>
                  <a:srgbClr val="FFFFFF"/>
                </a:solidFill>
                <a:latin typeface="Arial MT"/>
                <a:cs typeface="Arial MT"/>
              </a:rPr>
              <a:t>Avoid</a:t>
            </a:r>
            <a:endParaRPr sz="2000">
              <a:latin typeface="Arial MT"/>
              <a:cs typeface="Arial MT"/>
            </a:endParaRPr>
          </a:p>
        </p:txBody>
      </p:sp>
      <p:grpSp>
        <p:nvGrpSpPr>
          <p:cNvPr id="9" name="object 9" descr=""/>
          <p:cNvGrpSpPr/>
          <p:nvPr/>
        </p:nvGrpSpPr>
        <p:grpSpPr>
          <a:xfrm>
            <a:off x="637014" y="3931026"/>
            <a:ext cx="1555750" cy="1152525"/>
            <a:chOff x="637014" y="3931026"/>
            <a:chExt cx="1555750" cy="1152525"/>
          </a:xfrm>
        </p:grpSpPr>
        <p:sp>
          <p:nvSpPr>
            <p:cNvPr id="10" name="object 10" descr=""/>
            <p:cNvSpPr/>
            <p:nvPr/>
          </p:nvSpPr>
          <p:spPr>
            <a:xfrm>
              <a:off x="650227" y="3944239"/>
              <a:ext cx="1529080" cy="1125855"/>
            </a:xfrm>
            <a:custGeom>
              <a:avLst/>
              <a:gdLst/>
              <a:ahLst/>
              <a:cxnLst/>
              <a:rect l="l" t="t" r="r" b="b"/>
              <a:pathLst>
                <a:path w="1529080" h="1125854">
                  <a:moveTo>
                    <a:pt x="1416062" y="0"/>
                  </a:moveTo>
                  <a:lnTo>
                    <a:pt x="112585" y="0"/>
                  </a:lnTo>
                  <a:lnTo>
                    <a:pt x="68762" y="8848"/>
                  </a:lnTo>
                  <a:lnTo>
                    <a:pt x="32975" y="32972"/>
                  </a:lnTo>
                  <a:lnTo>
                    <a:pt x="8847" y="68740"/>
                  </a:lnTo>
                  <a:lnTo>
                    <a:pt x="0" y="112522"/>
                  </a:lnTo>
                  <a:lnTo>
                    <a:pt x="0" y="1013206"/>
                  </a:lnTo>
                  <a:lnTo>
                    <a:pt x="8847" y="1056987"/>
                  </a:lnTo>
                  <a:lnTo>
                    <a:pt x="32975" y="1092755"/>
                  </a:lnTo>
                  <a:lnTo>
                    <a:pt x="68762" y="1116879"/>
                  </a:lnTo>
                  <a:lnTo>
                    <a:pt x="112585" y="1125728"/>
                  </a:lnTo>
                  <a:lnTo>
                    <a:pt x="1416062" y="1125728"/>
                  </a:lnTo>
                  <a:lnTo>
                    <a:pt x="1459917" y="1116879"/>
                  </a:lnTo>
                  <a:lnTo>
                    <a:pt x="1495723" y="1092755"/>
                  </a:lnTo>
                  <a:lnTo>
                    <a:pt x="1519861" y="1056987"/>
                  </a:lnTo>
                  <a:lnTo>
                    <a:pt x="1528711" y="1013206"/>
                  </a:lnTo>
                  <a:lnTo>
                    <a:pt x="1528711" y="112522"/>
                  </a:lnTo>
                  <a:lnTo>
                    <a:pt x="1519861" y="68740"/>
                  </a:lnTo>
                  <a:lnTo>
                    <a:pt x="1495723" y="32972"/>
                  </a:lnTo>
                  <a:lnTo>
                    <a:pt x="1459917" y="8848"/>
                  </a:lnTo>
                  <a:lnTo>
                    <a:pt x="1416062" y="0"/>
                  </a:lnTo>
                  <a:close/>
                </a:path>
              </a:pathLst>
            </a:custGeom>
            <a:solidFill>
              <a:srgbClr val="93C5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650227" y="3944239"/>
              <a:ext cx="1529080" cy="1125855"/>
            </a:xfrm>
            <a:custGeom>
              <a:avLst/>
              <a:gdLst/>
              <a:ahLst/>
              <a:cxnLst/>
              <a:rect l="l" t="t" r="r" b="b"/>
              <a:pathLst>
                <a:path w="1529080" h="1125854">
                  <a:moveTo>
                    <a:pt x="0" y="112522"/>
                  </a:moveTo>
                  <a:lnTo>
                    <a:pt x="8847" y="68740"/>
                  </a:lnTo>
                  <a:lnTo>
                    <a:pt x="32975" y="32972"/>
                  </a:lnTo>
                  <a:lnTo>
                    <a:pt x="68762" y="8848"/>
                  </a:lnTo>
                  <a:lnTo>
                    <a:pt x="112585" y="0"/>
                  </a:lnTo>
                  <a:lnTo>
                    <a:pt x="1416062" y="0"/>
                  </a:lnTo>
                  <a:lnTo>
                    <a:pt x="1459917" y="8848"/>
                  </a:lnTo>
                  <a:lnTo>
                    <a:pt x="1495723" y="32972"/>
                  </a:lnTo>
                  <a:lnTo>
                    <a:pt x="1519861" y="68740"/>
                  </a:lnTo>
                  <a:lnTo>
                    <a:pt x="1528711" y="112522"/>
                  </a:lnTo>
                  <a:lnTo>
                    <a:pt x="1528711" y="1013206"/>
                  </a:lnTo>
                  <a:lnTo>
                    <a:pt x="1519861" y="1056987"/>
                  </a:lnTo>
                  <a:lnTo>
                    <a:pt x="1495723" y="1092755"/>
                  </a:lnTo>
                  <a:lnTo>
                    <a:pt x="1459917" y="1116879"/>
                  </a:lnTo>
                  <a:lnTo>
                    <a:pt x="1416062" y="1125728"/>
                  </a:lnTo>
                  <a:lnTo>
                    <a:pt x="112585" y="1125728"/>
                  </a:lnTo>
                  <a:lnTo>
                    <a:pt x="68762" y="1116879"/>
                  </a:lnTo>
                  <a:lnTo>
                    <a:pt x="32975" y="1092755"/>
                  </a:lnTo>
                  <a:lnTo>
                    <a:pt x="8847" y="1056987"/>
                  </a:lnTo>
                  <a:lnTo>
                    <a:pt x="0" y="1013206"/>
                  </a:lnTo>
                  <a:lnTo>
                    <a:pt x="0" y="112522"/>
                  </a:lnTo>
                  <a:close/>
                </a:path>
              </a:pathLst>
            </a:custGeom>
            <a:ln w="2642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2" name="object 12" descr=""/>
          <p:cNvSpPr txBox="1"/>
          <p:nvPr/>
        </p:nvSpPr>
        <p:spPr>
          <a:xfrm>
            <a:off x="779170" y="4186809"/>
            <a:ext cx="1270635" cy="594995"/>
          </a:xfrm>
          <a:prstGeom prst="rect">
            <a:avLst/>
          </a:prstGeom>
        </p:spPr>
        <p:txBody>
          <a:bodyPr wrap="square" lIns="0" tIns="55880" rIns="0" bIns="0" rtlCol="0" vert="horz">
            <a:spAutoFit/>
          </a:bodyPr>
          <a:lstStyle/>
          <a:p>
            <a:pPr marL="146685" marR="5080" indent="-134620">
              <a:lnSpc>
                <a:spcPts val="2080"/>
              </a:lnSpc>
              <a:spcBef>
                <a:spcPts val="440"/>
              </a:spcBef>
            </a:pPr>
            <a:r>
              <a:rPr dirty="0" sz="2000" spc="-10">
                <a:solidFill>
                  <a:srgbClr val="FFFFFF"/>
                </a:solidFill>
                <a:latin typeface="Arial MT"/>
                <a:cs typeface="Arial MT"/>
              </a:rPr>
              <a:t>Spirometer Baseline</a:t>
            </a:r>
            <a:endParaRPr sz="2000">
              <a:latin typeface="Arial MT"/>
              <a:cs typeface="Arial MT"/>
            </a:endParaRPr>
          </a:p>
        </p:txBody>
      </p:sp>
      <p:sp>
        <p:nvSpPr>
          <p:cNvPr id="13" name="object 13" descr=""/>
          <p:cNvSpPr/>
          <p:nvPr/>
        </p:nvSpPr>
        <p:spPr>
          <a:xfrm>
            <a:off x="2513329" y="1524000"/>
            <a:ext cx="1911350" cy="3733800"/>
          </a:xfrm>
          <a:custGeom>
            <a:avLst/>
            <a:gdLst/>
            <a:ahLst/>
            <a:cxnLst/>
            <a:rect l="l" t="t" r="r" b="b"/>
            <a:pathLst>
              <a:path w="1911350" h="3733800">
                <a:moveTo>
                  <a:pt x="1719707" y="0"/>
                </a:moveTo>
                <a:lnTo>
                  <a:pt x="191007" y="0"/>
                </a:lnTo>
                <a:lnTo>
                  <a:pt x="147197" y="5049"/>
                </a:lnTo>
                <a:lnTo>
                  <a:pt x="106987" y="19431"/>
                </a:lnTo>
                <a:lnTo>
                  <a:pt x="71522" y="41997"/>
                </a:lnTo>
                <a:lnTo>
                  <a:pt x="41947" y="71599"/>
                </a:lnTo>
                <a:lnTo>
                  <a:pt x="19406" y="107089"/>
                </a:lnTo>
                <a:lnTo>
                  <a:pt x="5042" y="147317"/>
                </a:lnTo>
                <a:lnTo>
                  <a:pt x="0" y="191135"/>
                </a:lnTo>
                <a:lnTo>
                  <a:pt x="0" y="3542665"/>
                </a:lnTo>
                <a:lnTo>
                  <a:pt x="5042" y="3586482"/>
                </a:lnTo>
                <a:lnTo>
                  <a:pt x="19406" y="3626710"/>
                </a:lnTo>
                <a:lnTo>
                  <a:pt x="41947" y="3662200"/>
                </a:lnTo>
                <a:lnTo>
                  <a:pt x="71522" y="3691802"/>
                </a:lnTo>
                <a:lnTo>
                  <a:pt x="106987" y="3714368"/>
                </a:lnTo>
                <a:lnTo>
                  <a:pt x="147197" y="3728750"/>
                </a:lnTo>
                <a:lnTo>
                  <a:pt x="191007" y="3733800"/>
                </a:lnTo>
                <a:lnTo>
                  <a:pt x="1719707" y="3733800"/>
                </a:lnTo>
                <a:lnTo>
                  <a:pt x="1763524" y="3728750"/>
                </a:lnTo>
                <a:lnTo>
                  <a:pt x="1803752" y="3714368"/>
                </a:lnTo>
                <a:lnTo>
                  <a:pt x="1839242" y="3691802"/>
                </a:lnTo>
                <a:lnTo>
                  <a:pt x="1868844" y="3662200"/>
                </a:lnTo>
                <a:lnTo>
                  <a:pt x="1891410" y="3626710"/>
                </a:lnTo>
                <a:lnTo>
                  <a:pt x="1905792" y="3586482"/>
                </a:lnTo>
                <a:lnTo>
                  <a:pt x="1910842" y="3542665"/>
                </a:lnTo>
                <a:lnTo>
                  <a:pt x="1910842" y="191135"/>
                </a:lnTo>
                <a:lnTo>
                  <a:pt x="1905792" y="147317"/>
                </a:lnTo>
                <a:lnTo>
                  <a:pt x="1891410" y="107089"/>
                </a:lnTo>
                <a:lnTo>
                  <a:pt x="1868844" y="71599"/>
                </a:lnTo>
                <a:lnTo>
                  <a:pt x="1839242" y="41997"/>
                </a:lnTo>
                <a:lnTo>
                  <a:pt x="1803752" y="19431"/>
                </a:lnTo>
                <a:lnTo>
                  <a:pt x="1763524" y="5049"/>
                </a:lnTo>
                <a:lnTo>
                  <a:pt x="1719707" y="0"/>
                </a:lnTo>
                <a:close/>
              </a:path>
            </a:pathLst>
          </a:custGeom>
          <a:solidFill>
            <a:srgbClr val="DCEAC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 descr=""/>
          <p:cNvSpPr txBox="1"/>
          <p:nvPr/>
        </p:nvSpPr>
        <p:spPr>
          <a:xfrm>
            <a:off x="2854579" y="1860626"/>
            <a:ext cx="1229995" cy="3917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10">
                <a:latin typeface="Arial MT"/>
                <a:cs typeface="Arial MT"/>
              </a:rPr>
              <a:t>Operator</a:t>
            </a:r>
            <a:endParaRPr sz="2400">
              <a:latin typeface="Arial MT"/>
              <a:cs typeface="Arial MT"/>
            </a:endParaRPr>
          </a:p>
        </p:txBody>
      </p:sp>
      <p:grpSp>
        <p:nvGrpSpPr>
          <p:cNvPr id="15" name="object 15" descr=""/>
          <p:cNvGrpSpPr/>
          <p:nvPr/>
        </p:nvGrpSpPr>
        <p:grpSpPr>
          <a:xfrm>
            <a:off x="2691002" y="2631948"/>
            <a:ext cx="1555750" cy="1152525"/>
            <a:chOff x="2691002" y="2631948"/>
            <a:chExt cx="1555750" cy="1152525"/>
          </a:xfrm>
        </p:grpSpPr>
        <p:sp>
          <p:nvSpPr>
            <p:cNvPr id="16" name="object 16" descr=""/>
            <p:cNvSpPr/>
            <p:nvPr/>
          </p:nvSpPr>
          <p:spPr>
            <a:xfrm>
              <a:off x="2704337" y="2645283"/>
              <a:ext cx="1529080" cy="1125855"/>
            </a:xfrm>
            <a:custGeom>
              <a:avLst/>
              <a:gdLst/>
              <a:ahLst/>
              <a:cxnLst/>
              <a:rect l="l" t="t" r="r" b="b"/>
              <a:pathLst>
                <a:path w="1529079" h="1125854">
                  <a:moveTo>
                    <a:pt x="1416177" y="0"/>
                  </a:moveTo>
                  <a:lnTo>
                    <a:pt x="112649" y="0"/>
                  </a:lnTo>
                  <a:lnTo>
                    <a:pt x="68794" y="8830"/>
                  </a:lnTo>
                  <a:lnTo>
                    <a:pt x="32988" y="32924"/>
                  </a:lnTo>
                  <a:lnTo>
                    <a:pt x="8850" y="68687"/>
                  </a:lnTo>
                  <a:lnTo>
                    <a:pt x="0" y="112521"/>
                  </a:lnTo>
                  <a:lnTo>
                    <a:pt x="0" y="1013205"/>
                  </a:lnTo>
                  <a:lnTo>
                    <a:pt x="8850" y="1056987"/>
                  </a:lnTo>
                  <a:lnTo>
                    <a:pt x="32988" y="1092755"/>
                  </a:lnTo>
                  <a:lnTo>
                    <a:pt x="68794" y="1116879"/>
                  </a:lnTo>
                  <a:lnTo>
                    <a:pt x="112649" y="1125727"/>
                  </a:lnTo>
                  <a:lnTo>
                    <a:pt x="1416177" y="1125727"/>
                  </a:lnTo>
                  <a:lnTo>
                    <a:pt x="1459958" y="1116879"/>
                  </a:lnTo>
                  <a:lnTo>
                    <a:pt x="1495726" y="1092755"/>
                  </a:lnTo>
                  <a:lnTo>
                    <a:pt x="1519850" y="1056987"/>
                  </a:lnTo>
                  <a:lnTo>
                    <a:pt x="1528699" y="1013205"/>
                  </a:lnTo>
                  <a:lnTo>
                    <a:pt x="1528699" y="112521"/>
                  </a:lnTo>
                  <a:lnTo>
                    <a:pt x="1519850" y="68687"/>
                  </a:lnTo>
                  <a:lnTo>
                    <a:pt x="1495726" y="32924"/>
                  </a:lnTo>
                  <a:lnTo>
                    <a:pt x="1459958" y="8830"/>
                  </a:lnTo>
                  <a:lnTo>
                    <a:pt x="1416177" y="0"/>
                  </a:lnTo>
                  <a:close/>
                </a:path>
              </a:pathLst>
            </a:custGeom>
            <a:solidFill>
              <a:srgbClr val="93C5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 descr=""/>
            <p:cNvSpPr/>
            <p:nvPr/>
          </p:nvSpPr>
          <p:spPr>
            <a:xfrm>
              <a:off x="2704337" y="2645283"/>
              <a:ext cx="1529080" cy="1125855"/>
            </a:xfrm>
            <a:custGeom>
              <a:avLst/>
              <a:gdLst/>
              <a:ahLst/>
              <a:cxnLst/>
              <a:rect l="l" t="t" r="r" b="b"/>
              <a:pathLst>
                <a:path w="1529079" h="1125854">
                  <a:moveTo>
                    <a:pt x="0" y="112521"/>
                  </a:moveTo>
                  <a:lnTo>
                    <a:pt x="8850" y="68687"/>
                  </a:lnTo>
                  <a:lnTo>
                    <a:pt x="32988" y="32924"/>
                  </a:lnTo>
                  <a:lnTo>
                    <a:pt x="68794" y="8830"/>
                  </a:lnTo>
                  <a:lnTo>
                    <a:pt x="112649" y="0"/>
                  </a:lnTo>
                  <a:lnTo>
                    <a:pt x="1416177" y="0"/>
                  </a:lnTo>
                  <a:lnTo>
                    <a:pt x="1459958" y="8830"/>
                  </a:lnTo>
                  <a:lnTo>
                    <a:pt x="1495726" y="32924"/>
                  </a:lnTo>
                  <a:lnTo>
                    <a:pt x="1519850" y="68687"/>
                  </a:lnTo>
                  <a:lnTo>
                    <a:pt x="1528699" y="112521"/>
                  </a:lnTo>
                  <a:lnTo>
                    <a:pt x="1528699" y="1013205"/>
                  </a:lnTo>
                  <a:lnTo>
                    <a:pt x="1519850" y="1056987"/>
                  </a:lnTo>
                  <a:lnTo>
                    <a:pt x="1495726" y="1092755"/>
                  </a:lnTo>
                  <a:lnTo>
                    <a:pt x="1459958" y="1116879"/>
                  </a:lnTo>
                  <a:lnTo>
                    <a:pt x="1416177" y="1125727"/>
                  </a:lnTo>
                  <a:lnTo>
                    <a:pt x="112649" y="1125727"/>
                  </a:lnTo>
                  <a:lnTo>
                    <a:pt x="68794" y="1116879"/>
                  </a:lnTo>
                  <a:lnTo>
                    <a:pt x="32988" y="1092755"/>
                  </a:lnTo>
                  <a:lnTo>
                    <a:pt x="8850" y="1056987"/>
                  </a:lnTo>
                  <a:lnTo>
                    <a:pt x="0" y="1013205"/>
                  </a:lnTo>
                  <a:lnTo>
                    <a:pt x="0" y="112521"/>
                  </a:lnTo>
                  <a:close/>
                </a:path>
              </a:pathLst>
            </a:custGeom>
            <a:ln w="2642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8" name="object 18" descr=""/>
          <p:cNvSpPr txBox="1"/>
          <p:nvPr/>
        </p:nvSpPr>
        <p:spPr>
          <a:xfrm>
            <a:off x="3053333" y="2776063"/>
            <a:ext cx="831850" cy="757555"/>
          </a:xfrm>
          <a:prstGeom prst="rect">
            <a:avLst/>
          </a:prstGeom>
        </p:spPr>
        <p:txBody>
          <a:bodyPr wrap="square" lIns="0" tIns="73025" rIns="0" bIns="0" rtlCol="0" vert="horz">
            <a:spAutoFit/>
          </a:bodyPr>
          <a:lstStyle/>
          <a:p>
            <a:pPr marL="74930">
              <a:lnSpc>
                <a:spcPct val="100000"/>
              </a:lnSpc>
              <a:spcBef>
                <a:spcPts val="575"/>
              </a:spcBef>
            </a:pPr>
            <a:r>
              <a:rPr dirty="0" sz="2000" spc="-10">
                <a:solidFill>
                  <a:srgbClr val="FFFFFF"/>
                </a:solidFill>
                <a:latin typeface="Arial MT"/>
                <a:cs typeface="Arial MT"/>
              </a:rPr>
              <a:t>Quali-</a:t>
            </a:r>
            <a:endParaRPr sz="20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484"/>
              </a:spcBef>
            </a:pPr>
            <a:r>
              <a:rPr dirty="0" sz="2000" spc="-10">
                <a:solidFill>
                  <a:srgbClr val="FFFFFF"/>
                </a:solidFill>
                <a:latin typeface="Arial MT"/>
                <a:cs typeface="Arial MT"/>
              </a:rPr>
              <a:t>fication</a:t>
            </a:r>
            <a:endParaRPr sz="2000">
              <a:latin typeface="Arial MT"/>
              <a:cs typeface="Arial MT"/>
            </a:endParaRPr>
          </a:p>
        </p:txBody>
      </p:sp>
      <p:grpSp>
        <p:nvGrpSpPr>
          <p:cNvPr id="19" name="object 19" descr=""/>
          <p:cNvGrpSpPr/>
          <p:nvPr/>
        </p:nvGrpSpPr>
        <p:grpSpPr>
          <a:xfrm>
            <a:off x="2691125" y="3931026"/>
            <a:ext cx="1555750" cy="1152525"/>
            <a:chOff x="2691125" y="3931026"/>
            <a:chExt cx="1555750" cy="1152525"/>
          </a:xfrm>
        </p:grpSpPr>
        <p:sp>
          <p:nvSpPr>
            <p:cNvPr id="20" name="object 20" descr=""/>
            <p:cNvSpPr/>
            <p:nvPr/>
          </p:nvSpPr>
          <p:spPr>
            <a:xfrm>
              <a:off x="2704337" y="3944239"/>
              <a:ext cx="1529080" cy="1125855"/>
            </a:xfrm>
            <a:custGeom>
              <a:avLst/>
              <a:gdLst/>
              <a:ahLst/>
              <a:cxnLst/>
              <a:rect l="l" t="t" r="r" b="b"/>
              <a:pathLst>
                <a:path w="1529079" h="1125854">
                  <a:moveTo>
                    <a:pt x="1416177" y="0"/>
                  </a:moveTo>
                  <a:lnTo>
                    <a:pt x="112649" y="0"/>
                  </a:lnTo>
                  <a:lnTo>
                    <a:pt x="68794" y="8848"/>
                  </a:lnTo>
                  <a:lnTo>
                    <a:pt x="32988" y="32972"/>
                  </a:lnTo>
                  <a:lnTo>
                    <a:pt x="8850" y="68740"/>
                  </a:lnTo>
                  <a:lnTo>
                    <a:pt x="0" y="112522"/>
                  </a:lnTo>
                  <a:lnTo>
                    <a:pt x="0" y="1013206"/>
                  </a:lnTo>
                  <a:lnTo>
                    <a:pt x="8850" y="1056987"/>
                  </a:lnTo>
                  <a:lnTo>
                    <a:pt x="32988" y="1092755"/>
                  </a:lnTo>
                  <a:lnTo>
                    <a:pt x="68794" y="1116879"/>
                  </a:lnTo>
                  <a:lnTo>
                    <a:pt x="112649" y="1125728"/>
                  </a:lnTo>
                  <a:lnTo>
                    <a:pt x="1416177" y="1125728"/>
                  </a:lnTo>
                  <a:lnTo>
                    <a:pt x="1459958" y="1116879"/>
                  </a:lnTo>
                  <a:lnTo>
                    <a:pt x="1495726" y="1092755"/>
                  </a:lnTo>
                  <a:lnTo>
                    <a:pt x="1519850" y="1056987"/>
                  </a:lnTo>
                  <a:lnTo>
                    <a:pt x="1528699" y="1013206"/>
                  </a:lnTo>
                  <a:lnTo>
                    <a:pt x="1528699" y="112522"/>
                  </a:lnTo>
                  <a:lnTo>
                    <a:pt x="1519850" y="68740"/>
                  </a:lnTo>
                  <a:lnTo>
                    <a:pt x="1495726" y="32972"/>
                  </a:lnTo>
                  <a:lnTo>
                    <a:pt x="1459958" y="8848"/>
                  </a:lnTo>
                  <a:lnTo>
                    <a:pt x="1416177" y="0"/>
                  </a:lnTo>
                  <a:close/>
                </a:path>
              </a:pathLst>
            </a:custGeom>
            <a:solidFill>
              <a:srgbClr val="93C5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 descr=""/>
            <p:cNvSpPr/>
            <p:nvPr/>
          </p:nvSpPr>
          <p:spPr>
            <a:xfrm>
              <a:off x="2704337" y="3944239"/>
              <a:ext cx="1529080" cy="1125855"/>
            </a:xfrm>
            <a:custGeom>
              <a:avLst/>
              <a:gdLst/>
              <a:ahLst/>
              <a:cxnLst/>
              <a:rect l="l" t="t" r="r" b="b"/>
              <a:pathLst>
                <a:path w="1529079" h="1125854">
                  <a:moveTo>
                    <a:pt x="0" y="112522"/>
                  </a:moveTo>
                  <a:lnTo>
                    <a:pt x="8850" y="68740"/>
                  </a:lnTo>
                  <a:lnTo>
                    <a:pt x="32988" y="32972"/>
                  </a:lnTo>
                  <a:lnTo>
                    <a:pt x="68794" y="8848"/>
                  </a:lnTo>
                  <a:lnTo>
                    <a:pt x="112649" y="0"/>
                  </a:lnTo>
                  <a:lnTo>
                    <a:pt x="1416177" y="0"/>
                  </a:lnTo>
                  <a:lnTo>
                    <a:pt x="1459958" y="8848"/>
                  </a:lnTo>
                  <a:lnTo>
                    <a:pt x="1495726" y="32972"/>
                  </a:lnTo>
                  <a:lnTo>
                    <a:pt x="1519850" y="68740"/>
                  </a:lnTo>
                  <a:lnTo>
                    <a:pt x="1528699" y="112522"/>
                  </a:lnTo>
                  <a:lnTo>
                    <a:pt x="1528699" y="1013206"/>
                  </a:lnTo>
                  <a:lnTo>
                    <a:pt x="1519850" y="1056987"/>
                  </a:lnTo>
                  <a:lnTo>
                    <a:pt x="1495726" y="1092755"/>
                  </a:lnTo>
                  <a:lnTo>
                    <a:pt x="1459958" y="1116879"/>
                  </a:lnTo>
                  <a:lnTo>
                    <a:pt x="1416177" y="1125728"/>
                  </a:lnTo>
                  <a:lnTo>
                    <a:pt x="112649" y="1125728"/>
                  </a:lnTo>
                  <a:lnTo>
                    <a:pt x="68794" y="1116879"/>
                  </a:lnTo>
                  <a:lnTo>
                    <a:pt x="32988" y="1092755"/>
                  </a:lnTo>
                  <a:lnTo>
                    <a:pt x="8850" y="1056987"/>
                  </a:lnTo>
                  <a:lnTo>
                    <a:pt x="0" y="1013206"/>
                  </a:lnTo>
                  <a:lnTo>
                    <a:pt x="0" y="112522"/>
                  </a:lnTo>
                  <a:close/>
                </a:path>
              </a:pathLst>
            </a:custGeom>
            <a:ln w="2642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2" name="object 22" descr=""/>
          <p:cNvSpPr txBox="1"/>
          <p:nvPr/>
        </p:nvSpPr>
        <p:spPr>
          <a:xfrm>
            <a:off x="3038094" y="4186809"/>
            <a:ext cx="861694" cy="594995"/>
          </a:xfrm>
          <a:prstGeom prst="rect">
            <a:avLst/>
          </a:prstGeom>
        </p:spPr>
        <p:txBody>
          <a:bodyPr wrap="square" lIns="0" tIns="55880" rIns="0" bIns="0" rtlCol="0" vert="horz">
            <a:spAutoFit/>
          </a:bodyPr>
          <a:lstStyle/>
          <a:p>
            <a:pPr marL="12700" marR="5080" indent="101600">
              <a:lnSpc>
                <a:spcPts val="2080"/>
              </a:lnSpc>
              <a:spcBef>
                <a:spcPts val="440"/>
              </a:spcBef>
            </a:pPr>
            <a:r>
              <a:rPr dirty="0" sz="2000" spc="-10">
                <a:solidFill>
                  <a:srgbClr val="FFFFFF"/>
                </a:solidFill>
                <a:latin typeface="Arial MT"/>
                <a:cs typeface="Arial MT"/>
              </a:rPr>
              <a:t>Avoid asthma</a:t>
            </a:r>
            <a:endParaRPr sz="2000">
              <a:latin typeface="Arial MT"/>
              <a:cs typeface="Arial MT"/>
            </a:endParaRPr>
          </a:p>
        </p:txBody>
      </p:sp>
      <p:sp>
        <p:nvSpPr>
          <p:cNvPr id="23" name="object 23" descr=""/>
          <p:cNvSpPr/>
          <p:nvPr/>
        </p:nvSpPr>
        <p:spPr>
          <a:xfrm>
            <a:off x="4567428" y="1524000"/>
            <a:ext cx="1911350" cy="3733800"/>
          </a:xfrm>
          <a:custGeom>
            <a:avLst/>
            <a:gdLst/>
            <a:ahLst/>
            <a:cxnLst/>
            <a:rect l="l" t="t" r="r" b="b"/>
            <a:pathLst>
              <a:path w="1911350" h="3733800">
                <a:moveTo>
                  <a:pt x="1719834" y="0"/>
                </a:moveTo>
                <a:lnTo>
                  <a:pt x="191135" y="0"/>
                </a:lnTo>
                <a:lnTo>
                  <a:pt x="147317" y="5049"/>
                </a:lnTo>
                <a:lnTo>
                  <a:pt x="107089" y="19431"/>
                </a:lnTo>
                <a:lnTo>
                  <a:pt x="71599" y="41997"/>
                </a:lnTo>
                <a:lnTo>
                  <a:pt x="41997" y="71599"/>
                </a:lnTo>
                <a:lnTo>
                  <a:pt x="19431" y="107089"/>
                </a:lnTo>
                <a:lnTo>
                  <a:pt x="5049" y="147317"/>
                </a:lnTo>
                <a:lnTo>
                  <a:pt x="0" y="191135"/>
                </a:lnTo>
                <a:lnTo>
                  <a:pt x="0" y="3542665"/>
                </a:lnTo>
                <a:lnTo>
                  <a:pt x="5049" y="3586482"/>
                </a:lnTo>
                <a:lnTo>
                  <a:pt x="19431" y="3626710"/>
                </a:lnTo>
                <a:lnTo>
                  <a:pt x="41997" y="3662200"/>
                </a:lnTo>
                <a:lnTo>
                  <a:pt x="71599" y="3691802"/>
                </a:lnTo>
                <a:lnTo>
                  <a:pt x="107089" y="3714368"/>
                </a:lnTo>
                <a:lnTo>
                  <a:pt x="147317" y="3728750"/>
                </a:lnTo>
                <a:lnTo>
                  <a:pt x="191135" y="3733800"/>
                </a:lnTo>
                <a:lnTo>
                  <a:pt x="1719834" y="3733800"/>
                </a:lnTo>
                <a:lnTo>
                  <a:pt x="1763644" y="3728750"/>
                </a:lnTo>
                <a:lnTo>
                  <a:pt x="1803854" y="3714368"/>
                </a:lnTo>
                <a:lnTo>
                  <a:pt x="1839319" y="3691802"/>
                </a:lnTo>
                <a:lnTo>
                  <a:pt x="1868894" y="3662200"/>
                </a:lnTo>
                <a:lnTo>
                  <a:pt x="1891435" y="3626710"/>
                </a:lnTo>
                <a:lnTo>
                  <a:pt x="1905799" y="3586482"/>
                </a:lnTo>
                <a:lnTo>
                  <a:pt x="1910842" y="3542665"/>
                </a:lnTo>
                <a:lnTo>
                  <a:pt x="1910842" y="191135"/>
                </a:lnTo>
                <a:lnTo>
                  <a:pt x="1905799" y="147317"/>
                </a:lnTo>
                <a:lnTo>
                  <a:pt x="1891435" y="107089"/>
                </a:lnTo>
                <a:lnTo>
                  <a:pt x="1868894" y="71599"/>
                </a:lnTo>
                <a:lnTo>
                  <a:pt x="1839319" y="41997"/>
                </a:lnTo>
                <a:lnTo>
                  <a:pt x="1803854" y="19431"/>
                </a:lnTo>
                <a:lnTo>
                  <a:pt x="1763644" y="5049"/>
                </a:lnTo>
                <a:lnTo>
                  <a:pt x="1719834" y="0"/>
                </a:lnTo>
                <a:close/>
              </a:path>
            </a:pathLst>
          </a:custGeom>
          <a:solidFill>
            <a:srgbClr val="DCEAC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" name="object 24" descr=""/>
          <p:cNvSpPr txBox="1"/>
          <p:nvPr/>
        </p:nvSpPr>
        <p:spPr>
          <a:xfrm>
            <a:off x="5156072" y="1860626"/>
            <a:ext cx="737235" cy="3917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50">
                <a:latin typeface="Arial MT"/>
                <a:cs typeface="Arial MT"/>
              </a:rPr>
              <a:t>Tools</a:t>
            </a:r>
            <a:endParaRPr sz="2400">
              <a:latin typeface="Arial MT"/>
              <a:cs typeface="Arial MT"/>
            </a:endParaRPr>
          </a:p>
        </p:txBody>
      </p:sp>
      <p:grpSp>
        <p:nvGrpSpPr>
          <p:cNvPr id="25" name="object 25" descr=""/>
          <p:cNvGrpSpPr/>
          <p:nvPr/>
        </p:nvGrpSpPr>
        <p:grpSpPr>
          <a:xfrm>
            <a:off x="4745228" y="2631185"/>
            <a:ext cx="1555750" cy="760095"/>
            <a:chOff x="4745228" y="2631185"/>
            <a:chExt cx="1555750" cy="760095"/>
          </a:xfrm>
        </p:grpSpPr>
        <p:sp>
          <p:nvSpPr>
            <p:cNvPr id="26" name="object 26" descr=""/>
            <p:cNvSpPr/>
            <p:nvPr/>
          </p:nvSpPr>
          <p:spPr>
            <a:xfrm>
              <a:off x="4758563" y="2644520"/>
              <a:ext cx="1529080" cy="733425"/>
            </a:xfrm>
            <a:custGeom>
              <a:avLst/>
              <a:gdLst/>
              <a:ahLst/>
              <a:cxnLst/>
              <a:rect l="l" t="t" r="r" b="b"/>
              <a:pathLst>
                <a:path w="1529079" h="733425">
                  <a:moveTo>
                    <a:pt x="1455292" y="0"/>
                  </a:moveTo>
                  <a:lnTo>
                    <a:pt x="73278" y="0"/>
                  </a:lnTo>
                  <a:lnTo>
                    <a:pt x="44737" y="5752"/>
                  </a:lnTo>
                  <a:lnTo>
                    <a:pt x="21447" y="21447"/>
                  </a:lnTo>
                  <a:lnTo>
                    <a:pt x="5752" y="44737"/>
                  </a:lnTo>
                  <a:lnTo>
                    <a:pt x="0" y="73278"/>
                  </a:lnTo>
                  <a:lnTo>
                    <a:pt x="0" y="660145"/>
                  </a:lnTo>
                  <a:lnTo>
                    <a:pt x="5752" y="688687"/>
                  </a:lnTo>
                  <a:lnTo>
                    <a:pt x="21447" y="711977"/>
                  </a:lnTo>
                  <a:lnTo>
                    <a:pt x="44737" y="727672"/>
                  </a:lnTo>
                  <a:lnTo>
                    <a:pt x="73278" y="733425"/>
                  </a:lnTo>
                  <a:lnTo>
                    <a:pt x="1455292" y="733425"/>
                  </a:lnTo>
                  <a:lnTo>
                    <a:pt x="1483854" y="727672"/>
                  </a:lnTo>
                  <a:lnTo>
                    <a:pt x="1507188" y="711977"/>
                  </a:lnTo>
                  <a:lnTo>
                    <a:pt x="1522926" y="688687"/>
                  </a:lnTo>
                  <a:lnTo>
                    <a:pt x="1528699" y="660145"/>
                  </a:lnTo>
                  <a:lnTo>
                    <a:pt x="1528699" y="73278"/>
                  </a:lnTo>
                  <a:lnTo>
                    <a:pt x="1522926" y="44737"/>
                  </a:lnTo>
                  <a:lnTo>
                    <a:pt x="1507188" y="21447"/>
                  </a:lnTo>
                  <a:lnTo>
                    <a:pt x="1483854" y="5752"/>
                  </a:lnTo>
                  <a:lnTo>
                    <a:pt x="1455292" y="0"/>
                  </a:lnTo>
                  <a:close/>
                </a:path>
              </a:pathLst>
            </a:custGeom>
            <a:solidFill>
              <a:srgbClr val="93C5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 descr=""/>
            <p:cNvSpPr/>
            <p:nvPr/>
          </p:nvSpPr>
          <p:spPr>
            <a:xfrm>
              <a:off x="4758563" y="2644520"/>
              <a:ext cx="1529080" cy="733425"/>
            </a:xfrm>
            <a:custGeom>
              <a:avLst/>
              <a:gdLst/>
              <a:ahLst/>
              <a:cxnLst/>
              <a:rect l="l" t="t" r="r" b="b"/>
              <a:pathLst>
                <a:path w="1529079" h="733425">
                  <a:moveTo>
                    <a:pt x="0" y="73278"/>
                  </a:moveTo>
                  <a:lnTo>
                    <a:pt x="5752" y="44737"/>
                  </a:lnTo>
                  <a:lnTo>
                    <a:pt x="21447" y="21447"/>
                  </a:lnTo>
                  <a:lnTo>
                    <a:pt x="44737" y="5752"/>
                  </a:lnTo>
                  <a:lnTo>
                    <a:pt x="73278" y="0"/>
                  </a:lnTo>
                  <a:lnTo>
                    <a:pt x="1455292" y="0"/>
                  </a:lnTo>
                  <a:lnTo>
                    <a:pt x="1483854" y="5752"/>
                  </a:lnTo>
                  <a:lnTo>
                    <a:pt x="1507188" y="21447"/>
                  </a:lnTo>
                  <a:lnTo>
                    <a:pt x="1522926" y="44737"/>
                  </a:lnTo>
                  <a:lnTo>
                    <a:pt x="1528699" y="73278"/>
                  </a:lnTo>
                  <a:lnTo>
                    <a:pt x="1528699" y="660145"/>
                  </a:lnTo>
                  <a:lnTo>
                    <a:pt x="1522926" y="688687"/>
                  </a:lnTo>
                  <a:lnTo>
                    <a:pt x="1507188" y="711977"/>
                  </a:lnTo>
                  <a:lnTo>
                    <a:pt x="1483854" y="727672"/>
                  </a:lnTo>
                  <a:lnTo>
                    <a:pt x="1455292" y="733425"/>
                  </a:lnTo>
                  <a:lnTo>
                    <a:pt x="73278" y="733425"/>
                  </a:lnTo>
                  <a:lnTo>
                    <a:pt x="44737" y="727672"/>
                  </a:lnTo>
                  <a:lnTo>
                    <a:pt x="21447" y="711977"/>
                  </a:lnTo>
                  <a:lnTo>
                    <a:pt x="5752" y="688687"/>
                  </a:lnTo>
                  <a:lnTo>
                    <a:pt x="0" y="660145"/>
                  </a:lnTo>
                  <a:lnTo>
                    <a:pt x="0" y="73278"/>
                  </a:lnTo>
                  <a:close/>
                </a:path>
              </a:pathLst>
            </a:custGeom>
            <a:ln w="2642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8" name="object 28" descr=""/>
          <p:cNvSpPr txBox="1"/>
          <p:nvPr/>
        </p:nvSpPr>
        <p:spPr>
          <a:xfrm>
            <a:off x="4838827" y="2690622"/>
            <a:ext cx="1369060" cy="594995"/>
          </a:xfrm>
          <a:prstGeom prst="rect">
            <a:avLst/>
          </a:prstGeom>
        </p:spPr>
        <p:txBody>
          <a:bodyPr wrap="square" lIns="0" tIns="55880" rIns="0" bIns="0" rtlCol="0" vert="horz">
            <a:spAutoFit/>
          </a:bodyPr>
          <a:lstStyle/>
          <a:p>
            <a:pPr marL="414655" marR="5080" indent="-402590">
              <a:lnSpc>
                <a:spcPts val="2080"/>
              </a:lnSpc>
              <a:spcBef>
                <a:spcPts val="440"/>
              </a:spcBef>
            </a:pPr>
            <a:r>
              <a:rPr dirty="0" sz="2000" spc="-10">
                <a:solidFill>
                  <a:srgbClr val="FFFFFF"/>
                </a:solidFill>
                <a:latin typeface="Arial MT"/>
                <a:cs typeface="Arial MT"/>
              </a:rPr>
              <a:t>Provocation tools</a:t>
            </a:r>
            <a:endParaRPr sz="2000">
              <a:latin typeface="Arial MT"/>
              <a:cs typeface="Arial MT"/>
            </a:endParaRPr>
          </a:p>
        </p:txBody>
      </p:sp>
      <p:grpSp>
        <p:nvGrpSpPr>
          <p:cNvPr id="29" name="object 29" descr=""/>
          <p:cNvGrpSpPr/>
          <p:nvPr/>
        </p:nvGrpSpPr>
        <p:grpSpPr>
          <a:xfrm>
            <a:off x="4745228" y="3477514"/>
            <a:ext cx="1555750" cy="760730"/>
            <a:chOff x="4745228" y="3477514"/>
            <a:chExt cx="1555750" cy="760730"/>
          </a:xfrm>
        </p:grpSpPr>
        <p:sp>
          <p:nvSpPr>
            <p:cNvPr id="30" name="object 30" descr=""/>
            <p:cNvSpPr/>
            <p:nvPr/>
          </p:nvSpPr>
          <p:spPr>
            <a:xfrm>
              <a:off x="4758563" y="3490849"/>
              <a:ext cx="1529080" cy="734060"/>
            </a:xfrm>
            <a:custGeom>
              <a:avLst/>
              <a:gdLst/>
              <a:ahLst/>
              <a:cxnLst/>
              <a:rect l="l" t="t" r="r" b="b"/>
              <a:pathLst>
                <a:path w="1529079" h="734060">
                  <a:moveTo>
                    <a:pt x="1455292" y="0"/>
                  </a:moveTo>
                  <a:lnTo>
                    <a:pt x="73278" y="0"/>
                  </a:lnTo>
                  <a:lnTo>
                    <a:pt x="44737" y="5772"/>
                  </a:lnTo>
                  <a:lnTo>
                    <a:pt x="21447" y="21510"/>
                  </a:lnTo>
                  <a:lnTo>
                    <a:pt x="5752" y="44844"/>
                  </a:lnTo>
                  <a:lnTo>
                    <a:pt x="0" y="73405"/>
                  </a:lnTo>
                  <a:lnTo>
                    <a:pt x="0" y="660145"/>
                  </a:lnTo>
                  <a:lnTo>
                    <a:pt x="5752" y="688707"/>
                  </a:lnTo>
                  <a:lnTo>
                    <a:pt x="21447" y="712041"/>
                  </a:lnTo>
                  <a:lnTo>
                    <a:pt x="44737" y="727779"/>
                  </a:lnTo>
                  <a:lnTo>
                    <a:pt x="73278" y="733551"/>
                  </a:lnTo>
                  <a:lnTo>
                    <a:pt x="1455292" y="733551"/>
                  </a:lnTo>
                  <a:lnTo>
                    <a:pt x="1483854" y="727779"/>
                  </a:lnTo>
                  <a:lnTo>
                    <a:pt x="1507188" y="712041"/>
                  </a:lnTo>
                  <a:lnTo>
                    <a:pt x="1522926" y="688707"/>
                  </a:lnTo>
                  <a:lnTo>
                    <a:pt x="1528699" y="660145"/>
                  </a:lnTo>
                  <a:lnTo>
                    <a:pt x="1528699" y="73405"/>
                  </a:lnTo>
                  <a:lnTo>
                    <a:pt x="1522926" y="44844"/>
                  </a:lnTo>
                  <a:lnTo>
                    <a:pt x="1507188" y="21510"/>
                  </a:lnTo>
                  <a:lnTo>
                    <a:pt x="1483854" y="5772"/>
                  </a:lnTo>
                  <a:lnTo>
                    <a:pt x="1455292" y="0"/>
                  </a:lnTo>
                  <a:close/>
                </a:path>
              </a:pathLst>
            </a:custGeom>
            <a:solidFill>
              <a:srgbClr val="93C5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1" name="object 31" descr=""/>
            <p:cNvSpPr/>
            <p:nvPr/>
          </p:nvSpPr>
          <p:spPr>
            <a:xfrm>
              <a:off x="4758563" y="3490849"/>
              <a:ext cx="1529080" cy="734060"/>
            </a:xfrm>
            <a:custGeom>
              <a:avLst/>
              <a:gdLst/>
              <a:ahLst/>
              <a:cxnLst/>
              <a:rect l="l" t="t" r="r" b="b"/>
              <a:pathLst>
                <a:path w="1529079" h="734060">
                  <a:moveTo>
                    <a:pt x="0" y="73405"/>
                  </a:moveTo>
                  <a:lnTo>
                    <a:pt x="5752" y="44844"/>
                  </a:lnTo>
                  <a:lnTo>
                    <a:pt x="21447" y="21510"/>
                  </a:lnTo>
                  <a:lnTo>
                    <a:pt x="44737" y="5772"/>
                  </a:lnTo>
                  <a:lnTo>
                    <a:pt x="73278" y="0"/>
                  </a:lnTo>
                  <a:lnTo>
                    <a:pt x="1455292" y="0"/>
                  </a:lnTo>
                  <a:lnTo>
                    <a:pt x="1483854" y="5772"/>
                  </a:lnTo>
                  <a:lnTo>
                    <a:pt x="1507188" y="21510"/>
                  </a:lnTo>
                  <a:lnTo>
                    <a:pt x="1522926" y="44844"/>
                  </a:lnTo>
                  <a:lnTo>
                    <a:pt x="1528699" y="73405"/>
                  </a:lnTo>
                  <a:lnTo>
                    <a:pt x="1528699" y="660145"/>
                  </a:lnTo>
                  <a:lnTo>
                    <a:pt x="1522926" y="688707"/>
                  </a:lnTo>
                  <a:lnTo>
                    <a:pt x="1507188" y="712041"/>
                  </a:lnTo>
                  <a:lnTo>
                    <a:pt x="1483854" y="727779"/>
                  </a:lnTo>
                  <a:lnTo>
                    <a:pt x="1455292" y="733551"/>
                  </a:lnTo>
                  <a:lnTo>
                    <a:pt x="73278" y="733551"/>
                  </a:lnTo>
                  <a:lnTo>
                    <a:pt x="44737" y="727779"/>
                  </a:lnTo>
                  <a:lnTo>
                    <a:pt x="21447" y="712041"/>
                  </a:lnTo>
                  <a:lnTo>
                    <a:pt x="5752" y="688707"/>
                  </a:lnTo>
                  <a:lnTo>
                    <a:pt x="0" y="660145"/>
                  </a:lnTo>
                  <a:lnTo>
                    <a:pt x="0" y="73405"/>
                  </a:lnTo>
                  <a:close/>
                </a:path>
              </a:pathLst>
            </a:custGeom>
            <a:ln w="2642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2" name="object 32" descr=""/>
          <p:cNvSpPr txBox="1"/>
          <p:nvPr/>
        </p:nvSpPr>
        <p:spPr>
          <a:xfrm>
            <a:off x="4887214" y="3668648"/>
            <a:ext cx="1270635" cy="3308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spc="-10">
                <a:solidFill>
                  <a:srgbClr val="FFFFFF"/>
                </a:solidFill>
                <a:latin typeface="Arial MT"/>
                <a:cs typeface="Arial MT"/>
              </a:rPr>
              <a:t>Spirometer</a:t>
            </a:r>
            <a:endParaRPr sz="2000">
              <a:latin typeface="Arial MT"/>
              <a:cs typeface="Arial MT"/>
            </a:endParaRPr>
          </a:p>
        </p:txBody>
      </p:sp>
      <p:grpSp>
        <p:nvGrpSpPr>
          <p:cNvPr id="33" name="object 33" descr=""/>
          <p:cNvGrpSpPr/>
          <p:nvPr/>
        </p:nvGrpSpPr>
        <p:grpSpPr>
          <a:xfrm>
            <a:off x="4745350" y="4324091"/>
            <a:ext cx="1555750" cy="760095"/>
            <a:chOff x="4745350" y="4324091"/>
            <a:chExt cx="1555750" cy="760095"/>
          </a:xfrm>
        </p:grpSpPr>
        <p:sp>
          <p:nvSpPr>
            <p:cNvPr id="34" name="object 34" descr=""/>
            <p:cNvSpPr/>
            <p:nvPr/>
          </p:nvSpPr>
          <p:spPr>
            <a:xfrm>
              <a:off x="4758563" y="4337303"/>
              <a:ext cx="1529080" cy="733425"/>
            </a:xfrm>
            <a:custGeom>
              <a:avLst/>
              <a:gdLst/>
              <a:ahLst/>
              <a:cxnLst/>
              <a:rect l="l" t="t" r="r" b="b"/>
              <a:pathLst>
                <a:path w="1529079" h="733425">
                  <a:moveTo>
                    <a:pt x="1455292" y="0"/>
                  </a:moveTo>
                  <a:lnTo>
                    <a:pt x="73278" y="0"/>
                  </a:lnTo>
                  <a:lnTo>
                    <a:pt x="44737" y="5752"/>
                  </a:lnTo>
                  <a:lnTo>
                    <a:pt x="21447" y="21447"/>
                  </a:lnTo>
                  <a:lnTo>
                    <a:pt x="5752" y="44737"/>
                  </a:lnTo>
                  <a:lnTo>
                    <a:pt x="0" y="73279"/>
                  </a:lnTo>
                  <a:lnTo>
                    <a:pt x="0" y="660146"/>
                  </a:lnTo>
                  <a:lnTo>
                    <a:pt x="5752" y="688687"/>
                  </a:lnTo>
                  <a:lnTo>
                    <a:pt x="21447" y="711977"/>
                  </a:lnTo>
                  <a:lnTo>
                    <a:pt x="44737" y="727672"/>
                  </a:lnTo>
                  <a:lnTo>
                    <a:pt x="73278" y="733425"/>
                  </a:lnTo>
                  <a:lnTo>
                    <a:pt x="1455292" y="733425"/>
                  </a:lnTo>
                  <a:lnTo>
                    <a:pt x="1483854" y="727672"/>
                  </a:lnTo>
                  <a:lnTo>
                    <a:pt x="1507188" y="711977"/>
                  </a:lnTo>
                  <a:lnTo>
                    <a:pt x="1522926" y="688687"/>
                  </a:lnTo>
                  <a:lnTo>
                    <a:pt x="1528699" y="660146"/>
                  </a:lnTo>
                  <a:lnTo>
                    <a:pt x="1528699" y="73279"/>
                  </a:lnTo>
                  <a:lnTo>
                    <a:pt x="1522926" y="44737"/>
                  </a:lnTo>
                  <a:lnTo>
                    <a:pt x="1507188" y="21447"/>
                  </a:lnTo>
                  <a:lnTo>
                    <a:pt x="1483854" y="5752"/>
                  </a:lnTo>
                  <a:lnTo>
                    <a:pt x="1455292" y="0"/>
                  </a:lnTo>
                  <a:close/>
                </a:path>
              </a:pathLst>
            </a:custGeom>
            <a:solidFill>
              <a:srgbClr val="93C5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 descr=""/>
            <p:cNvSpPr/>
            <p:nvPr/>
          </p:nvSpPr>
          <p:spPr>
            <a:xfrm>
              <a:off x="4758563" y="4337303"/>
              <a:ext cx="1529080" cy="733425"/>
            </a:xfrm>
            <a:custGeom>
              <a:avLst/>
              <a:gdLst/>
              <a:ahLst/>
              <a:cxnLst/>
              <a:rect l="l" t="t" r="r" b="b"/>
              <a:pathLst>
                <a:path w="1529079" h="733425">
                  <a:moveTo>
                    <a:pt x="0" y="73279"/>
                  </a:moveTo>
                  <a:lnTo>
                    <a:pt x="5752" y="44737"/>
                  </a:lnTo>
                  <a:lnTo>
                    <a:pt x="21447" y="21447"/>
                  </a:lnTo>
                  <a:lnTo>
                    <a:pt x="44737" y="5752"/>
                  </a:lnTo>
                  <a:lnTo>
                    <a:pt x="73278" y="0"/>
                  </a:lnTo>
                  <a:lnTo>
                    <a:pt x="1455292" y="0"/>
                  </a:lnTo>
                  <a:lnTo>
                    <a:pt x="1483854" y="5752"/>
                  </a:lnTo>
                  <a:lnTo>
                    <a:pt x="1507188" y="21447"/>
                  </a:lnTo>
                  <a:lnTo>
                    <a:pt x="1522926" y="44737"/>
                  </a:lnTo>
                  <a:lnTo>
                    <a:pt x="1528699" y="73279"/>
                  </a:lnTo>
                  <a:lnTo>
                    <a:pt x="1528699" y="660146"/>
                  </a:lnTo>
                  <a:lnTo>
                    <a:pt x="1522926" y="688687"/>
                  </a:lnTo>
                  <a:lnTo>
                    <a:pt x="1507188" y="711977"/>
                  </a:lnTo>
                  <a:lnTo>
                    <a:pt x="1483854" y="727672"/>
                  </a:lnTo>
                  <a:lnTo>
                    <a:pt x="1455292" y="733425"/>
                  </a:lnTo>
                  <a:lnTo>
                    <a:pt x="73278" y="733425"/>
                  </a:lnTo>
                  <a:lnTo>
                    <a:pt x="44737" y="727672"/>
                  </a:lnTo>
                  <a:lnTo>
                    <a:pt x="21447" y="711977"/>
                  </a:lnTo>
                  <a:lnTo>
                    <a:pt x="5752" y="688687"/>
                  </a:lnTo>
                  <a:lnTo>
                    <a:pt x="0" y="660146"/>
                  </a:lnTo>
                  <a:lnTo>
                    <a:pt x="0" y="73279"/>
                  </a:lnTo>
                  <a:close/>
                </a:path>
              </a:pathLst>
            </a:custGeom>
            <a:ln w="2642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6" name="object 36" descr=""/>
          <p:cNvSpPr txBox="1"/>
          <p:nvPr/>
        </p:nvSpPr>
        <p:spPr>
          <a:xfrm>
            <a:off x="4887595" y="4515103"/>
            <a:ext cx="1270635" cy="3308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spc="-10">
                <a:solidFill>
                  <a:srgbClr val="FFFFFF"/>
                </a:solidFill>
                <a:latin typeface="Arial MT"/>
                <a:cs typeface="Arial MT"/>
              </a:rPr>
              <a:t>Application</a:t>
            </a:r>
            <a:endParaRPr sz="2000">
              <a:latin typeface="Arial MT"/>
              <a:cs typeface="Arial MT"/>
            </a:endParaRPr>
          </a:p>
        </p:txBody>
      </p:sp>
      <p:sp>
        <p:nvSpPr>
          <p:cNvPr id="37" name="object 37" descr=""/>
          <p:cNvSpPr/>
          <p:nvPr/>
        </p:nvSpPr>
        <p:spPr>
          <a:xfrm>
            <a:off x="6621653" y="1524000"/>
            <a:ext cx="1911350" cy="3733800"/>
          </a:xfrm>
          <a:custGeom>
            <a:avLst/>
            <a:gdLst/>
            <a:ahLst/>
            <a:cxnLst/>
            <a:rect l="l" t="t" r="r" b="b"/>
            <a:pathLst>
              <a:path w="1911350" h="3733800">
                <a:moveTo>
                  <a:pt x="1719706" y="0"/>
                </a:moveTo>
                <a:lnTo>
                  <a:pt x="191007" y="0"/>
                </a:lnTo>
                <a:lnTo>
                  <a:pt x="147197" y="5049"/>
                </a:lnTo>
                <a:lnTo>
                  <a:pt x="106987" y="19431"/>
                </a:lnTo>
                <a:lnTo>
                  <a:pt x="71522" y="41997"/>
                </a:lnTo>
                <a:lnTo>
                  <a:pt x="41947" y="71599"/>
                </a:lnTo>
                <a:lnTo>
                  <a:pt x="19406" y="107089"/>
                </a:lnTo>
                <a:lnTo>
                  <a:pt x="5042" y="147317"/>
                </a:lnTo>
                <a:lnTo>
                  <a:pt x="0" y="191135"/>
                </a:lnTo>
                <a:lnTo>
                  <a:pt x="0" y="3542665"/>
                </a:lnTo>
                <a:lnTo>
                  <a:pt x="5042" y="3586482"/>
                </a:lnTo>
                <a:lnTo>
                  <a:pt x="19406" y="3626710"/>
                </a:lnTo>
                <a:lnTo>
                  <a:pt x="41947" y="3662200"/>
                </a:lnTo>
                <a:lnTo>
                  <a:pt x="71522" y="3691802"/>
                </a:lnTo>
                <a:lnTo>
                  <a:pt x="106987" y="3714368"/>
                </a:lnTo>
                <a:lnTo>
                  <a:pt x="147197" y="3728750"/>
                </a:lnTo>
                <a:lnTo>
                  <a:pt x="191007" y="3733800"/>
                </a:lnTo>
                <a:lnTo>
                  <a:pt x="1719706" y="3733800"/>
                </a:lnTo>
                <a:lnTo>
                  <a:pt x="1763524" y="3728750"/>
                </a:lnTo>
                <a:lnTo>
                  <a:pt x="1803752" y="3714368"/>
                </a:lnTo>
                <a:lnTo>
                  <a:pt x="1839242" y="3691802"/>
                </a:lnTo>
                <a:lnTo>
                  <a:pt x="1868844" y="3662200"/>
                </a:lnTo>
                <a:lnTo>
                  <a:pt x="1891410" y="3626710"/>
                </a:lnTo>
                <a:lnTo>
                  <a:pt x="1905792" y="3586482"/>
                </a:lnTo>
                <a:lnTo>
                  <a:pt x="1910842" y="3542665"/>
                </a:lnTo>
                <a:lnTo>
                  <a:pt x="1910842" y="191135"/>
                </a:lnTo>
                <a:lnTo>
                  <a:pt x="1905792" y="147317"/>
                </a:lnTo>
                <a:lnTo>
                  <a:pt x="1891410" y="107089"/>
                </a:lnTo>
                <a:lnTo>
                  <a:pt x="1868844" y="71599"/>
                </a:lnTo>
                <a:lnTo>
                  <a:pt x="1839242" y="41997"/>
                </a:lnTo>
                <a:lnTo>
                  <a:pt x="1803752" y="19431"/>
                </a:lnTo>
                <a:lnTo>
                  <a:pt x="1763524" y="5049"/>
                </a:lnTo>
                <a:lnTo>
                  <a:pt x="1719706" y="0"/>
                </a:lnTo>
                <a:close/>
              </a:path>
            </a:pathLst>
          </a:custGeom>
          <a:solidFill>
            <a:srgbClr val="DCEAC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8" name="object 38" descr=""/>
          <p:cNvSpPr txBox="1"/>
          <p:nvPr/>
        </p:nvSpPr>
        <p:spPr>
          <a:xfrm>
            <a:off x="7006208" y="1703070"/>
            <a:ext cx="1142365" cy="706755"/>
          </a:xfrm>
          <a:prstGeom prst="rect">
            <a:avLst/>
          </a:prstGeom>
        </p:spPr>
        <p:txBody>
          <a:bodyPr wrap="square" lIns="0" tIns="65405" rIns="0" bIns="0" rtlCol="0" vert="horz">
            <a:spAutoFit/>
          </a:bodyPr>
          <a:lstStyle/>
          <a:p>
            <a:pPr marL="184785" marR="5080" indent="-172720">
              <a:lnSpc>
                <a:spcPts val="2480"/>
              </a:lnSpc>
              <a:spcBef>
                <a:spcPts val="515"/>
              </a:spcBef>
            </a:pPr>
            <a:r>
              <a:rPr dirty="0" sz="2400" spc="-10">
                <a:latin typeface="Arial MT"/>
                <a:cs typeface="Arial MT"/>
              </a:rPr>
              <a:t>Adverse Effect</a:t>
            </a:r>
            <a:endParaRPr sz="2400">
              <a:latin typeface="Arial MT"/>
              <a:cs typeface="Arial MT"/>
            </a:endParaRPr>
          </a:p>
        </p:txBody>
      </p:sp>
      <p:grpSp>
        <p:nvGrpSpPr>
          <p:cNvPr id="39" name="object 39" descr=""/>
          <p:cNvGrpSpPr/>
          <p:nvPr/>
        </p:nvGrpSpPr>
        <p:grpSpPr>
          <a:xfrm>
            <a:off x="6799326" y="2631185"/>
            <a:ext cx="1555750" cy="760095"/>
            <a:chOff x="6799326" y="2631185"/>
            <a:chExt cx="1555750" cy="760095"/>
          </a:xfrm>
        </p:grpSpPr>
        <p:sp>
          <p:nvSpPr>
            <p:cNvPr id="40" name="object 40" descr=""/>
            <p:cNvSpPr/>
            <p:nvPr/>
          </p:nvSpPr>
          <p:spPr>
            <a:xfrm>
              <a:off x="6812661" y="2644520"/>
              <a:ext cx="1529080" cy="733425"/>
            </a:xfrm>
            <a:custGeom>
              <a:avLst/>
              <a:gdLst/>
              <a:ahLst/>
              <a:cxnLst/>
              <a:rect l="l" t="t" r="r" b="b"/>
              <a:pathLst>
                <a:path w="1529079" h="733425">
                  <a:moveTo>
                    <a:pt x="1455293" y="0"/>
                  </a:moveTo>
                  <a:lnTo>
                    <a:pt x="73406" y="0"/>
                  </a:lnTo>
                  <a:lnTo>
                    <a:pt x="44844" y="5752"/>
                  </a:lnTo>
                  <a:lnTo>
                    <a:pt x="21510" y="21447"/>
                  </a:lnTo>
                  <a:lnTo>
                    <a:pt x="5772" y="44737"/>
                  </a:lnTo>
                  <a:lnTo>
                    <a:pt x="0" y="73278"/>
                  </a:lnTo>
                  <a:lnTo>
                    <a:pt x="0" y="660145"/>
                  </a:lnTo>
                  <a:lnTo>
                    <a:pt x="5772" y="688687"/>
                  </a:lnTo>
                  <a:lnTo>
                    <a:pt x="21510" y="711977"/>
                  </a:lnTo>
                  <a:lnTo>
                    <a:pt x="44844" y="727672"/>
                  </a:lnTo>
                  <a:lnTo>
                    <a:pt x="73406" y="733425"/>
                  </a:lnTo>
                  <a:lnTo>
                    <a:pt x="1455293" y="733425"/>
                  </a:lnTo>
                  <a:lnTo>
                    <a:pt x="1483854" y="727672"/>
                  </a:lnTo>
                  <a:lnTo>
                    <a:pt x="1507188" y="711977"/>
                  </a:lnTo>
                  <a:lnTo>
                    <a:pt x="1522926" y="688687"/>
                  </a:lnTo>
                  <a:lnTo>
                    <a:pt x="1528699" y="660145"/>
                  </a:lnTo>
                  <a:lnTo>
                    <a:pt x="1528699" y="73278"/>
                  </a:lnTo>
                  <a:lnTo>
                    <a:pt x="1522926" y="44737"/>
                  </a:lnTo>
                  <a:lnTo>
                    <a:pt x="1507188" y="21447"/>
                  </a:lnTo>
                  <a:lnTo>
                    <a:pt x="1483854" y="5752"/>
                  </a:lnTo>
                  <a:lnTo>
                    <a:pt x="1455293" y="0"/>
                  </a:lnTo>
                  <a:close/>
                </a:path>
              </a:pathLst>
            </a:custGeom>
            <a:solidFill>
              <a:srgbClr val="93C5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1" name="object 41" descr=""/>
            <p:cNvSpPr/>
            <p:nvPr/>
          </p:nvSpPr>
          <p:spPr>
            <a:xfrm>
              <a:off x="6812661" y="2644520"/>
              <a:ext cx="1529080" cy="733425"/>
            </a:xfrm>
            <a:custGeom>
              <a:avLst/>
              <a:gdLst/>
              <a:ahLst/>
              <a:cxnLst/>
              <a:rect l="l" t="t" r="r" b="b"/>
              <a:pathLst>
                <a:path w="1529079" h="733425">
                  <a:moveTo>
                    <a:pt x="0" y="73278"/>
                  </a:moveTo>
                  <a:lnTo>
                    <a:pt x="5772" y="44737"/>
                  </a:lnTo>
                  <a:lnTo>
                    <a:pt x="21510" y="21447"/>
                  </a:lnTo>
                  <a:lnTo>
                    <a:pt x="44844" y="5752"/>
                  </a:lnTo>
                  <a:lnTo>
                    <a:pt x="73406" y="0"/>
                  </a:lnTo>
                  <a:lnTo>
                    <a:pt x="1455293" y="0"/>
                  </a:lnTo>
                  <a:lnTo>
                    <a:pt x="1483854" y="5752"/>
                  </a:lnTo>
                  <a:lnTo>
                    <a:pt x="1507188" y="21447"/>
                  </a:lnTo>
                  <a:lnTo>
                    <a:pt x="1522926" y="44737"/>
                  </a:lnTo>
                  <a:lnTo>
                    <a:pt x="1528699" y="73278"/>
                  </a:lnTo>
                  <a:lnTo>
                    <a:pt x="1528699" y="660145"/>
                  </a:lnTo>
                  <a:lnTo>
                    <a:pt x="1522926" y="688687"/>
                  </a:lnTo>
                  <a:lnTo>
                    <a:pt x="1507188" y="711977"/>
                  </a:lnTo>
                  <a:lnTo>
                    <a:pt x="1483854" y="727672"/>
                  </a:lnTo>
                  <a:lnTo>
                    <a:pt x="1455293" y="733425"/>
                  </a:lnTo>
                  <a:lnTo>
                    <a:pt x="73406" y="733425"/>
                  </a:lnTo>
                  <a:lnTo>
                    <a:pt x="44844" y="727672"/>
                  </a:lnTo>
                  <a:lnTo>
                    <a:pt x="21510" y="711977"/>
                  </a:lnTo>
                  <a:lnTo>
                    <a:pt x="5772" y="688687"/>
                  </a:lnTo>
                  <a:lnTo>
                    <a:pt x="0" y="660145"/>
                  </a:lnTo>
                  <a:lnTo>
                    <a:pt x="0" y="73278"/>
                  </a:lnTo>
                  <a:close/>
                </a:path>
              </a:pathLst>
            </a:custGeom>
            <a:ln w="2642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2" name="object 42" descr=""/>
          <p:cNvSpPr txBox="1"/>
          <p:nvPr/>
        </p:nvSpPr>
        <p:spPr>
          <a:xfrm>
            <a:off x="7089775" y="2690622"/>
            <a:ext cx="974725" cy="594995"/>
          </a:xfrm>
          <a:prstGeom prst="rect">
            <a:avLst/>
          </a:prstGeom>
        </p:spPr>
        <p:txBody>
          <a:bodyPr wrap="square" lIns="0" tIns="55880" rIns="0" bIns="0" rtlCol="0" vert="horz">
            <a:spAutoFit/>
          </a:bodyPr>
          <a:lstStyle/>
          <a:p>
            <a:pPr marL="140335" marR="5080" indent="-128270">
              <a:lnSpc>
                <a:spcPts val="2080"/>
              </a:lnSpc>
              <a:spcBef>
                <a:spcPts val="440"/>
              </a:spcBef>
            </a:pPr>
            <a:r>
              <a:rPr dirty="0" sz="2000" spc="-10">
                <a:solidFill>
                  <a:srgbClr val="FFFFFF"/>
                </a:solidFill>
                <a:latin typeface="Arial MT"/>
                <a:cs typeface="Arial MT"/>
              </a:rPr>
              <a:t>Broncho dilator</a:t>
            </a:r>
            <a:endParaRPr sz="2000">
              <a:latin typeface="Arial MT"/>
              <a:cs typeface="Arial MT"/>
            </a:endParaRPr>
          </a:p>
        </p:txBody>
      </p:sp>
      <p:grpSp>
        <p:nvGrpSpPr>
          <p:cNvPr id="43" name="object 43" descr=""/>
          <p:cNvGrpSpPr/>
          <p:nvPr/>
        </p:nvGrpSpPr>
        <p:grpSpPr>
          <a:xfrm>
            <a:off x="6799326" y="3477514"/>
            <a:ext cx="1555750" cy="760730"/>
            <a:chOff x="6799326" y="3477514"/>
            <a:chExt cx="1555750" cy="760730"/>
          </a:xfrm>
        </p:grpSpPr>
        <p:sp>
          <p:nvSpPr>
            <p:cNvPr id="44" name="object 44" descr=""/>
            <p:cNvSpPr/>
            <p:nvPr/>
          </p:nvSpPr>
          <p:spPr>
            <a:xfrm>
              <a:off x="6812661" y="3490849"/>
              <a:ext cx="1529080" cy="734060"/>
            </a:xfrm>
            <a:custGeom>
              <a:avLst/>
              <a:gdLst/>
              <a:ahLst/>
              <a:cxnLst/>
              <a:rect l="l" t="t" r="r" b="b"/>
              <a:pathLst>
                <a:path w="1529079" h="734060">
                  <a:moveTo>
                    <a:pt x="1455293" y="0"/>
                  </a:moveTo>
                  <a:lnTo>
                    <a:pt x="73406" y="0"/>
                  </a:lnTo>
                  <a:lnTo>
                    <a:pt x="44844" y="5772"/>
                  </a:lnTo>
                  <a:lnTo>
                    <a:pt x="21510" y="21510"/>
                  </a:lnTo>
                  <a:lnTo>
                    <a:pt x="5772" y="44844"/>
                  </a:lnTo>
                  <a:lnTo>
                    <a:pt x="0" y="73405"/>
                  </a:lnTo>
                  <a:lnTo>
                    <a:pt x="0" y="660145"/>
                  </a:lnTo>
                  <a:lnTo>
                    <a:pt x="5772" y="688707"/>
                  </a:lnTo>
                  <a:lnTo>
                    <a:pt x="21510" y="712041"/>
                  </a:lnTo>
                  <a:lnTo>
                    <a:pt x="44844" y="727779"/>
                  </a:lnTo>
                  <a:lnTo>
                    <a:pt x="73406" y="733551"/>
                  </a:lnTo>
                  <a:lnTo>
                    <a:pt x="1455293" y="733551"/>
                  </a:lnTo>
                  <a:lnTo>
                    <a:pt x="1483854" y="727779"/>
                  </a:lnTo>
                  <a:lnTo>
                    <a:pt x="1507188" y="712041"/>
                  </a:lnTo>
                  <a:lnTo>
                    <a:pt x="1522926" y="688707"/>
                  </a:lnTo>
                  <a:lnTo>
                    <a:pt x="1528699" y="660145"/>
                  </a:lnTo>
                  <a:lnTo>
                    <a:pt x="1528699" y="73405"/>
                  </a:lnTo>
                  <a:lnTo>
                    <a:pt x="1522926" y="44844"/>
                  </a:lnTo>
                  <a:lnTo>
                    <a:pt x="1507188" y="21510"/>
                  </a:lnTo>
                  <a:lnTo>
                    <a:pt x="1483854" y="5772"/>
                  </a:lnTo>
                  <a:lnTo>
                    <a:pt x="1455293" y="0"/>
                  </a:lnTo>
                  <a:close/>
                </a:path>
              </a:pathLst>
            </a:custGeom>
            <a:solidFill>
              <a:srgbClr val="93C5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5" name="object 45" descr=""/>
            <p:cNvSpPr/>
            <p:nvPr/>
          </p:nvSpPr>
          <p:spPr>
            <a:xfrm>
              <a:off x="6812661" y="3490849"/>
              <a:ext cx="1529080" cy="734060"/>
            </a:xfrm>
            <a:custGeom>
              <a:avLst/>
              <a:gdLst/>
              <a:ahLst/>
              <a:cxnLst/>
              <a:rect l="l" t="t" r="r" b="b"/>
              <a:pathLst>
                <a:path w="1529079" h="734060">
                  <a:moveTo>
                    <a:pt x="0" y="73405"/>
                  </a:moveTo>
                  <a:lnTo>
                    <a:pt x="5772" y="44844"/>
                  </a:lnTo>
                  <a:lnTo>
                    <a:pt x="21510" y="21510"/>
                  </a:lnTo>
                  <a:lnTo>
                    <a:pt x="44844" y="5772"/>
                  </a:lnTo>
                  <a:lnTo>
                    <a:pt x="73406" y="0"/>
                  </a:lnTo>
                  <a:lnTo>
                    <a:pt x="1455293" y="0"/>
                  </a:lnTo>
                  <a:lnTo>
                    <a:pt x="1483854" y="5772"/>
                  </a:lnTo>
                  <a:lnTo>
                    <a:pt x="1507188" y="21510"/>
                  </a:lnTo>
                  <a:lnTo>
                    <a:pt x="1522926" y="44844"/>
                  </a:lnTo>
                  <a:lnTo>
                    <a:pt x="1528699" y="73405"/>
                  </a:lnTo>
                  <a:lnTo>
                    <a:pt x="1528699" y="660145"/>
                  </a:lnTo>
                  <a:lnTo>
                    <a:pt x="1522926" y="688707"/>
                  </a:lnTo>
                  <a:lnTo>
                    <a:pt x="1507188" y="712041"/>
                  </a:lnTo>
                  <a:lnTo>
                    <a:pt x="1483854" y="727779"/>
                  </a:lnTo>
                  <a:lnTo>
                    <a:pt x="1455293" y="733551"/>
                  </a:lnTo>
                  <a:lnTo>
                    <a:pt x="73406" y="733551"/>
                  </a:lnTo>
                  <a:lnTo>
                    <a:pt x="44844" y="727779"/>
                  </a:lnTo>
                  <a:lnTo>
                    <a:pt x="21510" y="712041"/>
                  </a:lnTo>
                  <a:lnTo>
                    <a:pt x="5772" y="688707"/>
                  </a:lnTo>
                  <a:lnTo>
                    <a:pt x="0" y="660145"/>
                  </a:lnTo>
                  <a:lnTo>
                    <a:pt x="0" y="73405"/>
                  </a:lnTo>
                  <a:close/>
                </a:path>
              </a:pathLst>
            </a:custGeom>
            <a:ln w="2642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6" name="object 46" descr=""/>
          <p:cNvSpPr txBox="1"/>
          <p:nvPr/>
        </p:nvSpPr>
        <p:spPr>
          <a:xfrm>
            <a:off x="7126351" y="3668648"/>
            <a:ext cx="901065" cy="3308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spc="-10">
                <a:solidFill>
                  <a:srgbClr val="FFFFFF"/>
                </a:solidFill>
                <a:latin typeface="Arial MT"/>
                <a:cs typeface="Arial MT"/>
              </a:rPr>
              <a:t>Oxygen</a:t>
            </a:r>
            <a:endParaRPr sz="2000">
              <a:latin typeface="Arial MT"/>
              <a:cs typeface="Arial MT"/>
            </a:endParaRPr>
          </a:p>
        </p:txBody>
      </p:sp>
      <p:grpSp>
        <p:nvGrpSpPr>
          <p:cNvPr id="47" name="object 47" descr=""/>
          <p:cNvGrpSpPr/>
          <p:nvPr/>
        </p:nvGrpSpPr>
        <p:grpSpPr>
          <a:xfrm>
            <a:off x="6799448" y="4324091"/>
            <a:ext cx="1555750" cy="760095"/>
            <a:chOff x="6799448" y="4324091"/>
            <a:chExt cx="1555750" cy="760095"/>
          </a:xfrm>
        </p:grpSpPr>
        <p:sp>
          <p:nvSpPr>
            <p:cNvPr id="48" name="object 48" descr=""/>
            <p:cNvSpPr/>
            <p:nvPr/>
          </p:nvSpPr>
          <p:spPr>
            <a:xfrm>
              <a:off x="6812660" y="4337303"/>
              <a:ext cx="1529080" cy="733425"/>
            </a:xfrm>
            <a:custGeom>
              <a:avLst/>
              <a:gdLst/>
              <a:ahLst/>
              <a:cxnLst/>
              <a:rect l="l" t="t" r="r" b="b"/>
              <a:pathLst>
                <a:path w="1529079" h="733425">
                  <a:moveTo>
                    <a:pt x="1455293" y="0"/>
                  </a:moveTo>
                  <a:lnTo>
                    <a:pt x="73406" y="0"/>
                  </a:lnTo>
                  <a:lnTo>
                    <a:pt x="44844" y="5752"/>
                  </a:lnTo>
                  <a:lnTo>
                    <a:pt x="21510" y="21447"/>
                  </a:lnTo>
                  <a:lnTo>
                    <a:pt x="5772" y="44737"/>
                  </a:lnTo>
                  <a:lnTo>
                    <a:pt x="0" y="73279"/>
                  </a:lnTo>
                  <a:lnTo>
                    <a:pt x="0" y="660146"/>
                  </a:lnTo>
                  <a:lnTo>
                    <a:pt x="5772" y="688687"/>
                  </a:lnTo>
                  <a:lnTo>
                    <a:pt x="21510" y="711977"/>
                  </a:lnTo>
                  <a:lnTo>
                    <a:pt x="44844" y="727672"/>
                  </a:lnTo>
                  <a:lnTo>
                    <a:pt x="73406" y="733425"/>
                  </a:lnTo>
                  <a:lnTo>
                    <a:pt x="1455293" y="733425"/>
                  </a:lnTo>
                  <a:lnTo>
                    <a:pt x="1483854" y="727672"/>
                  </a:lnTo>
                  <a:lnTo>
                    <a:pt x="1507188" y="711977"/>
                  </a:lnTo>
                  <a:lnTo>
                    <a:pt x="1522926" y="688687"/>
                  </a:lnTo>
                  <a:lnTo>
                    <a:pt x="1528699" y="660146"/>
                  </a:lnTo>
                  <a:lnTo>
                    <a:pt x="1528699" y="73279"/>
                  </a:lnTo>
                  <a:lnTo>
                    <a:pt x="1522926" y="44737"/>
                  </a:lnTo>
                  <a:lnTo>
                    <a:pt x="1507188" y="21447"/>
                  </a:lnTo>
                  <a:lnTo>
                    <a:pt x="1483854" y="5752"/>
                  </a:lnTo>
                  <a:lnTo>
                    <a:pt x="1455293" y="0"/>
                  </a:lnTo>
                  <a:close/>
                </a:path>
              </a:pathLst>
            </a:custGeom>
            <a:solidFill>
              <a:srgbClr val="93C5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9" name="object 49" descr=""/>
            <p:cNvSpPr/>
            <p:nvPr/>
          </p:nvSpPr>
          <p:spPr>
            <a:xfrm>
              <a:off x="6812660" y="4337303"/>
              <a:ext cx="1529080" cy="733425"/>
            </a:xfrm>
            <a:custGeom>
              <a:avLst/>
              <a:gdLst/>
              <a:ahLst/>
              <a:cxnLst/>
              <a:rect l="l" t="t" r="r" b="b"/>
              <a:pathLst>
                <a:path w="1529079" h="733425">
                  <a:moveTo>
                    <a:pt x="0" y="73279"/>
                  </a:moveTo>
                  <a:lnTo>
                    <a:pt x="5772" y="44737"/>
                  </a:lnTo>
                  <a:lnTo>
                    <a:pt x="21510" y="21447"/>
                  </a:lnTo>
                  <a:lnTo>
                    <a:pt x="44844" y="5752"/>
                  </a:lnTo>
                  <a:lnTo>
                    <a:pt x="73406" y="0"/>
                  </a:lnTo>
                  <a:lnTo>
                    <a:pt x="1455293" y="0"/>
                  </a:lnTo>
                  <a:lnTo>
                    <a:pt x="1483854" y="5752"/>
                  </a:lnTo>
                  <a:lnTo>
                    <a:pt x="1507188" y="21447"/>
                  </a:lnTo>
                  <a:lnTo>
                    <a:pt x="1522926" y="44737"/>
                  </a:lnTo>
                  <a:lnTo>
                    <a:pt x="1528699" y="73279"/>
                  </a:lnTo>
                  <a:lnTo>
                    <a:pt x="1528699" y="660146"/>
                  </a:lnTo>
                  <a:lnTo>
                    <a:pt x="1522926" y="688687"/>
                  </a:lnTo>
                  <a:lnTo>
                    <a:pt x="1507188" y="711977"/>
                  </a:lnTo>
                  <a:lnTo>
                    <a:pt x="1483854" y="727672"/>
                  </a:lnTo>
                  <a:lnTo>
                    <a:pt x="1455293" y="733425"/>
                  </a:lnTo>
                  <a:lnTo>
                    <a:pt x="73406" y="733425"/>
                  </a:lnTo>
                  <a:lnTo>
                    <a:pt x="44844" y="727672"/>
                  </a:lnTo>
                  <a:lnTo>
                    <a:pt x="21510" y="711977"/>
                  </a:lnTo>
                  <a:lnTo>
                    <a:pt x="5772" y="688687"/>
                  </a:lnTo>
                  <a:lnTo>
                    <a:pt x="0" y="660146"/>
                  </a:lnTo>
                  <a:lnTo>
                    <a:pt x="0" y="73279"/>
                  </a:lnTo>
                  <a:close/>
                </a:path>
              </a:pathLst>
            </a:custGeom>
            <a:ln w="2642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0" name="object 50" descr=""/>
          <p:cNvSpPr txBox="1"/>
          <p:nvPr/>
        </p:nvSpPr>
        <p:spPr>
          <a:xfrm>
            <a:off x="7345806" y="4515103"/>
            <a:ext cx="464184" cy="3308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spc="-25">
                <a:solidFill>
                  <a:srgbClr val="FFFFFF"/>
                </a:solidFill>
                <a:latin typeface="Arial MT"/>
                <a:cs typeface="Arial MT"/>
              </a:rPr>
              <a:t>ICU</a:t>
            </a:r>
            <a:endParaRPr sz="2000">
              <a:latin typeface="Arial MT"/>
              <a:cs typeface="Arial MT"/>
            </a:endParaRPr>
          </a:p>
        </p:txBody>
      </p:sp>
      <p:sp>
        <p:nvSpPr>
          <p:cNvPr id="51" name="object 51" descr=""/>
          <p:cNvSpPr txBox="1"/>
          <p:nvPr/>
        </p:nvSpPr>
        <p:spPr>
          <a:xfrm>
            <a:off x="1199184" y="5812332"/>
            <a:ext cx="6572250" cy="3308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>
                <a:latin typeface="Arial MT"/>
                <a:cs typeface="Arial MT"/>
              </a:rPr>
              <a:t>Good</a:t>
            </a:r>
            <a:r>
              <a:rPr dirty="0" sz="2000" spc="-45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preparation</a:t>
            </a:r>
            <a:r>
              <a:rPr dirty="0" sz="2000" spc="-45">
                <a:latin typeface="Arial MT"/>
                <a:cs typeface="Arial MT"/>
              </a:rPr>
              <a:t> </a:t>
            </a:r>
            <a:r>
              <a:rPr dirty="0" sz="2000">
                <a:latin typeface="Wingdings"/>
                <a:cs typeface="Wingdings"/>
              </a:rPr>
              <a:t></a:t>
            </a:r>
            <a:r>
              <a:rPr dirty="0" sz="2000" spc="35">
                <a:latin typeface="Times New Roman"/>
                <a:cs typeface="Times New Roman"/>
              </a:rPr>
              <a:t> </a:t>
            </a:r>
            <a:r>
              <a:rPr dirty="0" sz="2000">
                <a:latin typeface="Arial MT"/>
                <a:cs typeface="Arial MT"/>
              </a:rPr>
              <a:t>good</a:t>
            </a:r>
            <a:r>
              <a:rPr dirty="0" sz="2000" spc="-25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result</a:t>
            </a:r>
            <a:r>
              <a:rPr dirty="0" sz="2000" spc="-40">
                <a:latin typeface="Arial MT"/>
                <a:cs typeface="Arial MT"/>
              </a:rPr>
              <a:t> </a:t>
            </a:r>
            <a:r>
              <a:rPr dirty="0" sz="2000">
                <a:latin typeface="Wingdings"/>
                <a:cs typeface="Wingdings"/>
              </a:rPr>
              <a:t></a:t>
            </a:r>
            <a:r>
              <a:rPr dirty="0" sz="2000" spc="35">
                <a:latin typeface="Times New Roman"/>
                <a:cs typeface="Times New Roman"/>
              </a:rPr>
              <a:t> </a:t>
            </a:r>
            <a:r>
              <a:rPr dirty="0" sz="2000">
                <a:latin typeface="Arial MT"/>
                <a:cs typeface="Arial MT"/>
              </a:rPr>
              <a:t>minimal</a:t>
            </a:r>
            <a:r>
              <a:rPr dirty="0" sz="2000" spc="-15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adverse</a:t>
            </a:r>
            <a:r>
              <a:rPr dirty="0" sz="2000" spc="-35">
                <a:latin typeface="Arial MT"/>
                <a:cs typeface="Arial MT"/>
              </a:rPr>
              <a:t> </a:t>
            </a:r>
            <a:r>
              <a:rPr dirty="0" sz="2000" spc="-10">
                <a:latin typeface="Arial MT"/>
                <a:cs typeface="Arial MT"/>
              </a:rPr>
              <a:t>effect</a:t>
            </a:r>
            <a:endParaRPr sz="2000">
              <a:latin typeface="Arial MT"/>
              <a:cs typeface="Arial MT"/>
            </a:endParaRPr>
          </a:p>
        </p:txBody>
      </p:sp>
      <p:grpSp>
        <p:nvGrpSpPr>
          <p:cNvPr id="52" name="object 52" descr=""/>
          <p:cNvGrpSpPr/>
          <p:nvPr/>
        </p:nvGrpSpPr>
        <p:grpSpPr>
          <a:xfrm>
            <a:off x="-13212" y="-13212"/>
            <a:ext cx="9170670" cy="6884670"/>
            <a:chOff x="-13212" y="-13212"/>
            <a:chExt cx="9170670" cy="6884670"/>
          </a:xfrm>
        </p:grpSpPr>
        <p:sp>
          <p:nvSpPr>
            <p:cNvPr id="53" name="object 53" descr=""/>
            <p:cNvSpPr/>
            <p:nvPr/>
          </p:nvSpPr>
          <p:spPr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l" t="t" r="r" b="b"/>
              <a:pathLst>
                <a:path w="9144000" h="6858000">
                  <a:moveTo>
                    <a:pt x="9144000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9144000" y="68580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FFFFFF">
                <a:alpha val="1176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4" name="object 54" descr=""/>
            <p:cNvSpPr/>
            <p:nvPr/>
          </p:nvSpPr>
          <p:spPr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l" t="t" r="r" b="b"/>
              <a:pathLst>
                <a:path w="9144000" h="6858000">
                  <a:moveTo>
                    <a:pt x="0" y="6858000"/>
                  </a:moveTo>
                  <a:lnTo>
                    <a:pt x="9144000" y="6858000"/>
                  </a:lnTo>
                  <a:lnTo>
                    <a:pt x="9144000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ln w="26424">
              <a:solidFill>
                <a:srgbClr val="6B91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535940" y="1055878"/>
            <a:ext cx="346202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99085" indent="-286385">
              <a:lnSpc>
                <a:spcPct val="100000"/>
              </a:lnSpc>
              <a:spcBef>
                <a:spcPts val="100"/>
              </a:spcBef>
              <a:buClr>
                <a:srgbClr val="93C500"/>
              </a:buClr>
              <a:buSzPct val="85416"/>
              <a:buFont typeface="Wingdings"/>
              <a:buChar char=""/>
              <a:tabLst>
                <a:tab pos="299085" algn="l"/>
              </a:tabLst>
            </a:pPr>
            <a:r>
              <a:rPr dirty="0" sz="2400">
                <a:latin typeface="Arial MT"/>
                <a:cs typeface="Arial MT"/>
              </a:rPr>
              <a:t>Provocation</a:t>
            </a:r>
            <a:r>
              <a:rPr dirty="0" sz="2400" spc="-75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test</a:t>
            </a:r>
            <a:r>
              <a:rPr dirty="0" sz="2400" spc="-105">
                <a:latin typeface="Arial MT"/>
                <a:cs typeface="Arial MT"/>
              </a:rPr>
              <a:t> </a:t>
            </a:r>
            <a:r>
              <a:rPr dirty="0" sz="2400" spc="-10">
                <a:latin typeface="Arial MT"/>
                <a:cs typeface="Arial MT"/>
              </a:rPr>
              <a:t>device</a:t>
            </a:r>
            <a:endParaRPr sz="2400">
              <a:latin typeface="Arial MT"/>
              <a:cs typeface="Arial MT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535940" y="2226763"/>
            <a:ext cx="2842260" cy="2574290"/>
          </a:xfrm>
          <a:prstGeom prst="rect">
            <a:avLst/>
          </a:prstGeom>
        </p:spPr>
        <p:txBody>
          <a:bodyPr wrap="square" lIns="0" tIns="48895" rIns="0" bIns="0" rtlCol="0" vert="horz">
            <a:spAutoFit/>
          </a:bodyPr>
          <a:lstStyle/>
          <a:p>
            <a:pPr marL="281940" indent="-269240">
              <a:lnSpc>
                <a:spcPct val="100000"/>
              </a:lnSpc>
              <a:spcBef>
                <a:spcPts val="385"/>
              </a:spcBef>
              <a:buClr>
                <a:srgbClr val="93C500"/>
              </a:buClr>
              <a:buSzPct val="85416"/>
              <a:buFont typeface="Wingdings"/>
              <a:buChar char=""/>
              <a:tabLst>
                <a:tab pos="281940" algn="l"/>
              </a:tabLst>
            </a:pPr>
            <a:r>
              <a:rPr dirty="0" sz="2400" spc="-10">
                <a:latin typeface="Arial MT"/>
                <a:cs typeface="Arial MT"/>
              </a:rPr>
              <a:t>Agents:</a:t>
            </a:r>
            <a:endParaRPr sz="2400">
              <a:latin typeface="Arial MT"/>
              <a:cs typeface="Arial MT"/>
            </a:endParaRPr>
          </a:p>
          <a:p>
            <a:pPr lvl="1" marL="469900" indent="-183515">
              <a:lnSpc>
                <a:spcPct val="100000"/>
              </a:lnSpc>
              <a:spcBef>
                <a:spcPts val="245"/>
              </a:spcBef>
              <a:buClr>
                <a:srgbClr val="93C500"/>
              </a:buClr>
              <a:buSzPct val="85000"/>
              <a:buChar char="•"/>
              <a:tabLst>
                <a:tab pos="469900" algn="l"/>
              </a:tabLst>
            </a:pPr>
            <a:r>
              <a:rPr dirty="0" sz="2000" spc="-10">
                <a:latin typeface="Arial MT"/>
                <a:cs typeface="Arial MT"/>
              </a:rPr>
              <a:t>Methacholine</a:t>
            </a:r>
            <a:endParaRPr sz="2000">
              <a:latin typeface="Arial MT"/>
              <a:cs typeface="Arial MT"/>
            </a:endParaRPr>
          </a:p>
          <a:p>
            <a:pPr lvl="1" marL="469900" indent="-183515">
              <a:lnSpc>
                <a:spcPct val="100000"/>
              </a:lnSpc>
              <a:spcBef>
                <a:spcPts val="240"/>
              </a:spcBef>
              <a:buClr>
                <a:srgbClr val="93C500"/>
              </a:buClr>
              <a:buSzPct val="85000"/>
              <a:buChar char="•"/>
              <a:tabLst>
                <a:tab pos="469900" algn="l"/>
              </a:tabLst>
            </a:pPr>
            <a:r>
              <a:rPr dirty="0" sz="2000" spc="-10">
                <a:latin typeface="Arial MT"/>
                <a:cs typeface="Arial MT"/>
              </a:rPr>
              <a:t>Histamine</a:t>
            </a:r>
            <a:endParaRPr sz="2000">
              <a:latin typeface="Arial MT"/>
              <a:cs typeface="Arial MT"/>
            </a:endParaRPr>
          </a:p>
          <a:p>
            <a:pPr lvl="1" marL="469900" indent="-183515">
              <a:lnSpc>
                <a:spcPct val="100000"/>
              </a:lnSpc>
              <a:spcBef>
                <a:spcPts val="240"/>
              </a:spcBef>
              <a:buClr>
                <a:srgbClr val="93C500"/>
              </a:buClr>
              <a:buSzPct val="85000"/>
              <a:buChar char="•"/>
              <a:tabLst>
                <a:tab pos="469900" algn="l"/>
              </a:tabLst>
            </a:pPr>
            <a:r>
              <a:rPr dirty="0" sz="2000" spc="-10">
                <a:latin typeface="Arial MT"/>
                <a:cs typeface="Arial MT"/>
              </a:rPr>
              <a:t>Manitol</a:t>
            </a:r>
            <a:endParaRPr sz="2000">
              <a:latin typeface="Arial MT"/>
              <a:cs typeface="Arial MT"/>
            </a:endParaRPr>
          </a:p>
          <a:p>
            <a:pPr lvl="1" marL="469900" indent="-183515">
              <a:lnSpc>
                <a:spcPct val="100000"/>
              </a:lnSpc>
              <a:spcBef>
                <a:spcPts val="240"/>
              </a:spcBef>
              <a:buClr>
                <a:srgbClr val="93C500"/>
              </a:buClr>
              <a:buSzPct val="85000"/>
              <a:buChar char="•"/>
              <a:tabLst>
                <a:tab pos="469900" algn="l"/>
              </a:tabLst>
            </a:pPr>
            <a:r>
              <a:rPr dirty="0" sz="2000">
                <a:latin typeface="Arial MT"/>
                <a:cs typeface="Arial MT"/>
              </a:rPr>
              <a:t>Hypertonic</a:t>
            </a:r>
            <a:r>
              <a:rPr dirty="0" sz="2000" spc="-50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saline</a:t>
            </a:r>
            <a:r>
              <a:rPr dirty="0" sz="2000" spc="-30">
                <a:latin typeface="Arial MT"/>
                <a:cs typeface="Arial MT"/>
              </a:rPr>
              <a:t> </a:t>
            </a:r>
            <a:r>
              <a:rPr dirty="0" sz="2000" spc="-25">
                <a:latin typeface="Arial MT"/>
                <a:cs typeface="Arial MT"/>
              </a:rPr>
              <a:t>etc</a:t>
            </a:r>
            <a:endParaRPr sz="2000">
              <a:latin typeface="Arial MT"/>
              <a:cs typeface="Arial MT"/>
            </a:endParaRPr>
          </a:p>
          <a:p>
            <a:pPr lvl="1">
              <a:lnSpc>
                <a:spcPct val="100000"/>
              </a:lnSpc>
              <a:spcBef>
                <a:spcPts val="1155"/>
              </a:spcBef>
              <a:buClr>
                <a:srgbClr val="93C500"/>
              </a:buClr>
              <a:buFont typeface="Arial MT"/>
              <a:buChar char="•"/>
            </a:pPr>
            <a:endParaRPr sz="2000">
              <a:latin typeface="Arial MT"/>
              <a:cs typeface="Arial MT"/>
            </a:endParaRPr>
          </a:p>
          <a:p>
            <a:pPr marL="299085" indent="-286385">
              <a:lnSpc>
                <a:spcPct val="100000"/>
              </a:lnSpc>
              <a:buClr>
                <a:srgbClr val="93C500"/>
              </a:buClr>
              <a:buSzPct val="85416"/>
              <a:buFont typeface="Wingdings"/>
              <a:buChar char=""/>
              <a:tabLst>
                <a:tab pos="299085" algn="l"/>
              </a:tabLst>
            </a:pPr>
            <a:r>
              <a:rPr dirty="0" sz="2400" spc="-10">
                <a:latin typeface="Arial MT"/>
                <a:cs typeface="Arial MT"/>
              </a:rPr>
              <a:t>Spirometer</a:t>
            </a:r>
            <a:endParaRPr sz="2400">
              <a:latin typeface="Arial MT"/>
              <a:cs typeface="Arial MT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535940" y="5616650"/>
            <a:ext cx="319151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99085" indent="-286385">
              <a:lnSpc>
                <a:spcPct val="100000"/>
              </a:lnSpc>
              <a:spcBef>
                <a:spcPts val="100"/>
              </a:spcBef>
              <a:buClr>
                <a:srgbClr val="93C500"/>
              </a:buClr>
              <a:buSzPct val="85416"/>
              <a:buFont typeface="Wingdings"/>
              <a:buChar char=""/>
              <a:tabLst>
                <a:tab pos="299085" algn="l"/>
              </a:tabLst>
            </a:pPr>
            <a:r>
              <a:rPr dirty="0" sz="2400">
                <a:latin typeface="Arial MT"/>
                <a:cs typeface="Arial MT"/>
              </a:rPr>
              <a:t>Computer</a:t>
            </a:r>
            <a:r>
              <a:rPr dirty="0" sz="2400" spc="-110">
                <a:latin typeface="Arial MT"/>
                <a:cs typeface="Arial MT"/>
              </a:rPr>
              <a:t> </a:t>
            </a:r>
            <a:r>
              <a:rPr dirty="0" sz="2400" spc="-10">
                <a:latin typeface="Arial MT"/>
                <a:cs typeface="Arial MT"/>
              </a:rPr>
              <a:t>application</a:t>
            </a:r>
            <a:endParaRPr sz="2400">
              <a:latin typeface="Arial MT"/>
              <a:cs typeface="Arial MT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78231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90"/>
              <a:t>Preparation</a:t>
            </a:r>
            <a:endParaRPr sz="2400"/>
          </a:p>
        </p:txBody>
      </p:sp>
      <p:grpSp>
        <p:nvGrpSpPr>
          <p:cNvPr id="6" name="object 6" descr=""/>
          <p:cNvGrpSpPr/>
          <p:nvPr/>
        </p:nvGrpSpPr>
        <p:grpSpPr>
          <a:xfrm>
            <a:off x="3581400" y="1600200"/>
            <a:ext cx="4829810" cy="3695700"/>
            <a:chOff x="3581400" y="1600200"/>
            <a:chExt cx="4829810" cy="3695700"/>
          </a:xfrm>
        </p:grpSpPr>
        <p:pic>
          <p:nvPicPr>
            <p:cNvPr id="7" name="object 7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581400" y="1600200"/>
              <a:ext cx="4534408" cy="3695700"/>
            </a:xfrm>
            <a:prstGeom prst="rect">
              <a:avLst/>
            </a:prstGeom>
          </p:spPr>
        </p:pic>
        <p:sp>
          <p:nvSpPr>
            <p:cNvPr id="8" name="object 8" descr=""/>
            <p:cNvSpPr/>
            <p:nvPr/>
          </p:nvSpPr>
          <p:spPr>
            <a:xfrm>
              <a:off x="7467600" y="1752600"/>
              <a:ext cx="943610" cy="1258570"/>
            </a:xfrm>
            <a:custGeom>
              <a:avLst/>
              <a:gdLst/>
              <a:ahLst/>
              <a:cxnLst/>
              <a:rect l="l" t="t" r="r" b="b"/>
              <a:pathLst>
                <a:path w="943609" h="1258570">
                  <a:moveTo>
                    <a:pt x="471804" y="0"/>
                  </a:moveTo>
                  <a:lnTo>
                    <a:pt x="431091" y="2309"/>
                  </a:lnTo>
                  <a:lnTo>
                    <a:pt x="391339" y="9111"/>
                  </a:lnTo>
                  <a:lnTo>
                    <a:pt x="352692" y="20217"/>
                  </a:lnTo>
                  <a:lnTo>
                    <a:pt x="315291" y="35438"/>
                  </a:lnTo>
                  <a:lnTo>
                    <a:pt x="279277" y="54585"/>
                  </a:lnTo>
                  <a:lnTo>
                    <a:pt x="244792" y="77468"/>
                  </a:lnTo>
                  <a:lnTo>
                    <a:pt x="211977" y="103900"/>
                  </a:lnTo>
                  <a:lnTo>
                    <a:pt x="180973" y="133690"/>
                  </a:lnTo>
                  <a:lnTo>
                    <a:pt x="151924" y="166651"/>
                  </a:lnTo>
                  <a:lnTo>
                    <a:pt x="124969" y="202592"/>
                  </a:lnTo>
                  <a:lnTo>
                    <a:pt x="100250" y="241326"/>
                  </a:lnTo>
                  <a:lnTo>
                    <a:pt x="77910" y="282662"/>
                  </a:lnTo>
                  <a:lnTo>
                    <a:pt x="58089" y="326413"/>
                  </a:lnTo>
                  <a:lnTo>
                    <a:pt x="40929" y="372389"/>
                  </a:lnTo>
                  <a:lnTo>
                    <a:pt x="26572" y="420401"/>
                  </a:lnTo>
                  <a:lnTo>
                    <a:pt x="15159" y="470260"/>
                  </a:lnTo>
                  <a:lnTo>
                    <a:pt x="6831" y="521777"/>
                  </a:lnTo>
                  <a:lnTo>
                    <a:pt x="1731" y="574764"/>
                  </a:lnTo>
                  <a:lnTo>
                    <a:pt x="0" y="629030"/>
                  </a:lnTo>
                  <a:lnTo>
                    <a:pt x="1731" y="683315"/>
                  </a:lnTo>
                  <a:lnTo>
                    <a:pt x="6831" y="736316"/>
                  </a:lnTo>
                  <a:lnTo>
                    <a:pt x="15159" y="787844"/>
                  </a:lnTo>
                  <a:lnTo>
                    <a:pt x="26572" y="837710"/>
                  </a:lnTo>
                  <a:lnTo>
                    <a:pt x="40929" y="885727"/>
                  </a:lnTo>
                  <a:lnTo>
                    <a:pt x="58089" y="931704"/>
                  </a:lnTo>
                  <a:lnTo>
                    <a:pt x="77910" y="975455"/>
                  </a:lnTo>
                  <a:lnTo>
                    <a:pt x="100250" y="1016789"/>
                  </a:lnTo>
                  <a:lnTo>
                    <a:pt x="124969" y="1055519"/>
                  </a:lnTo>
                  <a:lnTo>
                    <a:pt x="151924" y="1091455"/>
                  </a:lnTo>
                  <a:lnTo>
                    <a:pt x="180973" y="1124410"/>
                  </a:lnTo>
                  <a:lnTo>
                    <a:pt x="211977" y="1154194"/>
                  </a:lnTo>
                  <a:lnTo>
                    <a:pt x="244792" y="1180619"/>
                  </a:lnTo>
                  <a:lnTo>
                    <a:pt x="279277" y="1203496"/>
                  </a:lnTo>
                  <a:lnTo>
                    <a:pt x="315291" y="1222636"/>
                  </a:lnTo>
                  <a:lnTo>
                    <a:pt x="352692" y="1237852"/>
                  </a:lnTo>
                  <a:lnTo>
                    <a:pt x="391339" y="1248954"/>
                  </a:lnTo>
                  <a:lnTo>
                    <a:pt x="431091" y="1255753"/>
                  </a:lnTo>
                  <a:lnTo>
                    <a:pt x="471804" y="1258062"/>
                  </a:lnTo>
                  <a:lnTo>
                    <a:pt x="512518" y="1255753"/>
                  </a:lnTo>
                  <a:lnTo>
                    <a:pt x="552270" y="1248954"/>
                  </a:lnTo>
                  <a:lnTo>
                    <a:pt x="590917" y="1237852"/>
                  </a:lnTo>
                  <a:lnTo>
                    <a:pt x="628318" y="1222636"/>
                  </a:lnTo>
                  <a:lnTo>
                    <a:pt x="664332" y="1203496"/>
                  </a:lnTo>
                  <a:lnTo>
                    <a:pt x="698817" y="1180619"/>
                  </a:lnTo>
                  <a:lnTo>
                    <a:pt x="731632" y="1154194"/>
                  </a:lnTo>
                  <a:lnTo>
                    <a:pt x="762636" y="1124410"/>
                  </a:lnTo>
                  <a:lnTo>
                    <a:pt x="791685" y="1091455"/>
                  </a:lnTo>
                  <a:lnTo>
                    <a:pt x="818640" y="1055519"/>
                  </a:lnTo>
                  <a:lnTo>
                    <a:pt x="843359" y="1016789"/>
                  </a:lnTo>
                  <a:lnTo>
                    <a:pt x="865699" y="975455"/>
                  </a:lnTo>
                  <a:lnTo>
                    <a:pt x="885520" y="931704"/>
                  </a:lnTo>
                  <a:lnTo>
                    <a:pt x="902680" y="885727"/>
                  </a:lnTo>
                  <a:lnTo>
                    <a:pt x="917037" y="837710"/>
                  </a:lnTo>
                  <a:lnTo>
                    <a:pt x="928450" y="787844"/>
                  </a:lnTo>
                  <a:lnTo>
                    <a:pt x="936778" y="736316"/>
                  </a:lnTo>
                  <a:lnTo>
                    <a:pt x="941878" y="683315"/>
                  </a:lnTo>
                  <a:lnTo>
                    <a:pt x="943609" y="629030"/>
                  </a:lnTo>
                  <a:lnTo>
                    <a:pt x="941878" y="574764"/>
                  </a:lnTo>
                  <a:lnTo>
                    <a:pt x="936778" y="521777"/>
                  </a:lnTo>
                  <a:lnTo>
                    <a:pt x="928450" y="470260"/>
                  </a:lnTo>
                  <a:lnTo>
                    <a:pt x="917037" y="420401"/>
                  </a:lnTo>
                  <a:lnTo>
                    <a:pt x="902680" y="372389"/>
                  </a:lnTo>
                  <a:lnTo>
                    <a:pt x="885520" y="326413"/>
                  </a:lnTo>
                  <a:lnTo>
                    <a:pt x="865699" y="282662"/>
                  </a:lnTo>
                  <a:lnTo>
                    <a:pt x="843359" y="241326"/>
                  </a:lnTo>
                  <a:lnTo>
                    <a:pt x="818640" y="202592"/>
                  </a:lnTo>
                  <a:lnTo>
                    <a:pt x="791685" y="166651"/>
                  </a:lnTo>
                  <a:lnTo>
                    <a:pt x="762636" y="133690"/>
                  </a:lnTo>
                  <a:lnTo>
                    <a:pt x="731632" y="103900"/>
                  </a:lnTo>
                  <a:lnTo>
                    <a:pt x="698817" y="77468"/>
                  </a:lnTo>
                  <a:lnTo>
                    <a:pt x="664332" y="54585"/>
                  </a:lnTo>
                  <a:lnTo>
                    <a:pt x="628318" y="35438"/>
                  </a:lnTo>
                  <a:lnTo>
                    <a:pt x="590917" y="20217"/>
                  </a:lnTo>
                  <a:lnTo>
                    <a:pt x="552270" y="9111"/>
                  </a:lnTo>
                  <a:lnTo>
                    <a:pt x="512518" y="2309"/>
                  </a:lnTo>
                  <a:lnTo>
                    <a:pt x="47180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 descr=""/>
          <p:cNvSpPr txBox="1"/>
          <p:nvPr/>
        </p:nvSpPr>
        <p:spPr>
          <a:xfrm>
            <a:off x="539597" y="6389014"/>
            <a:ext cx="379095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Arial MT"/>
                <a:cs typeface="Arial MT"/>
              </a:rPr>
              <a:t>Crapo.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 i="1">
                <a:latin typeface="Arial"/>
                <a:cs typeface="Arial"/>
              </a:rPr>
              <a:t>Am</a:t>
            </a:r>
            <a:r>
              <a:rPr dirty="0" sz="1200" spc="-5" i="1">
                <a:latin typeface="Arial"/>
                <a:cs typeface="Arial"/>
              </a:rPr>
              <a:t> </a:t>
            </a:r>
            <a:r>
              <a:rPr dirty="0" sz="1200" i="1">
                <a:latin typeface="Arial"/>
                <a:cs typeface="Arial"/>
              </a:rPr>
              <a:t>J Respir</a:t>
            </a:r>
            <a:r>
              <a:rPr dirty="0" sz="1200" spc="-15" i="1">
                <a:latin typeface="Arial"/>
                <a:cs typeface="Arial"/>
              </a:rPr>
              <a:t> </a:t>
            </a:r>
            <a:r>
              <a:rPr dirty="0" sz="1200" i="1">
                <a:latin typeface="Arial"/>
                <a:cs typeface="Arial"/>
              </a:rPr>
              <a:t>Crit Care</a:t>
            </a:r>
            <a:r>
              <a:rPr dirty="0" sz="1200" spc="-15" i="1">
                <a:latin typeface="Arial"/>
                <a:cs typeface="Arial"/>
              </a:rPr>
              <a:t> </a:t>
            </a:r>
            <a:r>
              <a:rPr dirty="0" sz="1200" i="1">
                <a:latin typeface="Arial"/>
                <a:cs typeface="Arial"/>
              </a:rPr>
              <a:t>Med,</a:t>
            </a:r>
            <a:r>
              <a:rPr dirty="0" sz="1200" spc="-10" i="1">
                <a:latin typeface="Arial"/>
                <a:cs typeface="Arial"/>
              </a:rPr>
              <a:t> </a:t>
            </a:r>
            <a:r>
              <a:rPr dirty="0" sz="1200" i="1">
                <a:latin typeface="Arial"/>
                <a:cs typeface="Arial"/>
              </a:rPr>
              <a:t>2000;</a:t>
            </a:r>
            <a:r>
              <a:rPr dirty="0" sz="1200" spc="-35" i="1">
                <a:latin typeface="Arial"/>
                <a:cs typeface="Arial"/>
              </a:rPr>
              <a:t> </a:t>
            </a:r>
            <a:r>
              <a:rPr dirty="0" sz="1200" i="1">
                <a:latin typeface="Arial"/>
                <a:cs typeface="Arial"/>
              </a:rPr>
              <a:t>161</a:t>
            </a:r>
            <a:r>
              <a:rPr dirty="0" sz="1200">
                <a:latin typeface="Arial MT"/>
                <a:cs typeface="Arial MT"/>
              </a:rPr>
              <a:t>: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309-</a:t>
            </a:r>
            <a:r>
              <a:rPr dirty="0" sz="1200" spc="-20">
                <a:latin typeface="Arial MT"/>
                <a:cs typeface="Arial MT"/>
              </a:rPr>
              <a:t>329.</a:t>
            </a:r>
            <a:endParaRPr sz="1200">
              <a:latin typeface="Arial MT"/>
              <a:cs typeface="Arial MT"/>
            </a:endParaRPr>
          </a:p>
        </p:txBody>
      </p:sp>
      <p:grpSp>
        <p:nvGrpSpPr>
          <p:cNvPr id="10" name="object 10" descr=""/>
          <p:cNvGrpSpPr/>
          <p:nvPr/>
        </p:nvGrpSpPr>
        <p:grpSpPr>
          <a:xfrm>
            <a:off x="-13212" y="-13212"/>
            <a:ext cx="9170670" cy="6884670"/>
            <a:chOff x="-13212" y="-13212"/>
            <a:chExt cx="9170670" cy="6884670"/>
          </a:xfrm>
        </p:grpSpPr>
        <p:sp>
          <p:nvSpPr>
            <p:cNvPr id="11" name="object 11" descr=""/>
            <p:cNvSpPr/>
            <p:nvPr/>
          </p:nvSpPr>
          <p:spPr>
            <a:xfrm>
              <a:off x="5848604" y="3010662"/>
              <a:ext cx="323850" cy="266065"/>
            </a:xfrm>
            <a:custGeom>
              <a:avLst/>
              <a:gdLst/>
              <a:ahLst/>
              <a:cxnLst/>
              <a:rect l="l" t="t" r="r" b="b"/>
              <a:pathLst>
                <a:path w="323850" h="266064">
                  <a:moveTo>
                    <a:pt x="161798" y="0"/>
                  </a:moveTo>
                  <a:lnTo>
                    <a:pt x="110638" y="6781"/>
                  </a:lnTo>
                  <a:lnTo>
                    <a:pt x="66220" y="25664"/>
                  </a:lnTo>
                  <a:lnTo>
                    <a:pt x="31203" y="54452"/>
                  </a:lnTo>
                  <a:lnTo>
                    <a:pt x="8243" y="90952"/>
                  </a:lnTo>
                  <a:lnTo>
                    <a:pt x="0" y="132968"/>
                  </a:lnTo>
                  <a:lnTo>
                    <a:pt x="8243" y="174985"/>
                  </a:lnTo>
                  <a:lnTo>
                    <a:pt x="31203" y="211485"/>
                  </a:lnTo>
                  <a:lnTo>
                    <a:pt x="66220" y="240273"/>
                  </a:lnTo>
                  <a:lnTo>
                    <a:pt x="110638" y="259156"/>
                  </a:lnTo>
                  <a:lnTo>
                    <a:pt x="161798" y="265938"/>
                  </a:lnTo>
                  <a:lnTo>
                    <a:pt x="212957" y="259156"/>
                  </a:lnTo>
                  <a:lnTo>
                    <a:pt x="257375" y="240273"/>
                  </a:lnTo>
                  <a:lnTo>
                    <a:pt x="292392" y="211485"/>
                  </a:lnTo>
                  <a:lnTo>
                    <a:pt x="315352" y="174985"/>
                  </a:lnTo>
                  <a:lnTo>
                    <a:pt x="323596" y="132968"/>
                  </a:lnTo>
                  <a:lnTo>
                    <a:pt x="315352" y="90952"/>
                  </a:lnTo>
                  <a:lnTo>
                    <a:pt x="292392" y="54452"/>
                  </a:lnTo>
                  <a:lnTo>
                    <a:pt x="257375" y="25664"/>
                  </a:lnTo>
                  <a:lnTo>
                    <a:pt x="212957" y="6781"/>
                  </a:lnTo>
                  <a:lnTo>
                    <a:pt x="161798" y="0"/>
                  </a:lnTo>
                  <a:close/>
                </a:path>
              </a:pathLst>
            </a:custGeom>
            <a:solidFill>
              <a:srgbClr val="93C5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 descr=""/>
            <p:cNvSpPr/>
            <p:nvPr/>
          </p:nvSpPr>
          <p:spPr>
            <a:xfrm>
              <a:off x="5848604" y="3010662"/>
              <a:ext cx="323850" cy="266065"/>
            </a:xfrm>
            <a:custGeom>
              <a:avLst/>
              <a:gdLst/>
              <a:ahLst/>
              <a:cxnLst/>
              <a:rect l="l" t="t" r="r" b="b"/>
              <a:pathLst>
                <a:path w="323850" h="266064">
                  <a:moveTo>
                    <a:pt x="0" y="132968"/>
                  </a:moveTo>
                  <a:lnTo>
                    <a:pt x="8243" y="90952"/>
                  </a:lnTo>
                  <a:lnTo>
                    <a:pt x="31203" y="54452"/>
                  </a:lnTo>
                  <a:lnTo>
                    <a:pt x="66220" y="25664"/>
                  </a:lnTo>
                  <a:lnTo>
                    <a:pt x="110638" y="6781"/>
                  </a:lnTo>
                  <a:lnTo>
                    <a:pt x="161798" y="0"/>
                  </a:lnTo>
                  <a:lnTo>
                    <a:pt x="212957" y="6781"/>
                  </a:lnTo>
                  <a:lnTo>
                    <a:pt x="257375" y="25664"/>
                  </a:lnTo>
                  <a:lnTo>
                    <a:pt x="292392" y="54452"/>
                  </a:lnTo>
                  <a:lnTo>
                    <a:pt x="315352" y="90952"/>
                  </a:lnTo>
                  <a:lnTo>
                    <a:pt x="323596" y="132968"/>
                  </a:lnTo>
                  <a:lnTo>
                    <a:pt x="315352" y="174985"/>
                  </a:lnTo>
                  <a:lnTo>
                    <a:pt x="292392" y="211485"/>
                  </a:lnTo>
                  <a:lnTo>
                    <a:pt x="257375" y="240273"/>
                  </a:lnTo>
                  <a:lnTo>
                    <a:pt x="212957" y="259156"/>
                  </a:lnTo>
                  <a:lnTo>
                    <a:pt x="161798" y="265938"/>
                  </a:lnTo>
                  <a:lnTo>
                    <a:pt x="110638" y="259156"/>
                  </a:lnTo>
                  <a:lnTo>
                    <a:pt x="66220" y="240273"/>
                  </a:lnTo>
                  <a:lnTo>
                    <a:pt x="31203" y="211485"/>
                  </a:lnTo>
                  <a:lnTo>
                    <a:pt x="8243" y="174985"/>
                  </a:lnTo>
                  <a:lnTo>
                    <a:pt x="0" y="132968"/>
                  </a:lnTo>
                  <a:close/>
                </a:path>
              </a:pathLst>
            </a:custGeom>
            <a:ln w="26424">
              <a:solidFill>
                <a:srgbClr val="6B91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 descr=""/>
            <p:cNvSpPr/>
            <p:nvPr/>
          </p:nvSpPr>
          <p:spPr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l" t="t" r="r" b="b"/>
              <a:pathLst>
                <a:path w="9144000" h="6858000">
                  <a:moveTo>
                    <a:pt x="9144000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9144000" y="68580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FFFFFF">
                <a:alpha val="1176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 descr=""/>
            <p:cNvSpPr/>
            <p:nvPr/>
          </p:nvSpPr>
          <p:spPr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l" t="t" r="r" b="b"/>
              <a:pathLst>
                <a:path w="9144000" h="6858000">
                  <a:moveTo>
                    <a:pt x="0" y="6858000"/>
                  </a:moveTo>
                  <a:lnTo>
                    <a:pt x="9144000" y="6858000"/>
                  </a:lnTo>
                  <a:lnTo>
                    <a:pt x="9144000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ln w="26424">
              <a:solidFill>
                <a:srgbClr val="6B91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-13212" y="-13212"/>
            <a:ext cx="9170670" cy="6884670"/>
            <a:chOff x="-13212" y="-13212"/>
            <a:chExt cx="9170670" cy="688467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3841" y="528281"/>
              <a:ext cx="7716266" cy="5801487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l" t="t" r="r" b="b"/>
              <a:pathLst>
                <a:path w="9144000" h="6858000">
                  <a:moveTo>
                    <a:pt x="9144000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9144000" y="68580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FFFFFF">
                <a:alpha val="1176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l" t="t" r="r" b="b"/>
              <a:pathLst>
                <a:path w="9144000" h="6858000">
                  <a:moveTo>
                    <a:pt x="0" y="6858000"/>
                  </a:moveTo>
                  <a:lnTo>
                    <a:pt x="9144000" y="6858000"/>
                  </a:lnTo>
                  <a:lnTo>
                    <a:pt x="9144000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ln w="26424">
              <a:solidFill>
                <a:srgbClr val="6B91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1724885" y="1604517"/>
            <a:ext cx="5999480" cy="4027804"/>
            <a:chOff x="1724885" y="1604517"/>
            <a:chExt cx="5999480" cy="4027804"/>
          </a:xfrm>
        </p:grpSpPr>
        <p:sp>
          <p:nvSpPr>
            <p:cNvPr id="3" name="object 3" descr=""/>
            <p:cNvSpPr/>
            <p:nvPr/>
          </p:nvSpPr>
          <p:spPr>
            <a:xfrm>
              <a:off x="1724885" y="1771776"/>
              <a:ext cx="5999480" cy="3860800"/>
            </a:xfrm>
            <a:custGeom>
              <a:avLst/>
              <a:gdLst/>
              <a:ahLst/>
              <a:cxnLst/>
              <a:rect l="l" t="t" r="r" b="b"/>
              <a:pathLst>
                <a:path w="5999480" h="3860800">
                  <a:moveTo>
                    <a:pt x="2103528" y="0"/>
                  </a:moveTo>
                  <a:lnTo>
                    <a:pt x="2046014" y="12269"/>
                  </a:lnTo>
                  <a:lnTo>
                    <a:pt x="1989132" y="25228"/>
                  </a:lnTo>
                  <a:lnTo>
                    <a:pt x="1932889" y="38866"/>
                  </a:lnTo>
                  <a:lnTo>
                    <a:pt x="1877294" y="53175"/>
                  </a:lnTo>
                  <a:lnTo>
                    <a:pt x="1822353" y="68144"/>
                  </a:lnTo>
                  <a:lnTo>
                    <a:pt x="1768074" y="83765"/>
                  </a:lnTo>
                  <a:lnTo>
                    <a:pt x="1714465" y="100029"/>
                  </a:lnTo>
                  <a:lnTo>
                    <a:pt x="1661531" y="116926"/>
                  </a:lnTo>
                  <a:lnTo>
                    <a:pt x="1609282" y="134447"/>
                  </a:lnTo>
                  <a:lnTo>
                    <a:pt x="1557723" y="152583"/>
                  </a:lnTo>
                  <a:lnTo>
                    <a:pt x="1506863" y="171324"/>
                  </a:lnTo>
                  <a:lnTo>
                    <a:pt x="1456709" y="190662"/>
                  </a:lnTo>
                  <a:lnTo>
                    <a:pt x="1407269" y="210587"/>
                  </a:lnTo>
                  <a:lnTo>
                    <a:pt x="1358548" y="231089"/>
                  </a:lnTo>
                  <a:lnTo>
                    <a:pt x="1310556" y="252161"/>
                  </a:lnTo>
                  <a:lnTo>
                    <a:pt x="1263299" y="273791"/>
                  </a:lnTo>
                  <a:lnTo>
                    <a:pt x="1216784" y="295972"/>
                  </a:lnTo>
                  <a:lnTo>
                    <a:pt x="1171019" y="318693"/>
                  </a:lnTo>
                  <a:lnTo>
                    <a:pt x="1126011" y="341946"/>
                  </a:lnTo>
                  <a:lnTo>
                    <a:pt x="1081768" y="365722"/>
                  </a:lnTo>
                  <a:lnTo>
                    <a:pt x="1038297" y="390011"/>
                  </a:lnTo>
                  <a:lnTo>
                    <a:pt x="995605" y="414803"/>
                  </a:lnTo>
                  <a:lnTo>
                    <a:pt x="953700" y="440090"/>
                  </a:lnTo>
                  <a:lnTo>
                    <a:pt x="912588" y="465863"/>
                  </a:lnTo>
                  <a:lnTo>
                    <a:pt x="872278" y="492112"/>
                  </a:lnTo>
                  <a:lnTo>
                    <a:pt x="832777" y="518827"/>
                  </a:lnTo>
                  <a:lnTo>
                    <a:pt x="794091" y="546001"/>
                  </a:lnTo>
                  <a:lnTo>
                    <a:pt x="756229" y="573623"/>
                  </a:lnTo>
                  <a:lnTo>
                    <a:pt x="719197" y="601684"/>
                  </a:lnTo>
                  <a:lnTo>
                    <a:pt x="683003" y="630175"/>
                  </a:lnTo>
                  <a:lnTo>
                    <a:pt x="647655" y="659087"/>
                  </a:lnTo>
                  <a:lnTo>
                    <a:pt x="613159" y="688410"/>
                  </a:lnTo>
                  <a:lnTo>
                    <a:pt x="579523" y="718135"/>
                  </a:lnTo>
                  <a:lnTo>
                    <a:pt x="546755" y="748254"/>
                  </a:lnTo>
                  <a:lnTo>
                    <a:pt x="514861" y="778756"/>
                  </a:lnTo>
                  <a:lnTo>
                    <a:pt x="483849" y="809633"/>
                  </a:lnTo>
                  <a:lnTo>
                    <a:pt x="453726" y="840875"/>
                  </a:lnTo>
                  <a:lnTo>
                    <a:pt x="424501" y="872473"/>
                  </a:lnTo>
                  <a:lnTo>
                    <a:pt x="396179" y="904418"/>
                  </a:lnTo>
                  <a:lnTo>
                    <a:pt x="368768" y="936700"/>
                  </a:lnTo>
                  <a:lnTo>
                    <a:pt x="342277" y="969311"/>
                  </a:lnTo>
                  <a:lnTo>
                    <a:pt x="316711" y="1002241"/>
                  </a:lnTo>
                  <a:lnTo>
                    <a:pt x="292079" y="1035481"/>
                  </a:lnTo>
                  <a:lnTo>
                    <a:pt x="268387" y="1069021"/>
                  </a:lnTo>
                  <a:lnTo>
                    <a:pt x="245643" y="1102852"/>
                  </a:lnTo>
                  <a:lnTo>
                    <a:pt x="223855" y="1136966"/>
                  </a:lnTo>
                  <a:lnTo>
                    <a:pt x="203030" y="1171352"/>
                  </a:lnTo>
                  <a:lnTo>
                    <a:pt x="183174" y="1206003"/>
                  </a:lnTo>
                  <a:lnTo>
                    <a:pt x="164296" y="1240907"/>
                  </a:lnTo>
                  <a:lnTo>
                    <a:pt x="146403" y="1276057"/>
                  </a:lnTo>
                  <a:lnTo>
                    <a:pt x="129502" y="1311442"/>
                  </a:lnTo>
                  <a:lnTo>
                    <a:pt x="113601" y="1347055"/>
                  </a:lnTo>
                  <a:lnTo>
                    <a:pt x="98706" y="1382884"/>
                  </a:lnTo>
                  <a:lnTo>
                    <a:pt x="84825" y="1418922"/>
                  </a:lnTo>
                  <a:lnTo>
                    <a:pt x="71966" y="1455159"/>
                  </a:lnTo>
                  <a:lnTo>
                    <a:pt x="60135" y="1491585"/>
                  </a:lnTo>
                  <a:lnTo>
                    <a:pt x="49341" y="1528192"/>
                  </a:lnTo>
                  <a:lnTo>
                    <a:pt x="30890" y="1601910"/>
                  </a:lnTo>
                  <a:lnTo>
                    <a:pt x="16672" y="1676239"/>
                  </a:lnTo>
                  <a:lnTo>
                    <a:pt x="6745" y="1751105"/>
                  </a:lnTo>
                  <a:lnTo>
                    <a:pt x="1168" y="1826433"/>
                  </a:lnTo>
                  <a:lnTo>
                    <a:pt x="0" y="1902151"/>
                  </a:lnTo>
                  <a:lnTo>
                    <a:pt x="1087" y="1940133"/>
                  </a:lnTo>
                  <a:lnTo>
                    <a:pt x="3299" y="1978185"/>
                  </a:lnTo>
                  <a:lnTo>
                    <a:pt x="6642" y="2016296"/>
                  </a:lnTo>
                  <a:lnTo>
                    <a:pt x="11124" y="2054459"/>
                  </a:lnTo>
                  <a:lnTo>
                    <a:pt x="16753" y="2092663"/>
                  </a:lnTo>
                  <a:lnTo>
                    <a:pt x="23535" y="2130900"/>
                  </a:lnTo>
                  <a:lnTo>
                    <a:pt x="31478" y="2169161"/>
                  </a:lnTo>
                  <a:lnTo>
                    <a:pt x="40589" y="2207435"/>
                  </a:lnTo>
                  <a:lnTo>
                    <a:pt x="50876" y="2245715"/>
                  </a:lnTo>
                  <a:lnTo>
                    <a:pt x="62346" y="2283990"/>
                  </a:lnTo>
                  <a:lnTo>
                    <a:pt x="75006" y="2322251"/>
                  </a:lnTo>
                  <a:lnTo>
                    <a:pt x="88863" y="2360490"/>
                  </a:lnTo>
                  <a:lnTo>
                    <a:pt x="103926" y="2398696"/>
                  </a:lnTo>
                  <a:lnTo>
                    <a:pt x="120201" y="2436861"/>
                  </a:lnTo>
                  <a:lnTo>
                    <a:pt x="137695" y="2474976"/>
                  </a:lnTo>
                  <a:lnTo>
                    <a:pt x="154826" y="2509886"/>
                  </a:lnTo>
                  <a:lnTo>
                    <a:pt x="172845" y="2544444"/>
                  </a:lnTo>
                  <a:lnTo>
                    <a:pt x="191742" y="2578645"/>
                  </a:lnTo>
                  <a:lnTo>
                    <a:pt x="211505" y="2612485"/>
                  </a:lnTo>
                  <a:lnTo>
                    <a:pt x="232124" y="2645961"/>
                  </a:lnTo>
                  <a:lnTo>
                    <a:pt x="253587" y="2679068"/>
                  </a:lnTo>
                  <a:lnTo>
                    <a:pt x="275884" y="2711803"/>
                  </a:lnTo>
                  <a:lnTo>
                    <a:pt x="299003" y="2744163"/>
                  </a:lnTo>
                  <a:lnTo>
                    <a:pt x="322935" y="2776143"/>
                  </a:lnTo>
                  <a:lnTo>
                    <a:pt x="347667" y="2807739"/>
                  </a:lnTo>
                  <a:lnTo>
                    <a:pt x="373188" y="2838948"/>
                  </a:lnTo>
                  <a:lnTo>
                    <a:pt x="399489" y="2869767"/>
                  </a:lnTo>
                  <a:lnTo>
                    <a:pt x="426557" y="2900190"/>
                  </a:lnTo>
                  <a:lnTo>
                    <a:pt x="454382" y="2930215"/>
                  </a:lnTo>
                  <a:lnTo>
                    <a:pt x="482953" y="2959838"/>
                  </a:lnTo>
                  <a:lnTo>
                    <a:pt x="512259" y="2989054"/>
                  </a:lnTo>
                  <a:lnTo>
                    <a:pt x="542289" y="3017861"/>
                  </a:lnTo>
                  <a:lnTo>
                    <a:pt x="573031" y="3046254"/>
                  </a:lnTo>
                  <a:lnTo>
                    <a:pt x="604476" y="3074230"/>
                  </a:lnTo>
                  <a:lnTo>
                    <a:pt x="636612" y="3101784"/>
                  </a:lnTo>
                  <a:lnTo>
                    <a:pt x="669427" y="3128913"/>
                  </a:lnTo>
                  <a:lnTo>
                    <a:pt x="702912" y="3155614"/>
                  </a:lnTo>
                  <a:lnTo>
                    <a:pt x="737055" y="3181882"/>
                  </a:lnTo>
                  <a:lnTo>
                    <a:pt x="771844" y="3207713"/>
                  </a:lnTo>
                  <a:lnTo>
                    <a:pt x="807270" y="3233105"/>
                  </a:lnTo>
                  <a:lnTo>
                    <a:pt x="843321" y="3258052"/>
                  </a:lnTo>
                  <a:lnTo>
                    <a:pt x="879986" y="3282552"/>
                  </a:lnTo>
                  <a:lnTo>
                    <a:pt x="917255" y="3306601"/>
                  </a:lnTo>
                  <a:lnTo>
                    <a:pt x="955115" y="3330194"/>
                  </a:lnTo>
                  <a:lnTo>
                    <a:pt x="993557" y="3353328"/>
                  </a:lnTo>
                  <a:lnTo>
                    <a:pt x="1032569" y="3375999"/>
                  </a:lnTo>
                  <a:lnTo>
                    <a:pt x="1072140" y="3398204"/>
                  </a:lnTo>
                  <a:lnTo>
                    <a:pt x="1112260" y="3419938"/>
                  </a:lnTo>
                  <a:lnTo>
                    <a:pt x="1152917" y="3441198"/>
                  </a:lnTo>
                  <a:lnTo>
                    <a:pt x="1194101" y="3461980"/>
                  </a:lnTo>
                  <a:lnTo>
                    <a:pt x="1235800" y="3482281"/>
                  </a:lnTo>
                  <a:lnTo>
                    <a:pt x="1278003" y="3502095"/>
                  </a:lnTo>
                  <a:lnTo>
                    <a:pt x="1320700" y="3521421"/>
                  </a:lnTo>
                  <a:lnTo>
                    <a:pt x="1363879" y="3540253"/>
                  </a:lnTo>
                  <a:lnTo>
                    <a:pt x="1407529" y="3558589"/>
                  </a:lnTo>
                  <a:lnTo>
                    <a:pt x="1451641" y="3576424"/>
                  </a:lnTo>
                  <a:lnTo>
                    <a:pt x="1496202" y="3593754"/>
                  </a:lnTo>
                  <a:lnTo>
                    <a:pt x="1541201" y="3610577"/>
                  </a:lnTo>
                  <a:lnTo>
                    <a:pt x="1586628" y="3626887"/>
                  </a:lnTo>
                  <a:lnTo>
                    <a:pt x="1632472" y="3642682"/>
                  </a:lnTo>
                  <a:lnTo>
                    <a:pt x="1678721" y="3657957"/>
                  </a:lnTo>
                  <a:lnTo>
                    <a:pt x="1725365" y="3672708"/>
                  </a:lnTo>
                  <a:lnTo>
                    <a:pt x="1772393" y="3686933"/>
                  </a:lnTo>
                  <a:lnTo>
                    <a:pt x="1819793" y="3700626"/>
                  </a:lnTo>
                  <a:lnTo>
                    <a:pt x="1867556" y="3713785"/>
                  </a:lnTo>
                  <a:lnTo>
                    <a:pt x="1915669" y="3726406"/>
                  </a:lnTo>
                  <a:lnTo>
                    <a:pt x="1964122" y="3738484"/>
                  </a:lnTo>
                  <a:lnTo>
                    <a:pt x="2012904" y="3750016"/>
                  </a:lnTo>
                  <a:lnTo>
                    <a:pt x="2062003" y="3760999"/>
                  </a:lnTo>
                  <a:lnTo>
                    <a:pt x="2111410" y="3771427"/>
                  </a:lnTo>
                  <a:lnTo>
                    <a:pt x="2161113" y="3781299"/>
                  </a:lnTo>
                  <a:lnTo>
                    <a:pt x="2211100" y="3790609"/>
                  </a:lnTo>
                  <a:lnTo>
                    <a:pt x="2261362" y="3799354"/>
                  </a:lnTo>
                  <a:lnTo>
                    <a:pt x="2311886" y="3807531"/>
                  </a:lnTo>
                  <a:lnTo>
                    <a:pt x="2362663" y="3815135"/>
                  </a:lnTo>
                  <a:lnTo>
                    <a:pt x="2413680" y="3822163"/>
                  </a:lnTo>
                  <a:lnTo>
                    <a:pt x="2464928" y="3828610"/>
                  </a:lnTo>
                  <a:lnTo>
                    <a:pt x="2516395" y="3834474"/>
                  </a:lnTo>
                  <a:lnTo>
                    <a:pt x="2568070" y="3839751"/>
                  </a:lnTo>
                  <a:lnTo>
                    <a:pt x="2619942" y="3844435"/>
                  </a:lnTo>
                  <a:lnTo>
                    <a:pt x="2672001" y="3848525"/>
                  </a:lnTo>
                  <a:lnTo>
                    <a:pt x="2724234" y="3852016"/>
                  </a:lnTo>
                  <a:lnTo>
                    <a:pt x="2776632" y="3854903"/>
                  </a:lnTo>
                  <a:lnTo>
                    <a:pt x="2829183" y="3857185"/>
                  </a:lnTo>
                  <a:lnTo>
                    <a:pt x="2881877" y="3858856"/>
                  </a:lnTo>
                  <a:lnTo>
                    <a:pt x="2934702" y="3859913"/>
                  </a:lnTo>
                  <a:lnTo>
                    <a:pt x="2987647" y="3860352"/>
                  </a:lnTo>
                  <a:lnTo>
                    <a:pt x="3040701" y="3860169"/>
                  </a:lnTo>
                  <a:lnTo>
                    <a:pt x="3093855" y="3859361"/>
                  </a:lnTo>
                  <a:lnTo>
                    <a:pt x="3147095" y="3857924"/>
                  </a:lnTo>
                  <a:lnTo>
                    <a:pt x="3200412" y="3855853"/>
                  </a:lnTo>
                  <a:lnTo>
                    <a:pt x="3253794" y="3853146"/>
                  </a:lnTo>
                  <a:lnTo>
                    <a:pt x="3307231" y="3849798"/>
                  </a:lnTo>
                  <a:lnTo>
                    <a:pt x="3360712" y="3845806"/>
                  </a:lnTo>
                  <a:lnTo>
                    <a:pt x="3414225" y="3841166"/>
                  </a:lnTo>
                  <a:lnTo>
                    <a:pt x="3467760" y="3835874"/>
                  </a:lnTo>
                  <a:lnTo>
                    <a:pt x="3521305" y="3829926"/>
                  </a:lnTo>
                  <a:lnTo>
                    <a:pt x="3574850" y="3823319"/>
                  </a:lnTo>
                  <a:lnTo>
                    <a:pt x="3628384" y="3816048"/>
                  </a:lnTo>
                  <a:lnTo>
                    <a:pt x="3681895" y="3808110"/>
                  </a:lnTo>
                  <a:lnTo>
                    <a:pt x="3735373" y="3799502"/>
                  </a:lnTo>
                  <a:lnTo>
                    <a:pt x="3788807" y="3790219"/>
                  </a:lnTo>
                  <a:lnTo>
                    <a:pt x="3842186" y="3780257"/>
                  </a:lnTo>
                  <a:lnTo>
                    <a:pt x="3895498" y="3769614"/>
                  </a:lnTo>
                  <a:lnTo>
                    <a:pt x="3953013" y="3757344"/>
                  </a:lnTo>
                  <a:lnTo>
                    <a:pt x="4009895" y="3744385"/>
                  </a:lnTo>
                  <a:lnTo>
                    <a:pt x="4066138" y="3730747"/>
                  </a:lnTo>
                  <a:lnTo>
                    <a:pt x="4121733" y="3716438"/>
                  </a:lnTo>
                  <a:lnTo>
                    <a:pt x="4176674" y="3701469"/>
                  </a:lnTo>
                  <a:lnTo>
                    <a:pt x="4230953" y="3685848"/>
                  </a:lnTo>
                  <a:lnTo>
                    <a:pt x="4284562" y="3669584"/>
                  </a:lnTo>
                  <a:lnTo>
                    <a:pt x="4337496" y="3652687"/>
                  </a:lnTo>
                  <a:lnTo>
                    <a:pt x="4389745" y="3635166"/>
                  </a:lnTo>
                  <a:lnTo>
                    <a:pt x="4441304" y="3617030"/>
                  </a:lnTo>
                  <a:lnTo>
                    <a:pt x="4492164" y="3598289"/>
                  </a:lnTo>
                  <a:lnTo>
                    <a:pt x="4542318" y="3578951"/>
                  </a:lnTo>
                  <a:lnTo>
                    <a:pt x="4591758" y="3559026"/>
                  </a:lnTo>
                  <a:lnTo>
                    <a:pt x="4640479" y="3538524"/>
                  </a:lnTo>
                  <a:lnTo>
                    <a:pt x="4688471" y="3517452"/>
                  </a:lnTo>
                  <a:lnTo>
                    <a:pt x="4735728" y="3495822"/>
                  </a:lnTo>
                  <a:lnTo>
                    <a:pt x="4782243" y="3473641"/>
                  </a:lnTo>
                  <a:lnTo>
                    <a:pt x="4828008" y="3450920"/>
                  </a:lnTo>
                  <a:lnTo>
                    <a:pt x="4873016" y="3427667"/>
                  </a:lnTo>
                  <a:lnTo>
                    <a:pt x="4917259" y="3403891"/>
                  </a:lnTo>
                  <a:lnTo>
                    <a:pt x="4960730" y="3379602"/>
                  </a:lnTo>
                  <a:lnTo>
                    <a:pt x="5003422" y="3354810"/>
                  </a:lnTo>
                  <a:lnTo>
                    <a:pt x="5045327" y="3329523"/>
                  </a:lnTo>
                  <a:lnTo>
                    <a:pt x="5086439" y="3303750"/>
                  </a:lnTo>
                  <a:lnTo>
                    <a:pt x="5126749" y="3277501"/>
                  </a:lnTo>
                  <a:lnTo>
                    <a:pt x="5166250" y="3250786"/>
                  </a:lnTo>
                  <a:lnTo>
                    <a:pt x="5204936" y="3223612"/>
                  </a:lnTo>
                  <a:lnTo>
                    <a:pt x="5242798" y="3195990"/>
                  </a:lnTo>
                  <a:lnTo>
                    <a:pt x="5279830" y="3167929"/>
                  </a:lnTo>
                  <a:lnTo>
                    <a:pt x="5316024" y="3139438"/>
                  </a:lnTo>
                  <a:lnTo>
                    <a:pt x="5351372" y="3110526"/>
                  </a:lnTo>
                  <a:lnTo>
                    <a:pt x="5385868" y="3081203"/>
                  </a:lnTo>
                  <a:lnTo>
                    <a:pt x="5419504" y="3051478"/>
                  </a:lnTo>
                  <a:lnTo>
                    <a:pt x="5452272" y="3021359"/>
                  </a:lnTo>
                  <a:lnTo>
                    <a:pt x="5484166" y="2990857"/>
                  </a:lnTo>
                  <a:lnTo>
                    <a:pt x="5515178" y="2959980"/>
                  </a:lnTo>
                  <a:lnTo>
                    <a:pt x="5545300" y="2928738"/>
                  </a:lnTo>
                  <a:lnTo>
                    <a:pt x="5574526" y="2897140"/>
                  </a:lnTo>
                  <a:lnTo>
                    <a:pt x="5602848" y="2865195"/>
                  </a:lnTo>
                  <a:lnTo>
                    <a:pt x="5630259" y="2832913"/>
                  </a:lnTo>
                  <a:lnTo>
                    <a:pt x="5656750" y="2800302"/>
                  </a:lnTo>
                  <a:lnTo>
                    <a:pt x="5682316" y="2767372"/>
                  </a:lnTo>
                  <a:lnTo>
                    <a:pt x="5706948" y="2734132"/>
                  </a:lnTo>
                  <a:lnTo>
                    <a:pt x="5730640" y="2700592"/>
                  </a:lnTo>
                  <a:lnTo>
                    <a:pt x="5753384" y="2666761"/>
                  </a:lnTo>
                  <a:lnTo>
                    <a:pt x="5775172" y="2632647"/>
                  </a:lnTo>
                  <a:lnTo>
                    <a:pt x="5795997" y="2598261"/>
                  </a:lnTo>
                  <a:lnTo>
                    <a:pt x="5815853" y="2563610"/>
                  </a:lnTo>
                  <a:lnTo>
                    <a:pt x="5834731" y="2528706"/>
                  </a:lnTo>
                  <a:lnTo>
                    <a:pt x="5852624" y="2493556"/>
                  </a:lnTo>
                  <a:lnTo>
                    <a:pt x="5869525" y="2458171"/>
                  </a:lnTo>
                  <a:lnTo>
                    <a:pt x="5885426" y="2422558"/>
                  </a:lnTo>
                  <a:lnTo>
                    <a:pt x="5900321" y="2386729"/>
                  </a:lnTo>
                  <a:lnTo>
                    <a:pt x="5914202" y="2350691"/>
                  </a:lnTo>
                  <a:lnTo>
                    <a:pt x="5927061" y="2314454"/>
                  </a:lnTo>
                  <a:lnTo>
                    <a:pt x="5938892" y="2278028"/>
                  </a:lnTo>
                  <a:lnTo>
                    <a:pt x="5949686" y="2241421"/>
                  </a:lnTo>
                  <a:lnTo>
                    <a:pt x="5968137" y="2167703"/>
                  </a:lnTo>
                  <a:lnTo>
                    <a:pt x="5982355" y="2093374"/>
                  </a:lnTo>
                  <a:lnTo>
                    <a:pt x="5992282" y="2018508"/>
                  </a:lnTo>
                  <a:lnTo>
                    <a:pt x="5997859" y="1943180"/>
                  </a:lnTo>
                  <a:lnTo>
                    <a:pt x="5999027" y="1867462"/>
                  </a:lnTo>
                  <a:lnTo>
                    <a:pt x="5997940" y="1829480"/>
                  </a:lnTo>
                  <a:lnTo>
                    <a:pt x="5995728" y="1791428"/>
                  </a:lnTo>
                  <a:lnTo>
                    <a:pt x="5992385" y="1753317"/>
                  </a:lnTo>
                  <a:lnTo>
                    <a:pt x="5987903" y="1715154"/>
                  </a:lnTo>
                  <a:lnTo>
                    <a:pt x="5982274" y="1676950"/>
                  </a:lnTo>
                  <a:lnTo>
                    <a:pt x="5975492" y="1638713"/>
                  </a:lnTo>
                  <a:lnTo>
                    <a:pt x="5967549" y="1600452"/>
                  </a:lnTo>
                  <a:lnTo>
                    <a:pt x="5958438" y="1562178"/>
                  </a:lnTo>
                  <a:lnTo>
                    <a:pt x="5948151" y="1523898"/>
                  </a:lnTo>
                  <a:lnTo>
                    <a:pt x="5936681" y="1485623"/>
                  </a:lnTo>
                  <a:lnTo>
                    <a:pt x="5924021" y="1447362"/>
                  </a:lnTo>
                  <a:lnTo>
                    <a:pt x="5910164" y="1409123"/>
                  </a:lnTo>
                  <a:lnTo>
                    <a:pt x="5895101" y="1370917"/>
                  </a:lnTo>
                  <a:lnTo>
                    <a:pt x="5878826" y="1332752"/>
                  </a:lnTo>
                  <a:lnTo>
                    <a:pt x="5861331" y="1294638"/>
                  </a:lnTo>
                  <a:lnTo>
                    <a:pt x="5841499" y="1254449"/>
                  </a:lnTo>
                  <a:lnTo>
                    <a:pt x="5820400" y="1214610"/>
                  </a:lnTo>
                  <a:lnTo>
                    <a:pt x="5798047" y="1175132"/>
                  </a:lnTo>
                  <a:lnTo>
                    <a:pt x="5774451" y="1136027"/>
                  </a:lnTo>
                  <a:lnTo>
                    <a:pt x="5749625" y="1097307"/>
                  </a:lnTo>
                  <a:lnTo>
                    <a:pt x="5723582" y="1058984"/>
                  </a:lnTo>
                  <a:lnTo>
                    <a:pt x="5696335" y="1021069"/>
                  </a:lnTo>
                  <a:lnTo>
                    <a:pt x="5667894" y="983574"/>
                  </a:lnTo>
                  <a:lnTo>
                    <a:pt x="5638274" y="946511"/>
                  </a:lnTo>
                  <a:lnTo>
                    <a:pt x="5607485" y="909891"/>
                  </a:lnTo>
                  <a:lnTo>
                    <a:pt x="5575542" y="873726"/>
                  </a:lnTo>
                  <a:lnTo>
                    <a:pt x="5542455" y="838028"/>
                  </a:lnTo>
                  <a:lnTo>
                    <a:pt x="5508238" y="802809"/>
                  </a:lnTo>
                  <a:lnTo>
                    <a:pt x="5472903" y="768080"/>
                  </a:lnTo>
                  <a:lnTo>
                    <a:pt x="5436463" y="733853"/>
                  </a:lnTo>
                  <a:lnTo>
                    <a:pt x="5398928" y="700139"/>
                  </a:lnTo>
                  <a:lnTo>
                    <a:pt x="5360313" y="666951"/>
                  </a:lnTo>
                  <a:lnTo>
                    <a:pt x="5320630" y="634301"/>
                  </a:lnTo>
                  <a:lnTo>
                    <a:pt x="5279890" y="602199"/>
                  </a:lnTo>
                  <a:lnTo>
                    <a:pt x="5238107" y="570657"/>
                  </a:lnTo>
                  <a:lnTo>
                    <a:pt x="5195292" y="539688"/>
                  </a:lnTo>
                  <a:lnTo>
                    <a:pt x="5151459" y="509303"/>
                  </a:lnTo>
                  <a:lnTo>
                    <a:pt x="5106619" y="479514"/>
                  </a:lnTo>
                  <a:lnTo>
                    <a:pt x="5060785" y="450332"/>
                  </a:lnTo>
                  <a:lnTo>
                    <a:pt x="5013969" y="421769"/>
                  </a:lnTo>
                  <a:lnTo>
                    <a:pt x="4966184" y="393837"/>
                  </a:lnTo>
                  <a:lnTo>
                    <a:pt x="4917442" y="366548"/>
                  </a:lnTo>
                  <a:lnTo>
                    <a:pt x="4867756" y="339913"/>
                  </a:lnTo>
                  <a:lnTo>
                    <a:pt x="4817137" y="313944"/>
                  </a:lnTo>
                  <a:lnTo>
                    <a:pt x="4901719" y="226187"/>
                  </a:lnTo>
                  <a:lnTo>
                    <a:pt x="4520338" y="305943"/>
                  </a:lnTo>
                  <a:lnTo>
                    <a:pt x="4566058" y="574548"/>
                  </a:lnTo>
                  <a:lnTo>
                    <a:pt x="4650386" y="487045"/>
                  </a:lnTo>
                  <a:lnTo>
                    <a:pt x="4700894" y="511270"/>
                  </a:lnTo>
                  <a:lnTo>
                    <a:pt x="4750274" y="536081"/>
                  </a:lnTo>
                  <a:lnTo>
                    <a:pt x="4798523" y="561464"/>
                  </a:lnTo>
                  <a:lnTo>
                    <a:pt x="4845639" y="587404"/>
                  </a:lnTo>
                  <a:lnTo>
                    <a:pt x="4891618" y="613889"/>
                  </a:lnTo>
                  <a:lnTo>
                    <a:pt x="4936458" y="640905"/>
                  </a:lnTo>
                  <a:lnTo>
                    <a:pt x="4980154" y="668439"/>
                  </a:lnTo>
                  <a:lnTo>
                    <a:pt x="5022704" y="696477"/>
                  </a:lnTo>
                  <a:lnTo>
                    <a:pt x="5064105" y="725007"/>
                  </a:lnTo>
                  <a:lnTo>
                    <a:pt x="5104354" y="754013"/>
                  </a:lnTo>
                  <a:lnTo>
                    <a:pt x="5143447" y="783484"/>
                  </a:lnTo>
                  <a:lnTo>
                    <a:pt x="5181382" y="813405"/>
                  </a:lnTo>
                  <a:lnTo>
                    <a:pt x="5218154" y="843763"/>
                  </a:lnTo>
                  <a:lnTo>
                    <a:pt x="5253762" y="874544"/>
                  </a:lnTo>
                  <a:lnTo>
                    <a:pt x="5288202" y="905736"/>
                  </a:lnTo>
                  <a:lnTo>
                    <a:pt x="5321471" y="937325"/>
                  </a:lnTo>
                  <a:lnTo>
                    <a:pt x="5353565" y="969297"/>
                  </a:lnTo>
                  <a:lnTo>
                    <a:pt x="5384482" y="1001639"/>
                  </a:lnTo>
                  <a:lnTo>
                    <a:pt x="5414219" y="1034337"/>
                  </a:lnTo>
                  <a:lnTo>
                    <a:pt x="5442771" y="1067378"/>
                  </a:lnTo>
                  <a:lnTo>
                    <a:pt x="5470137" y="1100749"/>
                  </a:lnTo>
                  <a:lnTo>
                    <a:pt x="5496313" y="1134436"/>
                  </a:lnTo>
                  <a:lnTo>
                    <a:pt x="5521296" y="1168425"/>
                  </a:lnTo>
                  <a:lnTo>
                    <a:pt x="5545083" y="1202704"/>
                  </a:lnTo>
                  <a:lnTo>
                    <a:pt x="5567670" y="1237258"/>
                  </a:lnTo>
                  <a:lnTo>
                    <a:pt x="5589055" y="1272075"/>
                  </a:lnTo>
                  <a:lnTo>
                    <a:pt x="5609234" y="1307140"/>
                  </a:lnTo>
                  <a:lnTo>
                    <a:pt x="5628204" y="1342441"/>
                  </a:lnTo>
                  <a:lnTo>
                    <a:pt x="5645963" y="1377964"/>
                  </a:lnTo>
                  <a:lnTo>
                    <a:pt x="5662507" y="1413696"/>
                  </a:lnTo>
                  <a:lnTo>
                    <a:pt x="5677832" y="1449622"/>
                  </a:lnTo>
                  <a:lnTo>
                    <a:pt x="5691936" y="1485731"/>
                  </a:lnTo>
                  <a:lnTo>
                    <a:pt x="5704816" y="1522007"/>
                  </a:lnTo>
                  <a:lnTo>
                    <a:pt x="5716468" y="1558438"/>
                  </a:lnTo>
                  <a:lnTo>
                    <a:pt x="5736078" y="1631711"/>
                  </a:lnTo>
                  <a:lnTo>
                    <a:pt x="5750739" y="1705442"/>
                  </a:lnTo>
                  <a:lnTo>
                    <a:pt x="5760428" y="1779523"/>
                  </a:lnTo>
                  <a:lnTo>
                    <a:pt x="5765119" y="1853847"/>
                  </a:lnTo>
                  <a:lnTo>
                    <a:pt x="5765583" y="1891066"/>
                  </a:lnTo>
                  <a:lnTo>
                    <a:pt x="5764788" y="1928305"/>
                  </a:lnTo>
                  <a:lnTo>
                    <a:pt x="5759408" y="2002791"/>
                  </a:lnTo>
                  <a:lnTo>
                    <a:pt x="5748955" y="2077197"/>
                  </a:lnTo>
                  <a:lnTo>
                    <a:pt x="5733405" y="2151416"/>
                  </a:lnTo>
                  <a:lnTo>
                    <a:pt x="5723710" y="2188421"/>
                  </a:lnTo>
                  <a:lnTo>
                    <a:pt x="5712731" y="2225339"/>
                  </a:lnTo>
                  <a:lnTo>
                    <a:pt x="5700465" y="2262157"/>
                  </a:lnTo>
                  <a:lnTo>
                    <a:pt x="5686909" y="2298860"/>
                  </a:lnTo>
                  <a:lnTo>
                    <a:pt x="5672060" y="2335436"/>
                  </a:lnTo>
                  <a:lnTo>
                    <a:pt x="5655914" y="2371871"/>
                  </a:lnTo>
                  <a:lnTo>
                    <a:pt x="5638468" y="2408151"/>
                  </a:lnTo>
                  <a:lnTo>
                    <a:pt x="5619720" y="2444264"/>
                  </a:lnTo>
                  <a:lnTo>
                    <a:pt x="5599667" y="2480195"/>
                  </a:lnTo>
                  <a:lnTo>
                    <a:pt x="5578304" y="2515931"/>
                  </a:lnTo>
                  <a:lnTo>
                    <a:pt x="5555629" y="2551459"/>
                  </a:lnTo>
                  <a:lnTo>
                    <a:pt x="5531639" y="2586766"/>
                  </a:lnTo>
                  <a:lnTo>
                    <a:pt x="5506330" y="2621837"/>
                  </a:lnTo>
                  <a:lnTo>
                    <a:pt x="5479700" y="2656660"/>
                  </a:lnTo>
                  <a:lnTo>
                    <a:pt x="5451746" y="2691221"/>
                  </a:lnTo>
                  <a:lnTo>
                    <a:pt x="5422463" y="2725507"/>
                  </a:lnTo>
                  <a:lnTo>
                    <a:pt x="5391850" y="2759503"/>
                  </a:lnTo>
                  <a:lnTo>
                    <a:pt x="5359903" y="2793197"/>
                  </a:lnTo>
                  <a:lnTo>
                    <a:pt x="5326619" y="2826576"/>
                  </a:lnTo>
                  <a:lnTo>
                    <a:pt x="5291994" y="2859625"/>
                  </a:lnTo>
                  <a:lnTo>
                    <a:pt x="5256026" y="2892332"/>
                  </a:lnTo>
                  <a:lnTo>
                    <a:pt x="5218711" y="2924683"/>
                  </a:lnTo>
                  <a:lnTo>
                    <a:pt x="5185803" y="2951990"/>
                  </a:lnTo>
                  <a:lnTo>
                    <a:pt x="5152209" y="2978777"/>
                  </a:lnTo>
                  <a:lnTo>
                    <a:pt x="5117945" y="3005041"/>
                  </a:lnTo>
                  <a:lnTo>
                    <a:pt x="5083023" y="3030781"/>
                  </a:lnTo>
                  <a:lnTo>
                    <a:pt x="5047456" y="3055996"/>
                  </a:lnTo>
                  <a:lnTo>
                    <a:pt x="5011259" y="3080685"/>
                  </a:lnTo>
                  <a:lnTo>
                    <a:pt x="4974444" y="3104846"/>
                  </a:lnTo>
                  <a:lnTo>
                    <a:pt x="4937025" y="3128478"/>
                  </a:lnTo>
                  <a:lnTo>
                    <a:pt x="4899016" y="3151580"/>
                  </a:lnTo>
                  <a:lnTo>
                    <a:pt x="4860430" y="3174152"/>
                  </a:lnTo>
                  <a:lnTo>
                    <a:pt x="4821280" y="3196190"/>
                  </a:lnTo>
                  <a:lnTo>
                    <a:pt x="4781579" y="3217695"/>
                  </a:lnTo>
                  <a:lnTo>
                    <a:pt x="4741342" y="3238664"/>
                  </a:lnTo>
                  <a:lnTo>
                    <a:pt x="4700582" y="3259098"/>
                  </a:lnTo>
                  <a:lnTo>
                    <a:pt x="4659312" y="3278994"/>
                  </a:lnTo>
                  <a:lnTo>
                    <a:pt x="4617545" y="3298351"/>
                  </a:lnTo>
                  <a:lnTo>
                    <a:pt x="4575296" y="3317168"/>
                  </a:lnTo>
                  <a:lnTo>
                    <a:pt x="4532577" y="3335444"/>
                  </a:lnTo>
                  <a:lnTo>
                    <a:pt x="4489401" y="3353178"/>
                  </a:lnTo>
                  <a:lnTo>
                    <a:pt x="4445783" y="3370367"/>
                  </a:lnTo>
                  <a:lnTo>
                    <a:pt x="4401736" y="3387012"/>
                  </a:lnTo>
                  <a:lnTo>
                    <a:pt x="4357273" y="3403110"/>
                  </a:lnTo>
                  <a:lnTo>
                    <a:pt x="4312408" y="3418661"/>
                  </a:lnTo>
                  <a:lnTo>
                    <a:pt x="4267154" y="3433664"/>
                  </a:lnTo>
                  <a:lnTo>
                    <a:pt x="4221525" y="3448116"/>
                  </a:lnTo>
                  <a:lnTo>
                    <a:pt x="4175533" y="3462017"/>
                  </a:lnTo>
                  <a:lnTo>
                    <a:pt x="4129193" y="3475366"/>
                  </a:lnTo>
                  <a:lnTo>
                    <a:pt x="4082518" y="3488161"/>
                  </a:lnTo>
                  <a:lnTo>
                    <a:pt x="4035521" y="3500401"/>
                  </a:lnTo>
                  <a:lnTo>
                    <a:pt x="3988216" y="3512085"/>
                  </a:lnTo>
                  <a:lnTo>
                    <a:pt x="3940616" y="3523211"/>
                  </a:lnTo>
                  <a:lnTo>
                    <a:pt x="3892735" y="3533779"/>
                  </a:lnTo>
                  <a:lnTo>
                    <a:pt x="3844585" y="3543787"/>
                  </a:lnTo>
                  <a:lnTo>
                    <a:pt x="3796182" y="3553233"/>
                  </a:lnTo>
                  <a:lnTo>
                    <a:pt x="3747537" y="3562118"/>
                  </a:lnTo>
                  <a:lnTo>
                    <a:pt x="3698665" y="3570438"/>
                  </a:lnTo>
                  <a:lnTo>
                    <a:pt x="3649578" y="3578194"/>
                  </a:lnTo>
                  <a:lnTo>
                    <a:pt x="3600291" y="3585383"/>
                  </a:lnTo>
                  <a:lnTo>
                    <a:pt x="3550817" y="3592006"/>
                  </a:lnTo>
                  <a:lnTo>
                    <a:pt x="3501169" y="3598059"/>
                  </a:lnTo>
                  <a:lnTo>
                    <a:pt x="3451360" y="3603543"/>
                  </a:lnTo>
                  <a:lnTo>
                    <a:pt x="3401405" y="3608455"/>
                  </a:lnTo>
                  <a:lnTo>
                    <a:pt x="3351316" y="3612795"/>
                  </a:lnTo>
                  <a:lnTo>
                    <a:pt x="3301107" y="3616562"/>
                  </a:lnTo>
                  <a:lnTo>
                    <a:pt x="3250792" y="3619754"/>
                  </a:lnTo>
                  <a:lnTo>
                    <a:pt x="3200383" y="3622369"/>
                  </a:lnTo>
                  <a:lnTo>
                    <a:pt x="3149895" y="3624407"/>
                  </a:lnTo>
                  <a:lnTo>
                    <a:pt x="3099340" y="3625867"/>
                  </a:lnTo>
                  <a:lnTo>
                    <a:pt x="3048732" y="3626747"/>
                  </a:lnTo>
                  <a:lnTo>
                    <a:pt x="2998086" y="3627046"/>
                  </a:lnTo>
                  <a:lnTo>
                    <a:pt x="2947413" y="3626762"/>
                  </a:lnTo>
                  <a:lnTo>
                    <a:pt x="2896728" y="3625895"/>
                  </a:lnTo>
                  <a:lnTo>
                    <a:pt x="2846043" y="3624443"/>
                  </a:lnTo>
                  <a:lnTo>
                    <a:pt x="2795373" y="3622405"/>
                  </a:lnTo>
                  <a:lnTo>
                    <a:pt x="2744731" y="3619779"/>
                  </a:lnTo>
                  <a:lnTo>
                    <a:pt x="2694130" y="3616565"/>
                  </a:lnTo>
                  <a:lnTo>
                    <a:pt x="2643584" y="3612762"/>
                  </a:lnTo>
                  <a:lnTo>
                    <a:pt x="2593106" y="3608367"/>
                  </a:lnTo>
                  <a:lnTo>
                    <a:pt x="2542710" y="3603380"/>
                  </a:lnTo>
                  <a:lnTo>
                    <a:pt x="2492408" y="3597799"/>
                  </a:lnTo>
                  <a:lnTo>
                    <a:pt x="2442216" y="3591624"/>
                  </a:lnTo>
                  <a:lnTo>
                    <a:pt x="2392145" y="3584852"/>
                  </a:lnTo>
                  <a:lnTo>
                    <a:pt x="2342209" y="3577484"/>
                  </a:lnTo>
                  <a:lnTo>
                    <a:pt x="2292422" y="3569517"/>
                  </a:lnTo>
                  <a:lnTo>
                    <a:pt x="2242798" y="3560950"/>
                  </a:lnTo>
                  <a:lnTo>
                    <a:pt x="2193349" y="3551782"/>
                  </a:lnTo>
                  <a:lnTo>
                    <a:pt x="2144090" y="3542012"/>
                  </a:lnTo>
                  <a:lnTo>
                    <a:pt x="2095032" y="3531638"/>
                  </a:lnTo>
                  <a:lnTo>
                    <a:pt x="2046191" y="3520659"/>
                  </a:lnTo>
                  <a:lnTo>
                    <a:pt x="1997580" y="3509075"/>
                  </a:lnTo>
                  <a:lnTo>
                    <a:pt x="1949211" y="3496883"/>
                  </a:lnTo>
                  <a:lnTo>
                    <a:pt x="1901099" y="3484083"/>
                  </a:lnTo>
                  <a:lnTo>
                    <a:pt x="1853257" y="3470674"/>
                  </a:lnTo>
                  <a:lnTo>
                    <a:pt x="1805697" y="3456653"/>
                  </a:lnTo>
                  <a:lnTo>
                    <a:pt x="1758435" y="3442020"/>
                  </a:lnTo>
                  <a:lnTo>
                    <a:pt x="1711482" y="3426773"/>
                  </a:lnTo>
                  <a:lnTo>
                    <a:pt x="1664853" y="3410912"/>
                  </a:lnTo>
                  <a:lnTo>
                    <a:pt x="1618562" y="3394435"/>
                  </a:lnTo>
                  <a:lnTo>
                    <a:pt x="1572620" y="3377341"/>
                  </a:lnTo>
                  <a:lnTo>
                    <a:pt x="1527043" y="3359628"/>
                  </a:lnTo>
                  <a:lnTo>
                    <a:pt x="1481843" y="3341296"/>
                  </a:lnTo>
                  <a:lnTo>
                    <a:pt x="1437033" y="3322343"/>
                  </a:lnTo>
                  <a:lnTo>
                    <a:pt x="1392628" y="3302767"/>
                  </a:lnTo>
                  <a:lnTo>
                    <a:pt x="1348640" y="3282569"/>
                  </a:lnTo>
                  <a:lnTo>
                    <a:pt x="1298133" y="3258343"/>
                  </a:lnTo>
                  <a:lnTo>
                    <a:pt x="1248753" y="3233532"/>
                  </a:lnTo>
                  <a:lnTo>
                    <a:pt x="1200504" y="3208149"/>
                  </a:lnTo>
                  <a:lnTo>
                    <a:pt x="1153388" y="3182209"/>
                  </a:lnTo>
                  <a:lnTo>
                    <a:pt x="1107409" y="3155724"/>
                  </a:lnTo>
                  <a:lnTo>
                    <a:pt x="1062569" y="3128708"/>
                  </a:lnTo>
                  <a:lnTo>
                    <a:pt x="1018873" y="3101174"/>
                  </a:lnTo>
                  <a:lnTo>
                    <a:pt x="976323" y="3073136"/>
                  </a:lnTo>
                  <a:lnTo>
                    <a:pt x="934922" y="3044606"/>
                  </a:lnTo>
                  <a:lnTo>
                    <a:pt x="894673" y="3015600"/>
                  </a:lnTo>
                  <a:lnTo>
                    <a:pt x="855580" y="2986129"/>
                  </a:lnTo>
                  <a:lnTo>
                    <a:pt x="817645" y="2956208"/>
                  </a:lnTo>
                  <a:lnTo>
                    <a:pt x="780872" y="2925850"/>
                  </a:lnTo>
                  <a:lnTo>
                    <a:pt x="745265" y="2895069"/>
                  </a:lnTo>
                  <a:lnTo>
                    <a:pt x="710825" y="2863877"/>
                  </a:lnTo>
                  <a:lnTo>
                    <a:pt x="677556" y="2832288"/>
                  </a:lnTo>
                  <a:lnTo>
                    <a:pt x="645462" y="2800316"/>
                  </a:lnTo>
                  <a:lnTo>
                    <a:pt x="614545" y="2767974"/>
                  </a:lnTo>
                  <a:lnTo>
                    <a:pt x="584808" y="2735276"/>
                  </a:lnTo>
                  <a:lnTo>
                    <a:pt x="556256" y="2702235"/>
                  </a:lnTo>
                  <a:lnTo>
                    <a:pt x="528890" y="2668864"/>
                  </a:lnTo>
                  <a:lnTo>
                    <a:pt x="502714" y="2635177"/>
                  </a:lnTo>
                  <a:lnTo>
                    <a:pt x="477731" y="2601188"/>
                  </a:lnTo>
                  <a:lnTo>
                    <a:pt x="453944" y="2566909"/>
                  </a:lnTo>
                  <a:lnTo>
                    <a:pt x="431357" y="2532355"/>
                  </a:lnTo>
                  <a:lnTo>
                    <a:pt x="409972" y="2497538"/>
                  </a:lnTo>
                  <a:lnTo>
                    <a:pt x="389793" y="2462473"/>
                  </a:lnTo>
                  <a:lnTo>
                    <a:pt x="370823" y="2427172"/>
                  </a:lnTo>
                  <a:lnTo>
                    <a:pt x="353064" y="2391649"/>
                  </a:lnTo>
                  <a:lnTo>
                    <a:pt x="336520" y="2355917"/>
                  </a:lnTo>
                  <a:lnTo>
                    <a:pt x="321195" y="2319991"/>
                  </a:lnTo>
                  <a:lnTo>
                    <a:pt x="307091" y="2283882"/>
                  </a:lnTo>
                  <a:lnTo>
                    <a:pt x="294211" y="2247606"/>
                  </a:lnTo>
                  <a:lnTo>
                    <a:pt x="282559" y="2211175"/>
                  </a:lnTo>
                  <a:lnTo>
                    <a:pt x="262949" y="2137902"/>
                  </a:lnTo>
                  <a:lnTo>
                    <a:pt x="248288" y="2064171"/>
                  </a:lnTo>
                  <a:lnTo>
                    <a:pt x="238599" y="1990090"/>
                  </a:lnTo>
                  <a:lnTo>
                    <a:pt x="233908" y="1915766"/>
                  </a:lnTo>
                  <a:lnTo>
                    <a:pt x="233444" y="1878547"/>
                  </a:lnTo>
                  <a:lnTo>
                    <a:pt x="234239" y="1841308"/>
                  </a:lnTo>
                  <a:lnTo>
                    <a:pt x="239619" y="1766822"/>
                  </a:lnTo>
                  <a:lnTo>
                    <a:pt x="250072" y="1692416"/>
                  </a:lnTo>
                  <a:lnTo>
                    <a:pt x="265622" y="1618197"/>
                  </a:lnTo>
                  <a:lnTo>
                    <a:pt x="275317" y="1581192"/>
                  </a:lnTo>
                  <a:lnTo>
                    <a:pt x="286296" y="1544274"/>
                  </a:lnTo>
                  <a:lnTo>
                    <a:pt x="298562" y="1507456"/>
                  </a:lnTo>
                  <a:lnTo>
                    <a:pt x="312118" y="1470753"/>
                  </a:lnTo>
                  <a:lnTo>
                    <a:pt x="326967" y="1434177"/>
                  </a:lnTo>
                  <a:lnTo>
                    <a:pt x="343113" y="1397742"/>
                  </a:lnTo>
                  <a:lnTo>
                    <a:pt x="360559" y="1361462"/>
                  </a:lnTo>
                  <a:lnTo>
                    <a:pt x="379307" y="1325349"/>
                  </a:lnTo>
                  <a:lnTo>
                    <a:pt x="399360" y="1289418"/>
                  </a:lnTo>
                  <a:lnTo>
                    <a:pt x="420723" y="1253682"/>
                  </a:lnTo>
                  <a:lnTo>
                    <a:pt x="443398" y="1218154"/>
                  </a:lnTo>
                  <a:lnTo>
                    <a:pt x="467388" y="1182847"/>
                  </a:lnTo>
                  <a:lnTo>
                    <a:pt x="492697" y="1147776"/>
                  </a:lnTo>
                  <a:lnTo>
                    <a:pt x="519327" y="1112953"/>
                  </a:lnTo>
                  <a:lnTo>
                    <a:pt x="547281" y="1078392"/>
                  </a:lnTo>
                  <a:lnTo>
                    <a:pt x="576564" y="1044106"/>
                  </a:lnTo>
                  <a:lnTo>
                    <a:pt x="607177" y="1010110"/>
                  </a:lnTo>
                  <a:lnTo>
                    <a:pt x="639124" y="976416"/>
                  </a:lnTo>
                  <a:lnTo>
                    <a:pt x="672408" y="943037"/>
                  </a:lnTo>
                  <a:lnTo>
                    <a:pt x="707033" y="909988"/>
                  </a:lnTo>
                  <a:lnTo>
                    <a:pt x="743001" y="877281"/>
                  </a:lnTo>
                  <a:lnTo>
                    <a:pt x="780315" y="844931"/>
                  </a:lnTo>
                  <a:lnTo>
                    <a:pt x="815153" y="816066"/>
                  </a:lnTo>
                  <a:lnTo>
                    <a:pt x="850879" y="787710"/>
                  </a:lnTo>
                  <a:lnTo>
                    <a:pt x="887477" y="759868"/>
                  </a:lnTo>
                  <a:lnTo>
                    <a:pt x="924935" y="732547"/>
                  </a:lnTo>
                  <a:lnTo>
                    <a:pt x="963235" y="705753"/>
                  </a:lnTo>
                  <a:lnTo>
                    <a:pt x="1002364" y="679494"/>
                  </a:lnTo>
                  <a:lnTo>
                    <a:pt x="1042307" y="653775"/>
                  </a:lnTo>
                  <a:lnTo>
                    <a:pt x="1083048" y="628604"/>
                  </a:lnTo>
                  <a:lnTo>
                    <a:pt x="1124573" y="603986"/>
                  </a:lnTo>
                  <a:lnTo>
                    <a:pt x="1166866" y="579929"/>
                  </a:lnTo>
                  <a:lnTo>
                    <a:pt x="1209913" y="556439"/>
                  </a:lnTo>
                  <a:lnTo>
                    <a:pt x="1253699" y="533523"/>
                  </a:lnTo>
                  <a:lnTo>
                    <a:pt x="1298209" y="511187"/>
                  </a:lnTo>
                  <a:lnTo>
                    <a:pt x="1343428" y="489438"/>
                  </a:lnTo>
                  <a:lnTo>
                    <a:pt x="1389341" y="468283"/>
                  </a:lnTo>
                  <a:lnTo>
                    <a:pt x="1435933" y="447728"/>
                  </a:lnTo>
                  <a:lnTo>
                    <a:pt x="1483189" y="427779"/>
                  </a:lnTo>
                  <a:lnTo>
                    <a:pt x="1531095" y="408444"/>
                  </a:lnTo>
                  <a:lnTo>
                    <a:pt x="1579634" y="389728"/>
                  </a:lnTo>
                  <a:lnTo>
                    <a:pt x="1628793" y="371640"/>
                  </a:lnTo>
                  <a:lnTo>
                    <a:pt x="1678556" y="354184"/>
                  </a:lnTo>
                  <a:lnTo>
                    <a:pt x="1728909" y="337368"/>
                  </a:lnTo>
                  <a:lnTo>
                    <a:pt x="1779836" y="321198"/>
                  </a:lnTo>
                  <a:lnTo>
                    <a:pt x="1831323" y="305681"/>
                  </a:lnTo>
                  <a:lnTo>
                    <a:pt x="1883355" y="290824"/>
                  </a:lnTo>
                  <a:lnTo>
                    <a:pt x="1935916" y="276633"/>
                  </a:lnTo>
                  <a:lnTo>
                    <a:pt x="1988992" y="263114"/>
                  </a:lnTo>
                  <a:lnTo>
                    <a:pt x="2042568" y="250275"/>
                  </a:lnTo>
                  <a:lnTo>
                    <a:pt x="2096628" y="238122"/>
                  </a:lnTo>
                  <a:lnTo>
                    <a:pt x="2151159" y="226661"/>
                  </a:lnTo>
                  <a:lnTo>
                    <a:pt x="2206144" y="215900"/>
                  </a:lnTo>
                  <a:lnTo>
                    <a:pt x="2103528" y="0"/>
                  </a:lnTo>
                  <a:close/>
                </a:path>
              </a:pathLst>
            </a:custGeom>
            <a:solidFill>
              <a:srgbClr val="DCEAC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 descr=""/>
            <p:cNvSpPr/>
            <p:nvPr/>
          </p:nvSpPr>
          <p:spPr>
            <a:xfrm>
              <a:off x="3521201" y="1617852"/>
              <a:ext cx="2406650" cy="1233170"/>
            </a:xfrm>
            <a:custGeom>
              <a:avLst/>
              <a:gdLst/>
              <a:ahLst/>
              <a:cxnLst/>
              <a:rect l="l" t="t" r="r" b="b"/>
              <a:pathLst>
                <a:path w="2406650" h="1233170">
                  <a:moveTo>
                    <a:pt x="2201037" y="0"/>
                  </a:moveTo>
                  <a:lnTo>
                    <a:pt x="205359" y="0"/>
                  </a:lnTo>
                  <a:lnTo>
                    <a:pt x="158273" y="5424"/>
                  </a:lnTo>
                  <a:lnTo>
                    <a:pt x="115049" y="20876"/>
                  </a:lnTo>
                  <a:lnTo>
                    <a:pt x="76919" y="45126"/>
                  </a:lnTo>
                  <a:lnTo>
                    <a:pt x="45116" y="76943"/>
                  </a:lnTo>
                  <a:lnTo>
                    <a:pt x="20873" y="115096"/>
                  </a:lnTo>
                  <a:lnTo>
                    <a:pt x="5423" y="158353"/>
                  </a:lnTo>
                  <a:lnTo>
                    <a:pt x="0" y="205486"/>
                  </a:lnTo>
                  <a:lnTo>
                    <a:pt x="0" y="1027176"/>
                  </a:lnTo>
                  <a:lnTo>
                    <a:pt x="5423" y="1074268"/>
                  </a:lnTo>
                  <a:lnTo>
                    <a:pt x="20873" y="1117510"/>
                  </a:lnTo>
                  <a:lnTo>
                    <a:pt x="45116" y="1155665"/>
                  </a:lnTo>
                  <a:lnTo>
                    <a:pt x="76919" y="1187495"/>
                  </a:lnTo>
                  <a:lnTo>
                    <a:pt x="115049" y="1211762"/>
                  </a:lnTo>
                  <a:lnTo>
                    <a:pt x="158273" y="1227230"/>
                  </a:lnTo>
                  <a:lnTo>
                    <a:pt x="205359" y="1232662"/>
                  </a:lnTo>
                  <a:lnTo>
                    <a:pt x="2201037" y="1232662"/>
                  </a:lnTo>
                  <a:lnTo>
                    <a:pt x="2248122" y="1227230"/>
                  </a:lnTo>
                  <a:lnTo>
                    <a:pt x="2291346" y="1211762"/>
                  </a:lnTo>
                  <a:lnTo>
                    <a:pt x="2329476" y="1187495"/>
                  </a:lnTo>
                  <a:lnTo>
                    <a:pt x="2361279" y="1155665"/>
                  </a:lnTo>
                  <a:lnTo>
                    <a:pt x="2385522" y="1117510"/>
                  </a:lnTo>
                  <a:lnTo>
                    <a:pt x="2400972" y="1074268"/>
                  </a:lnTo>
                  <a:lnTo>
                    <a:pt x="2406396" y="1027176"/>
                  </a:lnTo>
                  <a:lnTo>
                    <a:pt x="2406396" y="205486"/>
                  </a:lnTo>
                  <a:lnTo>
                    <a:pt x="2400972" y="158353"/>
                  </a:lnTo>
                  <a:lnTo>
                    <a:pt x="2385522" y="115096"/>
                  </a:lnTo>
                  <a:lnTo>
                    <a:pt x="2361279" y="76943"/>
                  </a:lnTo>
                  <a:lnTo>
                    <a:pt x="2329476" y="45126"/>
                  </a:lnTo>
                  <a:lnTo>
                    <a:pt x="2291346" y="20876"/>
                  </a:lnTo>
                  <a:lnTo>
                    <a:pt x="2248122" y="5424"/>
                  </a:lnTo>
                  <a:lnTo>
                    <a:pt x="2201037" y="0"/>
                  </a:lnTo>
                  <a:close/>
                </a:path>
              </a:pathLst>
            </a:custGeom>
            <a:solidFill>
              <a:srgbClr val="FF67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3521201" y="1617852"/>
              <a:ext cx="2406650" cy="1233170"/>
            </a:xfrm>
            <a:custGeom>
              <a:avLst/>
              <a:gdLst/>
              <a:ahLst/>
              <a:cxnLst/>
              <a:rect l="l" t="t" r="r" b="b"/>
              <a:pathLst>
                <a:path w="2406650" h="1233170">
                  <a:moveTo>
                    <a:pt x="0" y="205486"/>
                  </a:moveTo>
                  <a:lnTo>
                    <a:pt x="5423" y="158353"/>
                  </a:lnTo>
                  <a:lnTo>
                    <a:pt x="20873" y="115096"/>
                  </a:lnTo>
                  <a:lnTo>
                    <a:pt x="45116" y="76943"/>
                  </a:lnTo>
                  <a:lnTo>
                    <a:pt x="76919" y="45126"/>
                  </a:lnTo>
                  <a:lnTo>
                    <a:pt x="115049" y="20876"/>
                  </a:lnTo>
                  <a:lnTo>
                    <a:pt x="158273" y="5424"/>
                  </a:lnTo>
                  <a:lnTo>
                    <a:pt x="205359" y="0"/>
                  </a:lnTo>
                  <a:lnTo>
                    <a:pt x="2201037" y="0"/>
                  </a:lnTo>
                  <a:lnTo>
                    <a:pt x="2248122" y="5424"/>
                  </a:lnTo>
                  <a:lnTo>
                    <a:pt x="2291346" y="20876"/>
                  </a:lnTo>
                  <a:lnTo>
                    <a:pt x="2329476" y="45126"/>
                  </a:lnTo>
                  <a:lnTo>
                    <a:pt x="2361279" y="76943"/>
                  </a:lnTo>
                  <a:lnTo>
                    <a:pt x="2385522" y="115096"/>
                  </a:lnTo>
                  <a:lnTo>
                    <a:pt x="2400972" y="158353"/>
                  </a:lnTo>
                  <a:lnTo>
                    <a:pt x="2406396" y="205486"/>
                  </a:lnTo>
                  <a:lnTo>
                    <a:pt x="2406396" y="1027176"/>
                  </a:lnTo>
                  <a:lnTo>
                    <a:pt x="2400972" y="1074268"/>
                  </a:lnTo>
                  <a:lnTo>
                    <a:pt x="2385522" y="1117510"/>
                  </a:lnTo>
                  <a:lnTo>
                    <a:pt x="2361279" y="1155665"/>
                  </a:lnTo>
                  <a:lnTo>
                    <a:pt x="2329476" y="1187495"/>
                  </a:lnTo>
                  <a:lnTo>
                    <a:pt x="2291346" y="1211762"/>
                  </a:lnTo>
                  <a:lnTo>
                    <a:pt x="2248122" y="1227230"/>
                  </a:lnTo>
                  <a:lnTo>
                    <a:pt x="2201037" y="1232662"/>
                  </a:lnTo>
                  <a:lnTo>
                    <a:pt x="205359" y="1232662"/>
                  </a:lnTo>
                  <a:lnTo>
                    <a:pt x="158273" y="1227230"/>
                  </a:lnTo>
                  <a:lnTo>
                    <a:pt x="115049" y="1211762"/>
                  </a:lnTo>
                  <a:lnTo>
                    <a:pt x="76919" y="1187495"/>
                  </a:lnTo>
                  <a:lnTo>
                    <a:pt x="45116" y="1155665"/>
                  </a:lnTo>
                  <a:lnTo>
                    <a:pt x="20873" y="1117510"/>
                  </a:lnTo>
                  <a:lnTo>
                    <a:pt x="5423" y="1074268"/>
                  </a:lnTo>
                  <a:lnTo>
                    <a:pt x="0" y="1027176"/>
                  </a:lnTo>
                  <a:lnTo>
                    <a:pt x="0" y="205486"/>
                  </a:lnTo>
                  <a:close/>
                </a:path>
              </a:pathLst>
            </a:custGeom>
            <a:ln w="26424">
              <a:solidFill>
                <a:srgbClr val="BB49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 descr=""/>
          <p:cNvSpPr txBox="1"/>
          <p:nvPr/>
        </p:nvSpPr>
        <p:spPr>
          <a:xfrm>
            <a:off x="3758310" y="1913382"/>
            <a:ext cx="1931670" cy="594995"/>
          </a:xfrm>
          <a:prstGeom prst="rect">
            <a:avLst/>
          </a:prstGeom>
        </p:spPr>
        <p:txBody>
          <a:bodyPr wrap="square" lIns="0" tIns="55880" rIns="0" bIns="0" rtlCol="0" vert="horz">
            <a:spAutoFit/>
          </a:bodyPr>
          <a:lstStyle/>
          <a:p>
            <a:pPr marL="356870" marR="5080" indent="-344805">
              <a:lnSpc>
                <a:spcPts val="2080"/>
              </a:lnSpc>
              <a:spcBef>
                <a:spcPts val="440"/>
              </a:spcBef>
            </a:pPr>
            <a:r>
              <a:rPr dirty="0" sz="2000">
                <a:solidFill>
                  <a:srgbClr val="FFFFFF"/>
                </a:solidFill>
                <a:latin typeface="Arial MT"/>
                <a:cs typeface="Arial MT"/>
              </a:rPr>
              <a:t>Spirometer</a:t>
            </a:r>
            <a:r>
              <a:rPr dirty="0" sz="2000" spc="-25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2000" spc="-20">
                <a:solidFill>
                  <a:srgbClr val="FFFFFF"/>
                </a:solidFill>
                <a:latin typeface="Arial MT"/>
                <a:cs typeface="Arial MT"/>
              </a:rPr>
              <a:t>(FVC </a:t>
            </a:r>
            <a:r>
              <a:rPr dirty="0" sz="2000" spc="-10">
                <a:solidFill>
                  <a:srgbClr val="FFFFFF"/>
                </a:solidFill>
                <a:latin typeface="Arial MT"/>
                <a:cs typeface="Arial MT"/>
              </a:rPr>
              <a:t>maneuver)</a:t>
            </a:r>
            <a:endParaRPr sz="2000">
              <a:latin typeface="Arial MT"/>
              <a:cs typeface="Arial MT"/>
            </a:endParaRPr>
          </a:p>
        </p:txBody>
      </p:sp>
      <p:grpSp>
        <p:nvGrpSpPr>
          <p:cNvPr id="7" name="object 7" descr=""/>
          <p:cNvGrpSpPr/>
          <p:nvPr/>
        </p:nvGrpSpPr>
        <p:grpSpPr>
          <a:xfrm>
            <a:off x="6311265" y="2958464"/>
            <a:ext cx="2013585" cy="1020444"/>
            <a:chOff x="6311265" y="2958464"/>
            <a:chExt cx="2013585" cy="1020444"/>
          </a:xfrm>
        </p:grpSpPr>
        <p:sp>
          <p:nvSpPr>
            <p:cNvPr id="8" name="object 8" descr=""/>
            <p:cNvSpPr/>
            <p:nvPr/>
          </p:nvSpPr>
          <p:spPr>
            <a:xfrm>
              <a:off x="6324600" y="2971799"/>
              <a:ext cx="1986914" cy="993775"/>
            </a:xfrm>
            <a:custGeom>
              <a:avLst/>
              <a:gdLst/>
              <a:ahLst/>
              <a:cxnLst/>
              <a:rect l="l" t="t" r="r" b="b"/>
              <a:pathLst>
                <a:path w="1986915" h="993775">
                  <a:moveTo>
                    <a:pt x="1821306" y="0"/>
                  </a:moveTo>
                  <a:lnTo>
                    <a:pt x="165608" y="0"/>
                  </a:lnTo>
                  <a:lnTo>
                    <a:pt x="121590" y="5917"/>
                  </a:lnTo>
                  <a:lnTo>
                    <a:pt x="82032" y="22615"/>
                  </a:lnTo>
                  <a:lnTo>
                    <a:pt x="48514" y="48513"/>
                  </a:lnTo>
                  <a:lnTo>
                    <a:pt x="22615" y="82032"/>
                  </a:lnTo>
                  <a:lnTo>
                    <a:pt x="5917" y="121590"/>
                  </a:lnTo>
                  <a:lnTo>
                    <a:pt x="0" y="165608"/>
                  </a:lnTo>
                  <a:lnTo>
                    <a:pt x="0" y="827786"/>
                  </a:lnTo>
                  <a:lnTo>
                    <a:pt x="5917" y="871847"/>
                  </a:lnTo>
                  <a:lnTo>
                    <a:pt x="22615" y="911417"/>
                  </a:lnTo>
                  <a:lnTo>
                    <a:pt x="48513" y="944927"/>
                  </a:lnTo>
                  <a:lnTo>
                    <a:pt x="82032" y="970806"/>
                  </a:lnTo>
                  <a:lnTo>
                    <a:pt x="121590" y="987485"/>
                  </a:lnTo>
                  <a:lnTo>
                    <a:pt x="165608" y="993394"/>
                  </a:lnTo>
                  <a:lnTo>
                    <a:pt x="1821306" y="993394"/>
                  </a:lnTo>
                  <a:lnTo>
                    <a:pt x="1865324" y="987485"/>
                  </a:lnTo>
                  <a:lnTo>
                    <a:pt x="1904882" y="970806"/>
                  </a:lnTo>
                  <a:lnTo>
                    <a:pt x="1938401" y="944927"/>
                  </a:lnTo>
                  <a:lnTo>
                    <a:pt x="1964299" y="911417"/>
                  </a:lnTo>
                  <a:lnTo>
                    <a:pt x="1980997" y="871847"/>
                  </a:lnTo>
                  <a:lnTo>
                    <a:pt x="1986915" y="827786"/>
                  </a:lnTo>
                  <a:lnTo>
                    <a:pt x="1986915" y="165608"/>
                  </a:lnTo>
                  <a:lnTo>
                    <a:pt x="1980997" y="121590"/>
                  </a:lnTo>
                  <a:lnTo>
                    <a:pt x="1964299" y="82032"/>
                  </a:lnTo>
                  <a:lnTo>
                    <a:pt x="1938401" y="48514"/>
                  </a:lnTo>
                  <a:lnTo>
                    <a:pt x="1904882" y="22615"/>
                  </a:lnTo>
                  <a:lnTo>
                    <a:pt x="1865324" y="5917"/>
                  </a:lnTo>
                  <a:lnTo>
                    <a:pt x="1821306" y="0"/>
                  </a:lnTo>
                  <a:close/>
                </a:path>
              </a:pathLst>
            </a:custGeom>
            <a:solidFill>
              <a:srgbClr val="93C5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6324600" y="2971799"/>
              <a:ext cx="1986914" cy="993775"/>
            </a:xfrm>
            <a:custGeom>
              <a:avLst/>
              <a:gdLst/>
              <a:ahLst/>
              <a:cxnLst/>
              <a:rect l="l" t="t" r="r" b="b"/>
              <a:pathLst>
                <a:path w="1986915" h="993775">
                  <a:moveTo>
                    <a:pt x="0" y="165608"/>
                  </a:moveTo>
                  <a:lnTo>
                    <a:pt x="5917" y="121590"/>
                  </a:lnTo>
                  <a:lnTo>
                    <a:pt x="22615" y="82032"/>
                  </a:lnTo>
                  <a:lnTo>
                    <a:pt x="48514" y="48513"/>
                  </a:lnTo>
                  <a:lnTo>
                    <a:pt x="82032" y="22615"/>
                  </a:lnTo>
                  <a:lnTo>
                    <a:pt x="121590" y="5917"/>
                  </a:lnTo>
                  <a:lnTo>
                    <a:pt x="165608" y="0"/>
                  </a:lnTo>
                  <a:lnTo>
                    <a:pt x="1821306" y="0"/>
                  </a:lnTo>
                  <a:lnTo>
                    <a:pt x="1865324" y="5917"/>
                  </a:lnTo>
                  <a:lnTo>
                    <a:pt x="1904882" y="22615"/>
                  </a:lnTo>
                  <a:lnTo>
                    <a:pt x="1938401" y="48514"/>
                  </a:lnTo>
                  <a:lnTo>
                    <a:pt x="1964299" y="82032"/>
                  </a:lnTo>
                  <a:lnTo>
                    <a:pt x="1980997" y="121590"/>
                  </a:lnTo>
                  <a:lnTo>
                    <a:pt x="1986915" y="165608"/>
                  </a:lnTo>
                  <a:lnTo>
                    <a:pt x="1986915" y="827786"/>
                  </a:lnTo>
                  <a:lnTo>
                    <a:pt x="1980997" y="871847"/>
                  </a:lnTo>
                  <a:lnTo>
                    <a:pt x="1964299" y="911417"/>
                  </a:lnTo>
                  <a:lnTo>
                    <a:pt x="1938401" y="944927"/>
                  </a:lnTo>
                  <a:lnTo>
                    <a:pt x="1904882" y="970806"/>
                  </a:lnTo>
                  <a:lnTo>
                    <a:pt x="1865324" y="987485"/>
                  </a:lnTo>
                  <a:lnTo>
                    <a:pt x="1821306" y="993394"/>
                  </a:lnTo>
                  <a:lnTo>
                    <a:pt x="165608" y="993394"/>
                  </a:lnTo>
                  <a:lnTo>
                    <a:pt x="121590" y="987485"/>
                  </a:lnTo>
                  <a:lnTo>
                    <a:pt x="82032" y="970806"/>
                  </a:lnTo>
                  <a:lnTo>
                    <a:pt x="48513" y="944927"/>
                  </a:lnTo>
                  <a:lnTo>
                    <a:pt x="22615" y="911417"/>
                  </a:lnTo>
                  <a:lnTo>
                    <a:pt x="5917" y="871847"/>
                  </a:lnTo>
                  <a:lnTo>
                    <a:pt x="0" y="827786"/>
                  </a:lnTo>
                  <a:lnTo>
                    <a:pt x="0" y="165608"/>
                  </a:lnTo>
                  <a:close/>
                </a:path>
              </a:pathLst>
            </a:custGeom>
            <a:ln w="2642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 descr=""/>
          <p:cNvSpPr txBox="1"/>
          <p:nvPr/>
        </p:nvSpPr>
        <p:spPr>
          <a:xfrm>
            <a:off x="6873620" y="3279394"/>
            <a:ext cx="889000" cy="33083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000" spc="-10">
                <a:solidFill>
                  <a:srgbClr val="FFFFFF"/>
                </a:solidFill>
                <a:latin typeface="Arial MT"/>
                <a:cs typeface="Arial MT"/>
              </a:rPr>
              <a:t>Resting</a:t>
            </a:r>
            <a:endParaRPr sz="2000">
              <a:latin typeface="Arial MT"/>
              <a:cs typeface="Arial MT"/>
            </a:endParaRPr>
          </a:p>
        </p:txBody>
      </p:sp>
      <p:grpSp>
        <p:nvGrpSpPr>
          <p:cNvPr id="11" name="object 11" descr=""/>
          <p:cNvGrpSpPr/>
          <p:nvPr/>
        </p:nvGrpSpPr>
        <p:grpSpPr>
          <a:xfrm>
            <a:off x="5015865" y="4711065"/>
            <a:ext cx="2317750" cy="1020444"/>
            <a:chOff x="5015865" y="4711065"/>
            <a:chExt cx="2317750" cy="1020444"/>
          </a:xfrm>
        </p:grpSpPr>
        <p:sp>
          <p:nvSpPr>
            <p:cNvPr id="12" name="object 12" descr=""/>
            <p:cNvSpPr/>
            <p:nvPr/>
          </p:nvSpPr>
          <p:spPr>
            <a:xfrm>
              <a:off x="5029200" y="4724400"/>
              <a:ext cx="2291080" cy="993775"/>
            </a:xfrm>
            <a:custGeom>
              <a:avLst/>
              <a:gdLst/>
              <a:ahLst/>
              <a:cxnLst/>
              <a:rect l="l" t="t" r="r" b="b"/>
              <a:pathLst>
                <a:path w="2291079" h="993775">
                  <a:moveTo>
                    <a:pt x="2125599" y="0"/>
                  </a:moveTo>
                  <a:lnTo>
                    <a:pt x="165608" y="0"/>
                  </a:lnTo>
                  <a:lnTo>
                    <a:pt x="121590" y="5917"/>
                  </a:lnTo>
                  <a:lnTo>
                    <a:pt x="82032" y="22615"/>
                  </a:lnTo>
                  <a:lnTo>
                    <a:pt x="48514" y="48513"/>
                  </a:lnTo>
                  <a:lnTo>
                    <a:pt x="22615" y="82032"/>
                  </a:lnTo>
                  <a:lnTo>
                    <a:pt x="5917" y="121590"/>
                  </a:lnTo>
                  <a:lnTo>
                    <a:pt x="0" y="165607"/>
                  </a:lnTo>
                  <a:lnTo>
                    <a:pt x="0" y="827913"/>
                  </a:lnTo>
                  <a:lnTo>
                    <a:pt x="5917" y="871906"/>
                  </a:lnTo>
                  <a:lnTo>
                    <a:pt x="22615" y="911442"/>
                  </a:lnTo>
                  <a:lnTo>
                    <a:pt x="48513" y="944943"/>
                  </a:lnTo>
                  <a:lnTo>
                    <a:pt x="82032" y="970828"/>
                  </a:lnTo>
                  <a:lnTo>
                    <a:pt x="121590" y="987517"/>
                  </a:lnTo>
                  <a:lnTo>
                    <a:pt x="165608" y="993432"/>
                  </a:lnTo>
                  <a:lnTo>
                    <a:pt x="2125599" y="993432"/>
                  </a:lnTo>
                  <a:lnTo>
                    <a:pt x="2169606" y="987517"/>
                  </a:lnTo>
                  <a:lnTo>
                    <a:pt x="2209141" y="970828"/>
                  </a:lnTo>
                  <a:lnTo>
                    <a:pt x="2242629" y="944943"/>
                  </a:lnTo>
                  <a:lnTo>
                    <a:pt x="2268497" y="911442"/>
                  </a:lnTo>
                  <a:lnTo>
                    <a:pt x="2285172" y="871906"/>
                  </a:lnTo>
                  <a:lnTo>
                    <a:pt x="2291079" y="827913"/>
                  </a:lnTo>
                  <a:lnTo>
                    <a:pt x="2291079" y="165607"/>
                  </a:lnTo>
                  <a:lnTo>
                    <a:pt x="2285172" y="121590"/>
                  </a:lnTo>
                  <a:lnTo>
                    <a:pt x="2268497" y="82032"/>
                  </a:lnTo>
                  <a:lnTo>
                    <a:pt x="2242629" y="48513"/>
                  </a:lnTo>
                  <a:lnTo>
                    <a:pt x="2209141" y="22615"/>
                  </a:lnTo>
                  <a:lnTo>
                    <a:pt x="2169606" y="5917"/>
                  </a:lnTo>
                  <a:lnTo>
                    <a:pt x="2125599" y="0"/>
                  </a:lnTo>
                  <a:close/>
                </a:path>
              </a:pathLst>
            </a:custGeom>
            <a:solidFill>
              <a:srgbClr val="FF67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 descr=""/>
            <p:cNvSpPr/>
            <p:nvPr/>
          </p:nvSpPr>
          <p:spPr>
            <a:xfrm>
              <a:off x="5029200" y="4724400"/>
              <a:ext cx="2291080" cy="993775"/>
            </a:xfrm>
            <a:custGeom>
              <a:avLst/>
              <a:gdLst/>
              <a:ahLst/>
              <a:cxnLst/>
              <a:rect l="l" t="t" r="r" b="b"/>
              <a:pathLst>
                <a:path w="2291079" h="993775">
                  <a:moveTo>
                    <a:pt x="0" y="165607"/>
                  </a:moveTo>
                  <a:lnTo>
                    <a:pt x="5917" y="121590"/>
                  </a:lnTo>
                  <a:lnTo>
                    <a:pt x="22615" y="82032"/>
                  </a:lnTo>
                  <a:lnTo>
                    <a:pt x="48514" y="48513"/>
                  </a:lnTo>
                  <a:lnTo>
                    <a:pt x="82032" y="22615"/>
                  </a:lnTo>
                  <a:lnTo>
                    <a:pt x="121590" y="5917"/>
                  </a:lnTo>
                  <a:lnTo>
                    <a:pt x="165608" y="0"/>
                  </a:lnTo>
                  <a:lnTo>
                    <a:pt x="2125599" y="0"/>
                  </a:lnTo>
                  <a:lnTo>
                    <a:pt x="2169606" y="5917"/>
                  </a:lnTo>
                  <a:lnTo>
                    <a:pt x="2209141" y="22615"/>
                  </a:lnTo>
                  <a:lnTo>
                    <a:pt x="2242629" y="48513"/>
                  </a:lnTo>
                  <a:lnTo>
                    <a:pt x="2268497" y="82032"/>
                  </a:lnTo>
                  <a:lnTo>
                    <a:pt x="2285172" y="121590"/>
                  </a:lnTo>
                  <a:lnTo>
                    <a:pt x="2291079" y="165607"/>
                  </a:lnTo>
                  <a:lnTo>
                    <a:pt x="2291079" y="827913"/>
                  </a:lnTo>
                  <a:lnTo>
                    <a:pt x="2285172" y="871906"/>
                  </a:lnTo>
                  <a:lnTo>
                    <a:pt x="2268497" y="911442"/>
                  </a:lnTo>
                  <a:lnTo>
                    <a:pt x="2242629" y="944943"/>
                  </a:lnTo>
                  <a:lnTo>
                    <a:pt x="2209141" y="970828"/>
                  </a:lnTo>
                  <a:lnTo>
                    <a:pt x="2169606" y="987517"/>
                  </a:lnTo>
                  <a:lnTo>
                    <a:pt x="2125599" y="993432"/>
                  </a:lnTo>
                  <a:lnTo>
                    <a:pt x="165608" y="993432"/>
                  </a:lnTo>
                  <a:lnTo>
                    <a:pt x="121590" y="987517"/>
                  </a:lnTo>
                  <a:lnTo>
                    <a:pt x="82032" y="970828"/>
                  </a:lnTo>
                  <a:lnTo>
                    <a:pt x="48513" y="944943"/>
                  </a:lnTo>
                  <a:lnTo>
                    <a:pt x="22615" y="911442"/>
                  </a:lnTo>
                  <a:lnTo>
                    <a:pt x="5917" y="871906"/>
                  </a:lnTo>
                  <a:lnTo>
                    <a:pt x="0" y="827913"/>
                  </a:lnTo>
                  <a:lnTo>
                    <a:pt x="0" y="165607"/>
                  </a:lnTo>
                  <a:close/>
                </a:path>
              </a:pathLst>
            </a:custGeom>
            <a:ln w="26424">
              <a:solidFill>
                <a:srgbClr val="BB49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4" name="object 14" descr=""/>
          <p:cNvSpPr txBox="1"/>
          <p:nvPr/>
        </p:nvSpPr>
        <p:spPr>
          <a:xfrm>
            <a:off x="5405754" y="4900929"/>
            <a:ext cx="1539875" cy="594995"/>
          </a:xfrm>
          <a:prstGeom prst="rect">
            <a:avLst/>
          </a:prstGeom>
        </p:spPr>
        <p:txBody>
          <a:bodyPr wrap="square" lIns="0" tIns="55880" rIns="0" bIns="0" rtlCol="0" vert="horz">
            <a:spAutoFit/>
          </a:bodyPr>
          <a:lstStyle/>
          <a:p>
            <a:pPr marL="224154" marR="5080" indent="-212090">
              <a:lnSpc>
                <a:spcPts val="2080"/>
              </a:lnSpc>
              <a:spcBef>
                <a:spcPts val="440"/>
              </a:spcBef>
            </a:pPr>
            <a:r>
              <a:rPr dirty="0" sz="2000" spc="-10">
                <a:solidFill>
                  <a:srgbClr val="FFFFFF"/>
                </a:solidFill>
                <a:latin typeface="Arial MT"/>
                <a:cs typeface="Arial MT"/>
              </a:rPr>
              <a:t>Methacholine inhalation</a:t>
            </a:r>
            <a:endParaRPr sz="2000">
              <a:latin typeface="Arial MT"/>
              <a:cs typeface="Arial MT"/>
            </a:endParaRPr>
          </a:p>
        </p:txBody>
      </p:sp>
      <p:grpSp>
        <p:nvGrpSpPr>
          <p:cNvPr id="15" name="object 15" descr=""/>
          <p:cNvGrpSpPr/>
          <p:nvPr/>
        </p:nvGrpSpPr>
        <p:grpSpPr>
          <a:xfrm>
            <a:off x="1815464" y="4711065"/>
            <a:ext cx="2013585" cy="1020444"/>
            <a:chOff x="1815464" y="4711065"/>
            <a:chExt cx="2013585" cy="1020444"/>
          </a:xfrm>
        </p:grpSpPr>
        <p:sp>
          <p:nvSpPr>
            <p:cNvPr id="16" name="object 16" descr=""/>
            <p:cNvSpPr/>
            <p:nvPr/>
          </p:nvSpPr>
          <p:spPr>
            <a:xfrm>
              <a:off x="1828799" y="4724400"/>
              <a:ext cx="1986914" cy="993775"/>
            </a:xfrm>
            <a:custGeom>
              <a:avLst/>
              <a:gdLst/>
              <a:ahLst/>
              <a:cxnLst/>
              <a:rect l="l" t="t" r="r" b="b"/>
              <a:pathLst>
                <a:path w="1986914" h="993775">
                  <a:moveTo>
                    <a:pt x="1821307" y="0"/>
                  </a:moveTo>
                  <a:lnTo>
                    <a:pt x="165607" y="0"/>
                  </a:lnTo>
                  <a:lnTo>
                    <a:pt x="121590" y="5917"/>
                  </a:lnTo>
                  <a:lnTo>
                    <a:pt x="82032" y="22615"/>
                  </a:lnTo>
                  <a:lnTo>
                    <a:pt x="48513" y="48513"/>
                  </a:lnTo>
                  <a:lnTo>
                    <a:pt x="22615" y="82032"/>
                  </a:lnTo>
                  <a:lnTo>
                    <a:pt x="5917" y="121590"/>
                  </a:lnTo>
                  <a:lnTo>
                    <a:pt x="0" y="165607"/>
                  </a:lnTo>
                  <a:lnTo>
                    <a:pt x="0" y="827786"/>
                  </a:lnTo>
                  <a:lnTo>
                    <a:pt x="5917" y="871827"/>
                  </a:lnTo>
                  <a:lnTo>
                    <a:pt x="22615" y="911396"/>
                  </a:lnTo>
                  <a:lnTo>
                    <a:pt x="48513" y="944916"/>
                  </a:lnTo>
                  <a:lnTo>
                    <a:pt x="82032" y="970811"/>
                  </a:lnTo>
                  <a:lnTo>
                    <a:pt x="121590" y="987504"/>
                  </a:lnTo>
                  <a:lnTo>
                    <a:pt x="165607" y="993419"/>
                  </a:lnTo>
                  <a:lnTo>
                    <a:pt x="1821307" y="993419"/>
                  </a:lnTo>
                  <a:lnTo>
                    <a:pt x="1865314" y="987504"/>
                  </a:lnTo>
                  <a:lnTo>
                    <a:pt x="1904849" y="970811"/>
                  </a:lnTo>
                  <a:lnTo>
                    <a:pt x="1938337" y="944916"/>
                  </a:lnTo>
                  <a:lnTo>
                    <a:pt x="1964205" y="911396"/>
                  </a:lnTo>
                  <a:lnTo>
                    <a:pt x="1980880" y="871827"/>
                  </a:lnTo>
                  <a:lnTo>
                    <a:pt x="1986788" y="827786"/>
                  </a:lnTo>
                  <a:lnTo>
                    <a:pt x="1986788" y="165607"/>
                  </a:lnTo>
                  <a:lnTo>
                    <a:pt x="1980880" y="121590"/>
                  </a:lnTo>
                  <a:lnTo>
                    <a:pt x="1964205" y="82032"/>
                  </a:lnTo>
                  <a:lnTo>
                    <a:pt x="1938337" y="48513"/>
                  </a:lnTo>
                  <a:lnTo>
                    <a:pt x="1904849" y="22615"/>
                  </a:lnTo>
                  <a:lnTo>
                    <a:pt x="1865314" y="5917"/>
                  </a:lnTo>
                  <a:lnTo>
                    <a:pt x="1821307" y="0"/>
                  </a:lnTo>
                  <a:close/>
                </a:path>
              </a:pathLst>
            </a:custGeom>
            <a:solidFill>
              <a:srgbClr val="93C5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 descr=""/>
            <p:cNvSpPr/>
            <p:nvPr/>
          </p:nvSpPr>
          <p:spPr>
            <a:xfrm>
              <a:off x="1828799" y="4724400"/>
              <a:ext cx="1986914" cy="993775"/>
            </a:xfrm>
            <a:custGeom>
              <a:avLst/>
              <a:gdLst/>
              <a:ahLst/>
              <a:cxnLst/>
              <a:rect l="l" t="t" r="r" b="b"/>
              <a:pathLst>
                <a:path w="1986914" h="993775">
                  <a:moveTo>
                    <a:pt x="0" y="165607"/>
                  </a:moveTo>
                  <a:lnTo>
                    <a:pt x="5917" y="121590"/>
                  </a:lnTo>
                  <a:lnTo>
                    <a:pt x="22615" y="82032"/>
                  </a:lnTo>
                  <a:lnTo>
                    <a:pt x="48513" y="48513"/>
                  </a:lnTo>
                  <a:lnTo>
                    <a:pt x="82032" y="22615"/>
                  </a:lnTo>
                  <a:lnTo>
                    <a:pt x="121590" y="5917"/>
                  </a:lnTo>
                  <a:lnTo>
                    <a:pt x="165607" y="0"/>
                  </a:lnTo>
                  <a:lnTo>
                    <a:pt x="1821307" y="0"/>
                  </a:lnTo>
                  <a:lnTo>
                    <a:pt x="1865314" y="5917"/>
                  </a:lnTo>
                  <a:lnTo>
                    <a:pt x="1904849" y="22615"/>
                  </a:lnTo>
                  <a:lnTo>
                    <a:pt x="1938337" y="48513"/>
                  </a:lnTo>
                  <a:lnTo>
                    <a:pt x="1964205" y="82032"/>
                  </a:lnTo>
                  <a:lnTo>
                    <a:pt x="1980880" y="121590"/>
                  </a:lnTo>
                  <a:lnTo>
                    <a:pt x="1986788" y="165607"/>
                  </a:lnTo>
                  <a:lnTo>
                    <a:pt x="1986788" y="827786"/>
                  </a:lnTo>
                  <a:lnTo>
                    <a:pt x="1980880" y="871827"/>
                  </a:lnTo>
                  <a:lnTo>
                    <a:pt x="1964205" y="911396"/>
                  </a:lnTo>
                  <a:lnTo>
                    <a:pt x="1938337" y="944916"/>
                  </a:lnTo>
                  <a:lnTo>
                    <a:pt x="1904849" y="970811"/>
                  </a:lnTo>
                  <a:lnTo>
                    <a:pt x="1865314" y="987504"/>
                  </a:lnTo>
                  <a:lnTo>
                    <a:pt x="1821307" y="993419"/>
                  </a:lnTo>
                  <a:lnTo>
                    <a:pt x="165607" y="993419"/>
                  </a:lnTo>
                  <a:lnTo>
                    <a:pt x="121590" y="987504"/>
                  </a:lnTo>
                  <a:lnTo>
                    <a:pt x="82032" y="970811"/>
                  </a:lnTo>
                  <a:lnTo>
                    <a:pt x="48513" y="944916"/>
                  </a:lnTo>
                  <a:lnTo>
                    <a:pt x="22615" y="911396"/>
                  </a:lnTo>
                  <a:lnTo>
                    <a:pt x="5917" y="871827"/>
                  </a:lnTo>
                  <a:lnTo>
                    <a:pt x="0" y="827786"/>
                  </a:lnTo>
                  <a:lnTo>
                    <a:pt x="0" y="165607"/>
                  </a:lnTo>
                  <a:close/>
                </a:path>
              </a:pathLst>
            </a:custGeom>
            <a:ln w="2642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8" name="object 18" descr=""/>
          <p:cNvSpPr txBox="1"/>
          <p:nvPr/>
        </p:nvSpPr>
        <p:spPr>
          <a:xfrm>
            <a:off x="2377185" y="5032375"/>
            <a:ext cx="889000" cy="3308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spc="-10">
                <a:solidFill>
                  <a:srgbClr val="FFFFFF"/>
                </a:solidFill>
                <a:latin typeface="Arial MT"/>
                <a:cs typeface="Arial MT"/>
              </a:rPr>
              <a:t>Resting</a:t>
            </a:r>
            <a:endParaRPr sz="2000">
              <a:latin typeface="Arial MT"/>
              <a:cs typeface="Arial MT"/>
            </a:endParaRPr>
          </a:p>
        </p:txBody>
      </p:sp>
      <p:grpSp>
        <p:nvGrpSpPr>
          <p:cNvPr id="19" name="object 19" descr=""/>
          <p:cNvGrpSpPr/>
          <p:nvPr/>
        </p:nvGrpSpPr>
        <p:grpSpPr>
          <a:xfrm>
            <a:off x="748787" y="2958587"/>
            <a:ext cx="2013585" cy="1020444"/>
            <a:chOff x="748787" y="2958587"/>
            <a:chExt cx="2013585" cy="1020444"/>
          </a:xfrm>
        </p:grpSpPr>
        <p:sp>
          <p:nvSpPr>
            <p:cNvPr id="20" name="object 20" descr=""/>
            <p:cNvSpPr/>
            <p:nvPr/>
          </p:nvSpPr>
          <p:spPr>
            <a:xfrm>
              <a:off x="761999" y="2971800"/>
              <a:ext cx="1986914" cy="993775"/>
            </a:xfrm>
            <a:custGeom>
              <a:avLst/>
              <a:gdLst/>
              <a:ahLst/>
              <a:cxnLst/>
              <a:rect l="l" t="t" r="r" b="b"/>
              <a:pathLst>
                <a:path w="1986914" h="993775">
                  <a:moveTo>
                    <a:pt x="1821307" y="0"/>
                  </a:moveTo>
                  <a:lnTo>
                    <a:pt x="165582" y="0"/>
                  </a:lnTo>
                  <a:lnTo>
                    <a:pt x="121562" y="5917"/>
                  </a:lnTo>
                  <a:lnTo>
                    <a:pt x="82008" y="22615"/>
                  </a:lnTo>
                  <a:lnTo>
                    <a:pt x="48496" y="48513"/>
                  </a:lnTo>
                  <a:lnTo>
                    <a:pt x="22606" y="82032"/>
                  </a:lnTo>
                  <a:lnTo>
                    <a:pt x="5914" y="121590"/>
                  </a:lnTo>
                  <a:lnTo>
                    <a:pt x="0" y="165608"/>
                  </a:lnTo>
                  <a:lnTo>
                    <a:pt x="0" y="827913"/>
                  </a:lnTo>
                  <a:lnTo>
                    <a:pt x="5914" y="871920"/>
                  </a:lnTo>
                  <a:lnTo>
                    <a:pt x="22606" y="911455"/>
                  </a:lnTo>
                  <a:lnTo>
                    <a:pt x="48496" y="944943"/>
                  </a:lnTo>
                  <a:lnTo>
                    <a:pt x="82008" y="970811"/>
                  </a:lnTo>
                  <a:lnTo>
                    <a:pt x="121562" y="987486"/>
                  </a:lnTo>
                  <a:lnTo>
                    <a:pt x="165582" y="993394"/>
                  </a:lnTo>
                  <a:lnTo>
                    <a:pt x="1821307" y="993394"/>
                  </a:lnTo>
                  <a:lnTo>
                    <a:pt x="1865324" y="987486"/>
                  </a:lnTo>
                  <a:lnTo>
                    <a:pt x="1904882" y="970811"/>
                  </a:lnTo>
                  <a:lnTo>
                    <a:pt x="1938401" y="944943"/>
                  </a:lnTo>
                  <a:lnTo>
                    <a:pt x="1964299" y="911455"/>
                  </a:lnTo>
                  <a:lnTo>
                    <a:pt x="1980997" y="871920"/>
                  </a:lnTo>
                  <a:lnTo>
                    <a:pt x="1986914" y="827913"/>
                  </a:lnTo>
                  <a:lnTo>
                    <a:pt x="1986914" y="165608"/>
                  </a:lnTo>
                  <a:lnTo>
                    <a:pt x="1980997" y="121590"/>
                  </a:lnTo>
                  <a:lnTo>
                    <a:pt x="1964299" y="82032"/>
                  </a:lnTo>
                  <a:lnTo>
                    <a:pt x="1938401" y="48514"/>
                  </a:lnTo>
                  <a:lnTo>
                    <a:pt x="1904882" y="22615"/>
                  </a:lnTo>
                  <a:lnTo>
                    <a:pt x="1865324" y="5917"/>
                  </a:lnTo>
                  <a:lnTo>
                    <a:pt x="1821307" y="0"/>
                  </a:lnTo>
                  <a:close/>
                </a:path>
              </a:pathLst>
            </a:custGeom>
            <a:solidFill>
              <a:srgbClr val="946B4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 descr=""/>
            <p:cNvSpPr/>
            <p:nvPr/>
          </p:nvSpPr>
          <p:spPr>
            <a:xfrm>
              <a:off x="761999" y="2971800"/>
              <a:ext cx="1986914" cy="993775"/>
            </a:xfrm>
            <a:custGeom>
              <a:avLst/>
              <a:gdLst/>
              <a:ahLst/>
              <a:cxnLst/>
              <a:rect l="l" t="t" r="r" b="b"/>
              <a:pathLst>
                <a:path w="1986914" h="993775">
                  <a:moveTo>
                    <a:pt x="0" y="165608"/>
                  </a:moveTo>
                  <a:lnTo>
                    <a:pt x="5914" y="121590"/>
                  </a:lnTo>
                  <a:lnTo>
                    <a:pt x="22606" y="82032"/>
                  </a:lnTo>
                  <a:lnTo>
                    <a:pt x="48496" y="48513"/>
                  </a:lnTo>
                  <a:lnTo>
                    <a:pt x="82008" y="22615"/>
                  </a:lnTo>
                  <a:lnTo>
                    <a:pt x="121562" y="5917"/>
                  </a:lnTo>
                  <a:lnTo>
                    <a:pt x="165582" y="0"/>
                  </a:lnTo>
                  <a:lnTo>
                    <a:pt x="1821307" y="0"/>
                  </a:lnTo>
                  <a:lnTo>
                    <a:pt x="1865324" y="5917"/>
                  </a:lnTo>
                  <a:lnTo>
                    <a:pt x="1904882" y="22615"/>
                  </a:lnTo>
                  <a:lnTo>
                    <a:pt x="1938401" y="48514"/>
                  </a:lnTo>
                  <a:lnTo>
                    <a:pt x="1964299" y="82032"/>
                  </a:lnTo>
                  <a:lnTo>
                    <a:pt x="1980997" y="121590"/>
                  </a:lnTo>
                  <a:lnTo>
                    <a:pt x="1986914" y="165608"/>
                  </a:lnTo>
                  <a:lnTo>
                    <a:pt x="1986914" y="827913"/>
                  </a:lnTo>
                  <a:lnTo>
                    <a:pt x="1980997" y="871920"/>
                  </a:lnTo>
                  <a:lnTo>
                    <a:pt x="1964299" y="911455"/>
                  </a:lnTo>
                  <a:lnTo>
                    <a:pt x="1938401" y="944943"/>
                  </a:lnTo>
                  <a:lnTo>
                    <a:pt x="1904882" y="970811"/>
                  </a:lnTo>
                  <a:lnTo>
                    <a:pt x="1865324" y="987486"/>
                  </a:lnTo>
                  <a:lnTo>
                    <a:pt x="1821307" y="993394"/>
                  </a:lnTo>
                  <a:lnTo>
                    <a:pt x="165582" y="993394"/>
                  </a:lnTo>
                  <a:lnTo>
                    <a:pt x="121562" y="987486"/>
                  </a:lnTo>
                  <a:lnTo>
                    <a:pt x="82008" y="970811"/>
                  </a:lnTo>
                  <a:lnTo>
                    <a:pt x="48496" y="944943"/>
                  </a:lnTo>
                  <a:lnTo>
                    <a:pt x="22606" y="911455"/>
                  </a:lnTo>
                  <a:lnTo>
                    <a:pt x="5914" y="871920"/>
                  </a:lnTo>
                  <a:lnTo>
                    <a:pt x="0" y="827913"/>
                  </a:lnTo>
                  <a:lnTo>
                    <a:pt x="0" y="165608"/>
                  </a:lnTo>
                  <a:close/>
                </a:path>
              </a:pathLst>
            </a:custGeom>
            <a:ln w="26424">
              <a:solidFill>
                <a:srgbClr val="6C4D2E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2" name="object 22" descr=""/>
          <p:cNvSpPr txBox="1"/>
          <p:nvPr/>
        </p:nvSpPr>
        <p:spPr>
          <a:xfrm>
            <a:off x="1043432" y="3279394"/>
            <a:ext cx="1422400" cy="33083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000">
                <a:solidFill>
                  <a:srgbClr val="FFFFFF"/>
                </a:solidFill>
                <a:latin typeface="Arial MT"/>
                <a:cs typeface="Arial MT"/>
              </a:rPr>
              <a:t>Asses</a:t>
            </a:r>
            <a:r>
              <a:rPr dirty="0" sz="2000" spc="-3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2000" spc="-20">
                <a:solidFill>
                  <a:srgbClr val="FFFFFF"/>
                </a:solidFill>
                <a:latin typeface="Arial MT"/>
                <a:cs typeface="Arial MT"/>
              </a:rPr>
              <a:t>FEV1</a:t>
            </a:r>
            <a:endParaRPr sz="2000">
              <a:latin typeface="Arial MT"/>
              <a:cs typeface="Arial MT"/>
            </a:endParaRPr>
          </a:p>
        </p:txBody>
      </p:sp>
      <p:sp>
        <p:nvSpPr>
          <p:cNvPr id="23" name="object 2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16331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110"/>
              <a:t>Technics</a:t>
            </a:r>
            <a:endParaRPr sz="2400"/>
          </a:p>
        </p:txBody>
      </p:sp>
      <p:grpSp>
        <p:nvGrpSpPr>
          <p:cNvPr id="24" name="object 24" descr=""/>
          <p:cNvGrpSpPr/>
          <p:nvPr/>
        </p:nvGrpSpPr>
        <p:grpSpPr>
          <a:xfrm>
            <a:off x="-13212" y="-13212"/>
            <a:ext cx="9170670" cy="6884670"/>
            <a:chOff x="-13212" y="-13212"/>
            <a:chExt cx="9170670" cy="6884670"/>
          </a:xfrm>
        </p:grpSpPr>
        <p:sp>
          <p:nvSpPr>
            <p:cNvPr id="25" name="object 25" descr=""/>
            <p:cNvSpPr/>
            <p:nvPr/>
          </p:nvSpPr>
          <p:spPr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l" t="t" r="r" b="b"/>
              <a:pathLst>
                <a:path w="9144000" h="6858000">
                  <a:moveTo>
                    <a:pt x="9144000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9144000" y="68580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FFFFFF">
                <a:alpha val="1176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 descr=""/>
            <p:cNvSpPr/>
            <p:nvPr/>
          </p:nvSpPr>
          <p:spPr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l" t="t" r="r" b="b"/>
              <a:pathLst>
                <a:path w="9144000" h="6858000">
                  <a:moveTo>
                    <a:pt x="0" y="6858000"/>
                  </a:moveTo>
                  <a:lnTo>
                    <a:pt x="9144000" y="6858000"/>
                  </a:lnTo>
                  <a:lnTo>
                    <a:pt x="9144000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ln w="26424">
              <a:solidFill>
                <a:srgbClr val="6B91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2429636" y="1534922"/>
            <a:ext cx="5869940" cy="1418590"/>
            <a:chOff x="2429636" y="1534922"/>
            <a:chExt cx="5869940" cy="1418590"/>
          </a:xfrm>
        </p:grpSpPr>
        <p:sp>
          <p:nvSpPr>
            <p:cNvPr id="3" name="object 3" descr=""/>
            <p:cNvSpPr/>
            <p:nvPr/>
          </p:nvSpPr>
          <p:spPr>
            <a:xfrm>
              <a:off x="4860035" y="2132888"/>
              <a:ext cx="3425825" cy="807720"/>
            </a:xfrm>
            <a:custGeom>
              <a:avLst/>
              <a:gdLst/>
              <a:ahLst/>
              <a:cxnLst/>
              <a:rect l="l" t="t" r="r" b="b"/>
              <a:pathLst>
                <a:path w="3425825" h="807719">
                  <a:moveTo>
                    <a:pt x="0" y="807288"/>
                  </a:moveTo>
                  <a:lnTo>
                    <a:pt x="3425825" y="807288"/>
                  </a:lnTo>
                  <a:lnTo>
                    <a:pt x="3425825" y="0"/>
                  </a:lnTo>
                  <a:lnTo>
                    <a:pt x="0" y="0"/>
                  </a:lnTo>
                  <a:lnTo>
                    <a:pt x="0" y="807288"/>
                  </a:lnTo>
                  <a:close/>
                </a:path>
              </a:pathLst>
            </a:custGeom>
            <a:ln w="26424">
              <a:solidFill>
                <a:srgbClr val="0099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 descr=""/>
            <p:cNvSpPr/>
            <p:nvPr/>
          </p:nvSpPr>
          <p:spPr>
            <a:xfrm>
              <a:off x="2435986" y="1541272"/>
              <a:ext cx="4130675" cy="640080"/>
            </a:xfrm>
            <a:custGeom>
              <a:avLst/>
              <a:gdLst/>
              <a:ahLst/>
              <a:cxnLst/>
              <a:rect l="l" t="t" r="r" b="b"/>
              <a:pathLst>
                <a:path w="4130675" h="640080">
                  <a:moveTo>
                    <a:pt x="1985772" y="0"/>
                  </a:moveTo>
                  <a:lnTo>
                    <a:pt x="1985772" y="319913"/>
                  </a:lnTo>
                  <a:lnTo>
                    <a:pt x="4130166" y="319913"/>
                  </a:lnTo>
                  <a:lnTo>
                    <a:pt x="4130166" y="639826"/>
                  </a:lnTo>
                </a:path>
                <a:path w="4130675" h="640080">
                  <a:moveTo>
                    <a:pt x="1985772" y="0"/>
                  </a:moveTo>
                  <a:lnTo>
                    <a:pt x="1985772" y="319913"/>
                  </a:lnTo>
                  <a:lnTo>
                    <a:pt x="0" y="319913"/>
                  </a:lnTo>
                  <a:lnTo>
                    <a:pt x="0" y="639826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 descr=""/>
          <p:cNvSpPr txBox="1"/>
          <p:nvPr/>
        </p:nvSpPr>
        <p:spPr>
          <a:xfrm>
            <a:off x="532587" y="6093358"/>
            <a:ext cx="3791585" cy="3917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Arial MT"/>
                <a:cs typeface="Arial MT"/>
              </a:rPr>
              <a:t>Crapo.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 i="1">
                <a:latin typeface="Arial"/>
                <a:cs typeface="Arial"/>
              </a:rPr>
              <a:t>Am J</a:t>
            </a:r>
            <a:r>
              <a:rPr dirty="0" sz="1200" spc="-5" i="1">
                <a:latin typeface="Arial"/>
                <a:cs typeface="Arial"/>
              </a:rPr>
              <a:t> </a:t>
            </a:r>
            <a:r>
              <a:rPr dirty="0" sz="1200" i="1">
                <a:latin typeface="Arial"/>
                <a:cs typeface="Arial"/>
              </a:rPr>
              <a:t>Respir</a:t>
            </a:r>
            <a:r>
              <a:rPr dirty="0" sz="1200" spc="-15" i="1">
                <a:latin typeface="Arial"/>
                <a:cs typeface="Arial"/>
              </a:rPr>
              <a:t> </a:t>
            </a:r>
            <a:r>
              <a:rPr dirty="0" sz="1200" i="1">
                <a:latin typeface="Arial"/>
                <a:cs typeface="Arial"/>
              </a:rPr>
              <a:t>Crit</a:t>
            </a:r>
            <a:r>
              <a:rPr dirty="0" sz="1200" spc="-5" i="1">
                <a:latin typeface="Arial"/>
                <a:cs typeface="Arial"/>
              </a:rPr>
              <a:t> </a:t>
            </a:r>
            <a:r>
              <a:rPr dirty="0" sz="1200" i="1">
                <a:latin typeface="Arial"/>
                <a:cs typeface="Arial"/>
              </a:rPr>
              <a:t>Care</a:t>
            </a:r>
            <a:r>
              <a:rPr dirty="0" sz="1200" spc="-10" i="1">
                <a:latin typeface="Arial"/>
                <a:cs typeface="Arial"/>
              </a:rPr>
              <a:t> </a:t>
            </a:r>
            <a:r>
              <a:rPr dirty="0" sz="1200" i="1">
                <a:latin typeface="Arial"/>
                <a:cs typeface="Arial"/>
              </a:rPr>
              <a:t>Med,</a:t>
            </a:r>
            <a:r>
              <a:rPr dirty="0" sz="1200" spc="-15" i="1">
                <a:latin typeface="Arial"/>
                <a:cs typeface="Arial"/>
              </a:rPr>
              <a:t> </a:t>
            </a:r>
            <a:r>
              <a:rPr dirty="0" sz="1200" i="1">
                <a:latin typeface="Arial"/>
                <a:cs typeface="Arial"/>
              </a:rPr>
              <a:t>2000;</a:t>
            </a:r>
            <a:r>
              <a:rPr dirty="0" sz="1200" spc="-35" i="1">
                <a:latin typeface="Arial"/>
                <a:cs typeface="Arial"/>
              </a:rPr>
              <a:t> </a:t>
            </a:r>
            <a:r>
              <a:rPr dirty="0" sz="1200" i="1">
                <a:latin typeface="Arial"/>
                <a:cs typeface="Arial"/>
              </a:rPr>
              <a:t>161</a:t>
            </a:r>
            <a:r>
              <a:rPr dirty="0" sz="1200">
                <a:latin typeface="Arial MT"/>
                <a:cs typeface="Arial MT"/>
              </a:rPr>
              <a:t>: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309-</a:t>
            </a:r>
            <a:r>
              <a:rPr dirty="0" sz="1200" spc="-20">
                <a:latin typeface="Arial MT"/>
                <a:cs typeface="Arial MT"/>
              </a:rPr>
              <a:t>329.</a:t>
            </a:r>
            <a:endParaRPr sz="12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</a:pPr>
            <a:r>
              <a:rPr dirty="0" sz="1200">
                <a:latin typeface="Arial MT"/>
                <a:cs typeface="Arial MT"/>
              </a:rPr>
              <a:t>Cockroft.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 i="1">
                <a:latin typeface="Arial"/>
                <a:cs typeface="Arial"/>
              </a:rPr>
              <a:t>Chest,</a:t>
            </a:r>
            <a:r>
              <a:rPr dirty="0" sz="1200" spc="-10" i="1">
                <a:latin typeface="Arial"/>
                <a:cs typeface="Arial"/>
              </a:rPr>
              <a:t> </a:t>
            </a:r>
            <a:r>
              <a:rPr dirty="0" sz="1200" i="1">
                <a:latin typeface="Arial"/>
                <a:cs typeface="Arial"/>
              </a:rPr>
              <a:t>2008;</a:t>
            </a:r>
            <a:r>
              <a:rPr dirty="0" sz="1200" spc="-35" i="1">
                <a:latin typeface="Arial"/>
                <a:cs typeface="Arial"/>
              </a:rPr>
              <a:t> </a:t>
            </a:r>
            <a:r>
              <a:rPr dirty="0" sz="1200" i="1">
                <a:latin typeface="Arial"/>
                <a:cs typeface="Arial"/>
              </a:rPr>
              <a:t>1344</a:t>
            </a:r>
            <a:r>
              <a:rPr dirty="0" sz="1200">
                <a:latin typeface="Arial MT"/>
                <a:cs typeface="Arial MT"/>
              </a:rPr>
              <a:t>:</a:t>
            </a:r>
            <a:r>
              <a:rPr dirty="0" sz="1200" spc="-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678-</a:t>
            </a:r>
            <a:r>
              <a:rPr dirty="0" sz="1200" spc="-20">
                <a:latin typeface="Arial MT"/>
                <a:cs typeface="Arial MT"/>
              </a:rPr>
              <a:t>680.</a:t>
            </a:r>
            <a:endParaRPr sz="1200">
              <a:latin typeface="Arial MT"/>
              <a:cs typeface="Arial MT"/>
            </a:endParaRPr>
          </a:p>
        </p:txBody>
      </p:sp>
      <p:pic>
        <p:nvPicPr>
          <p:cNvPr id="6" name="object 6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549131" y="235699"/>
            <a:ext cx="503732" cy="456958"/>
          </a:xfrm>
          <a:prstGeom prst="rect">
            <a:avLst/>
          </a:prstGeom>
        </p:spPr>
      </p:pic>
      <p:grpSp>
        <p:nvGrpSpPr>
          <p:cNvPr id="7" name="object 7" descr=""/>
          <p:cNvGrpSpPr/>
          <p:nvPr/>
        </p:nvGrpSpPr>
        <p:grpSpPr>
          <a:xfrm>
            <a:off x="8000301" y="232600"/>
            <a:ext cx="463550" cy="463550"/>
            <a:chOff x="8000301" y="232600"/>
            <a:chExt cx="463550" cy="463550"/>
          </a:xfrm>
        </p:grpSpPr>
        <p:pic>
          <p:nvPicPr>
            <p:cNvPr id="8" name="object 8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003413" y="235712"/>
              <a:ext cx="457072" cy="456946"/>
            </a:xfrm>
            <a:prstGeom prst="rect">
              <a:avLst/>
            </a:prstGeom>
          </p:spPr>
        </p:pic>
        <p:sp>
          <p:nvSpPr>
            <p:cNvPr id="9" name="object 9" descr=""/>
            <p:cNvSpPr/>
            <p:nvPr/>
          </p:nvSpPr>
          <p:spPr>
            <a:xfrm>
              <a:off x="8001889" y="234188"/>
              <a:ext cx="460375" cy="460375"/>
            </a:xfrm>
            <a:custGeom>
              <a:avLst/>
              <a:gdLst/>
              <a:ahLst/>
              <a:cxnLst/>
              <a:rect l="l" t="t" r="r" b="b"/>
              <a:pathLst>
                <a:path w="460375" h="460375">
                  <a:moveTo>
                    <a:pt x="230124" y="0"/>
                  </a:moveTo>
                  <a:lnTo>
                    <a:pt x="276605" y="4698"/>
                  </a:lnTo>
                  <a:lnTo>
                    <a:pt x="319658" y="17906"/>
                  </a:lnTo>
                  <a:lnTo>
                    <a:pt x="358901" y="39115"/>
                  </a:lnTo>
                  <a:lnTo>
                    <a:pt x="392810" y="67436"/>
                  </a:lnTo>
                  <a:lnTo>
                    <a:pt x="421258" y="101472"/>
                  </a:lnTo>
                  <a:lnTo>
                    <a:pt x="442340" y="140588"/>
                  </a:lnTo>
                  <a:lnTo>
                    <a:pt x="455549" y="183768"/>
                  </a:lnTo>
                  <a:lnTo>
                    <a:pt x="460375" y="230123"/>
                  </a:lnTo>
                  <a:lnTo>
                    <a:pt x="459231" y="253745"/>
                  </a:lnTo>
                  <a:lnTo>
                    <a:pt x="442340" y="319658"/>
                  </a:lnTo>
                  <a:lnTo>
                    <a:pt x="421258" y="358774"/>
                  </a:lnTo>
                  <a:lnTo>
                    <a:pt x="392810" y="392810"/>
                  </a:lnTo>
                  <a:lnTo>
                    <a:pt x="358901" y="421131"/>
                  </a:lnTo>
                  <a:lnTo>
                    <a:pt x="319658" y="442340"/>
                  </a:lnTo>
                  <a:lnTo>
                    <a:pt x="276605" y="455548"/>
                  </a:lnTo>
                  <a:lnTo>
                    <a:pt x="230124" y="460374"/>
                  </a:lnTo>
                  <a:lnTo>
                    <a:pt x="206628" y="459104"/>
                  </a:lnTo>
                  <a:lnTo>
                    <a:pt x="140715" y="442340"/>
                  </a:lnTo>
                  <a:lnTo>
                    <a:pt x="101472" y="421131"/>
                  </a:lnTo>
                  <a:lnTo>
                    <a:pt x="67563" y="392810"/>
                  </a:lnTo>
                  <a:lnTo>
                    <a:pt x="39115" y="358774"/>
                  </a:lnTo>
                  <a:lnTo>
                    <a:pt x="17906" y="319658"/>
                  </a:lnTo>
                  <a:lnTo>
                    <a:pt x="4825" y="276478"/>
                  </a:lnTo>
                  <a:lnTo>
                    <a:pt x="0" y="230123"/>
                  </a:lnTo>
                  <a:lnTo>
                    <a:pt x="1142" y="206628"/>
                  </a:lnTo>
                  <a:lnTo>
                    <a:pt x="17906" y="140588"/>
                  </a:lnTo>
                  <a:lnTo>
                    <a:pt x="39115" y="101472"/>
                  </a:lnTo>
                  <a:lnTo>
                    <a:pt x="67563" y="67436"/>
                  </a:lnTo>
                  <a:lnTo>
                    <a:pt x="101472" y="39115"/>
                  </a:lnTo>
                  <a:lnTo>
                    <a:pt x="140715" y="17906"/>
                  </a:lnTo>
                  <a:lnTo>
                    <a:pt x="183768" y="4698"/>
                  </a:lnTo>
                  <a:lnTo>
                    <a:pt x="230124" y="0"/>
                  </a:lnTo>
                  <a:close/>
                </a:path>
              </a:pathLst>
            </a:custGeom>
            <a:ln w="3175">
              <a:solidFill>
                <a:srgbClr val="3D3C2C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 descr=""/>
          <p:cNvSpPr txBox="1"/>
          <p:nvPr/>
        </p:nvSpPr>
        <p:spPr>
          <a:xfrm>
            <a:off x="2154554" y="1174203"/>
            <a:ext cx="4534535" cy="367665"/>
          </a:xfrm>
          <a:prstGeom prst="rect">
            <a:avLst/>
          </a:prstGeom>
          <a:solidFill>
            <a:srgbClr val="FFFFFF">
              <a:alpha val="1176"/>
            </a:srgbClr>
          </a:solidFill>
          <a:ln w="12700">
            <a:solidFill>
              <a:srgbClr val="000000"/>
            </a:solidFill>
          </a:ln>
        </p:spPr>
        <p:txBody>
          <a:bodyPr wrap="square" lIns="0" tIns="7620" rIns="0" bIns="0" rtlCol="0" vert="horz">
            <a:spAutoFit/>
          </a:bodyPr>
          <a:lstStyle/>
          <a:p>
            <a:pPr algn="ctr" marL="1270">
              <a:lnSpc>
                <a:spcPct val="100000"/>
              </a:lnSpc>
              <a:spcBef>
                <a:spcPts val="60"/>
              </a:spcBef>
            </a:pPr>
            <a:r>
              <a:rPr dirty="0" sz="2000">
                <a:latin typeface="Cambria"/>
                <a:cs typeface="Cambria"/>
              </a:rPr>
              <a:t>Methacholine</a:t>
            </a:r>
            <a:r>
              <a:rPr dirty="0" sz="2000" spc="-50">
                <a:latin typeface="Cambria"/>
                <a:cs typeface="Cambria"/>
              </a:rPr>
              <a:t> </a:t>
            </a:r>
            <a:r>
              <a:rPr dirty="0" sz="2000">
                <a:latin typeface="Cambria"/>
                <a:cs typeface="Cambria"/>
              </a:rPr>
              <a:t>Challenge</a:t>
            </a:r>
            <a:r>
              <a:rPr dirty="0" sz="2000" spc="-10">
                <a:latin typeface="Cambria"/>
                <a:cs typeface="Cambria"/>
              </a:rPr>
              <a:t> </a:t>
            </a:r>
            <a:r>
              <a:rPr dirty="0" sz="2000" spc="-20">
                <a:latin typeface="Cambria"/>
                <a:cs typeface="Cambria"/>
              </a:rPr>
              <a:t>Test</a:t>
            </a:r>
            <a:endParaRPr sz="2000">
              <a:latin typeface="Cambria"/>
              <a:cs typeface="Cambria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611555" y="2156942"/>
            <a:ext cx="3648710" cy="787400"/>
          </a:xfrm>
          <a:prstGeom prst="rect">
            <a:avLst/>
          </a:prstGeom>
          <a:solidFill>
            <a:srgbClr val="FFFFFF">
              <a:alpha val="1176"/>
            </a:srgbClr>
          </a:solidFill>
          <a:ln w="12700">
            <a:solidFill>
              <a:srgbClr val="000000"/>
            </a:solidFill>
          </a:ln>
        </p:spPr>
        <p:txBody>
          <a:bodyPr wrap="square" lIns="0" tIns="231775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825"/>
              </a:spcBef>
            </a:pPr>
            <a:r>
              <a:rPr dirty="0" sz="2000" spc="-20">
                <a:latin typeface="Cambria"/>
                <a:cs typeface="Cambria"/>
              </a:rPr>
              <a:t>2-</a:t>
            </a:r>
            <a:r>
              <a:rPr dirty="0" sz="2000">
                <a:latin typeface="Cambria"/>
                <a:cs typeface="Cambria"/>
              </a:rPr>
              <a:t>minute</a:t>
            </a:r>
            <a:r>
              <a:rPr dirty="0" sz="2000" spc="-15">
                <a:latin typeface="Cambria"/>
                <a:cs typeface="Cambria"/>
              </a:rPr>
              <a:t> </a:t>
            </a:r>
            <a:r>
              <a:rPr dirty="0" sz="2000">
                <a:latin typeface="Cambria"/>
                <a:cs typeface="Cambria"/>
              </a:rPr>
              <a:t>Tidal</a:t>
            </a:r>
            <a:r>
              <a:rPr dirty="0" sz="2000" spc="-40">
                <a:latin typeface="Cambria"/>
                <a:cs typeface="Cambria"/>
              </a:rPr>
              <a:t> </a:t>
            </a:r>
            <a:r>
              <a:rPr dirty="0" sz="2000" spc="-10">
                <a:latin typeface="Cambria"/>
                <a:cs typeface="Cambria"/>
              </a:rPr>
              <a:t>breathing</a:t>
            </a:r>
            <a:endParaRPr sz="2000">
              <a:latin typeface="Cambria"/>
              <a:cs typeface="Cambria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4873248" y="2158128"/>
            <a:ext cx="3399790" cy="772795"/>
          </a:xfrm>
          <a:prstGeom prst="rect">
            <a:avLst/>
          </a:prstGeom>
          <a:solidFill>
            <a:srgbClr val="FFFFFF">
              <a:alpha val="1176"/>
            </a:srgbClr>
          </a:solidFill>
        </p:spPr>
        <p:txBody>
          <a:bodyPr wrap="square" lIns="0" tIns="208280" rIns="0" bIns="0" rtlCol="0" vert="horz">
            <a:spAutoFit/>
          </a:bodyPr>
          <a:lstStyle/>
          <a:p>
            <a:pPr marL="488315">
              <a:lnSpc>
                <a:spcPct val="100000"/>
              </a:lnSpc>
              <a:spcBef>
                <a:spcPts val="1640"/>
              </a:spcBef>
            </a:pPr>
            <a:r>
              <a:rPr dirty="0" sz="2000" spc="-30">
                <a:latin typeface="Cambria"/>
                <a:cs typeface="Cambria"/>
              </a:rPr>
              <a:t>Five-</a:t>
            </a:r>
            <a:r>
              <a:rPr dirty="0" sz="2000">
                <a:latin typeface="Cambria"/>
                <a:cs typeface="Cambria"/>
              </a:rPr>
              <a:t>breath</a:t>
            </a:r>
            <a:r>
              <a:rPr dirty="0" sz="2000" spc="-25">
                <a:latin typeface="Cambria"/>
                <a:cs typeface="Cambria"/>
              </a:rPr>
              <a:t> </a:t>
            </a:r>
            <a:r>
              <a:rPr dirty="0" sz="2000" spc="-10">
                <a:latin typeface="Cambria"/>
                <a:cs typeface="Cambria"/>
              </a:rPr>
              <a:t>dosimeter</a:t>
            </a:r>
            <a:endParaRPr sz="2000">
              <a:latin typeface="Cambria"/>
              <a:cs typeface="Cambria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690473" y="3255365"/>
            <a:ext cx="6033770" cy="1397635"/>
          </a:xfrm>
          <a:prstGeom prst="rect">
            <a:avLst/>
          </a:prstGeom>
        </p:spPr>
        <p:txBody>
          <a:bodyPr wrap="square" lIns="0" tIns="165100" rIns="0" bIns="0" rtlCol="0" vert="horz">
            <a:spAutoFit/>
          </a:bodyPr>
          <a:lstStyle/>
          <a:p>
            <a:pPr marL="298450" indent="-285750">
              <a:lnSpc>
                <a:spcPct val="100000"/>
              </a:lnSpc>
              <a:spcBef>
                <a:spcPts val="1300"/>
              </a:spcBef>
              <a:buFont typeface="Wingdings"/>
              <a:buChar char=""/>
              <a:tabLst>
                <a:tab pos="298450" algn="l"/>
              </a:tabLst>
            </a:pPr>
            <a:r>
              <a:rPr dirty="0" sz="2000">
                <a:latin typeface="Cambria"/>
                <a:cs typeface="Cambria"/>
              </a:rPr>
              <a:t>No</a:t>
            </a:r>
            <a:r>
              <a:rPr dirty="0" sz="2000" spc="-20">
                <a:latin typeface="Cambria"/>
                <a:cs typeface="Cambria"/>
              </a:rPr>
              <a:t> </a:t>
            </a:r>
            <a:r>
              <a:rPr dirty="0" sz="2000">
                <a:latin typeface="Cambria"/>
                <a:cs typeface="Cambria"/>
              </a:rPr>
              <a:t>significance</a:t>
            </a:r>
            <a:r>
              <a:rPr dirty="0" sz="2000" spc="-45">
                <a:latin typeface="Cambria"/>
                <a:cs typeface="Cambria"/>
              </a:rPr>
              <a:t> </a:t>
            </a:r>
            <a:r>
              <a:rPr dirty="0" sz="2000" spc="-10">
                <a:latin typeface="Cambria"/>
                <a:cs typeface="Cambria"/>
              </a:rPr>
              <a:t>difference</a:t>
            </a:r>
            <a:r>
              <a:rPr dirty="0" sz="2000" spc="-50">
                <a:latin typeface="Cambria"/>
                <a:cs typeface="Cambria"/>
              </a:rPr>
              <a:t> </a:t>
            </a:r>
            <a:r>
              <a:rPr dirty="0" sz="2000">
                <a:latin typeface="Cambria"/>
                <a:cs typeface="Cambria"/>
              </a:rPr>
              <a:t>of</a:t>
            </a:r>
            <a:r>
              <a:rPr dirty="0" sz="2000" spc="-25">
                <a:latin typeface="Cambria"/>
                <a:cs typeface="Cambria"/>
              </a:rPr>
              <a:t> </a:t>
            </a:r>
            <a:r>
              <a:rPr dirty="0" sz="2000">
                <a:latin typeface="Cambria"/>
                <a:cs typeface="Cambria"/>
              </a:rPr>
              <a:t>both</a:t>
            </a:r>
            <a:r>
              <a:rPr dirty="0" sz="2000" spc="-25">
                <a:latin typeface="Cambria"/>
                <a:cs typeface="Cambria"/>
              </a:rPr>
              <a:t> </a:t>
            </a:r>
            <a:r>
              <a:rPr dirty="0" sz="2000" spc="-10">
                <a:latin typeface="Cambria"/>
                <a:cs typeface="Cambria"/>
              </a:rPr>
              <a:t>technics</a:t>
            </a:r>
            <a:endParaRPr sz="2000">
              <a:latin typeface="Cambria"/>
              <a:cs typeface="Cambria"/>
            </a:endParaRPr>
          </a:p>
          <a:p>
            <a:pPr marL="298450" indent="-285750">
              <a:lnSpc>
                <a:spcPct val="100000"/>
              </a:lnSpc>
              <a:spcBef>
                <a:spcPts val="1200"/>
              </a:spcBef>
              <a:buFont typeface="Wingdings"/>
              <a:buChar char=""/>
              <a:tabLst>
                <a:tab pos="298450" algn="l"/>
              </a:tabLst>
            </a:pPr>
            <a:r>
              <a:rPr dirty="0" sz="2000">
                <a:latin typeface="Cambria"/>
                <a:cs typeface="Cambria"/>
              </a:rPr>
              <a:t>FDA</a:t>
            </a:r>
            <a:r>
              <a:rPr dirty="0" sz="2000" spc="-35">
                <a:latin typeface="Cambria"/>
                <a:cs typeface="Cambria"/>
              </a:rPr>
              <a:t> </a:t>
            </a:r>
            <a:r>
              <a:rPr dirty="0" sz="2000" spc="-10">
                <a:latin typeface="Cambria"/>
                <a:cs typeface="Cambria"/>
              </a:rPr>
              <a:t>approve</a:t>
            </a:r>
            <a:r>
              <a:rPr dirty="0" sz="2000" spc="-75">
                <a:latin typeface="Cambria"/>
                <a:cs typeface="Cambria"/>
              </a:rPr>
              <a:t> </a:t>
            </a:r>
            <a:r>
              <a:rPr dirty="0" sz="2000" spc="-25">
                <a:latin typeface="Cambria"/>
                <a:cs typeface="Cambria"/>
              </a:rPr>
              <a:t>five-</a:t>
            </a:r>
            <a:r>
              <a:rPr dirty="0" sz="2000">
                <a:latin typeface="Cambria"/>
                <a:cs typeface="Cambria"/>
              </a:rPr>
              <a:t>breath</a:t>
            </a:r>
            <a:r>
              <a:rPr dirty="0" sz="2000" spc="-70">
                <a:latin typeface="Cambria"/>
                <a:cs typeface="Cambria"/>
              </a:rPr>
              <a:t> </a:t>
            </a:r>
            <a:r>
              <a:rPr dirty="0" sz="2000">
                <a:latin typeface="Cambria"/>
                <a:cs typeface="Cambria"/>
              </a:rPr>
              <a:t>(5</a:t>
            </a:r>
            <a:r>
              <a:rPr dirty="0" sz="2000" spc="-45">
                <a:latin typeface="Cambria"/>
                <a:cs typeface="Cambria"/>
              </a:rPr>
              <a:t> </a:t>
            </a:r>
            <a:r>
              <a:rPr dirty="0" sz="2000">
                <a:latin typeface="Cambria"/>
                <a:cs typeface="Cambria"/>
              </a:rPr>
              <a:t>level</a:t>
            </a:r>
            <a:r>
              <a:rPr dirty="0" sz="2000" spc="-50">
                <a:latin typeface="Cambria"/>
                <a:cs typeface="Cambria"/>
              </a:rPr>
              <a:t> </a:t>
            </a:r>
            <a:r>
              <a:rPr dirty="0" sz="2000">
                <a:latin typeface="Cambria"/>
                <a:cs typeface="Cambria"/>
              </a:rPr>
              <a:t>of</a:t>
            </a:r>
            <a:r>
              <a:rPr dirty="0" sz="2000" spc="-50">
                <a:latin typeface="Cambria"/>
                <a:cs typeface="Cambria"/>
              </a:rPr>
              <a:t> </a:t>
            </a:r>
            <a:r>
              <a:rPr dirty="0" sz="2000" spc="-10">
                <a:latin typeface="Cambria"/>
                <a:cs typeface="Cambria"/>
              </a:rPr>
              <a:t>concentration)</a:t>
            </a:r>
            <a:endParaRPr sz="2000">
              <a:latin typeface="Cambria"/>
              <a:cs typeface="Cambria"/>
            </a:endParaRPr>
          </a:p>
          <a:p>
            <a:pPr marL="298450" indent="-285750">
              <a:lnSpc>
                <a:spcPct val="100000"/>
              </a:lnSpc>
              <a:spcBef>
                <a:spcPts val="1200"/>
              </a:spcBef>
              <a:buFont typeface="Wingdings"/>
              <a:buChar char=""/>
              <a:tabLst>
                <a:tab pos="298450" algn="l"/>
              </a:tabLst>
            </a:pPr>
            <a:r>
              <a:rPr dirty="0" sz="2000" spc="-30">
                <a:latin typeface="Cambria"/>
                <a:cs typeface="Cambria"/>
              </a:rPr>
              <a:t>ATS</a:t>
            </a:r>
            <a:r>
              <a:rPr dirty="0" sz="2000" spc="-55">
                <a:latin typeface="Cambria"/>
                <a:cs typeface="Cambria"/>
              </a:rPr>
              <a:t> </a:t>
            </a:r>
            <a:r>
              <a:rPr dirty="0" sz="2000">
                <a:latin typeface="Cambria"/>
                <a:cs typeface="Cambria"/>
              </a:rPr>
              <a:t>prefer</a:t>
            </a:r>
            <a:r>
              <a:rPr dirty="0" sz="2000" spc="-70">
                <a:latin typeface="Cambria"/>
                <a:cs typeface="Cambria"/>
              </a:rPr>
              <a:t> </a:t>
            </a:r>
            <a:r>
              <a:rPr dirty="0" sz="2000">
                <a:latin typeface="Cambria"/>
                <a:cs typeface="Cambria"/>
              </a:rPr>
              <a:t>tidal</a:t>
            </a:r>
            <a:r>
              <a:rPr dirty="0" sz="2000" spc="-65">
                <a:latin typeface="Cambria"/>
                <a:cs typeface="Cambria"/>
              </a:rPr>
              <a:t> </a:t>
            </a:r>
            <a:r>
              <a:rPr dirty="0" sz="2000">
                <a:latin typeface="Cambria"/>
                <a:cs typeface="Cambria"/>
              </a:rPr>
              <a:t>breathing</a:t>
            </a:r>
            <a:r>
              <a:rPr dirty="0" sz="2000" spc="-70">
                <a:latin typeface="Cambria"/>
                <a:cs typeface="Cambria"/>
              </a:rPr>
              <a:t> </a:t>
            </a:r>
            <a:r>
              <a:rPr dirty="0" sz="2000">
                <a:latin typeface="Cambria"/>
                <a:cs typeface="Cambria"/>
              </a:rPr>
              <a:t>(10</a:t>
            </a:r>
            <a:r>
              <a:rPr dirty="0" sz="2000" spc="-50">
                <a:latin typeface="Cambria"/>
                <a:cs typeface="Cambria"/>
              </a:rPr>
              <a:t> </a:t>
            </a:r>
            <a:r>
              <a:rPr dirty="0" sz="2000">
                <a:latin typeface="Cambria"/>
                <a:cs typeface="Cambria"/>
              </a:rPr>
              <a:t>level</a:t>
            </a:r>
            <a:r>
              <a:rPr dirty="0" sz="2000" spc="-55">
                <a:latin typeface="Cambria"/>
                <a:cs typeface="Cambria"/>
              </a:rPr>
              <a:t> </a:t>
            </a:r>
            <a:r>
              <a:rPr dirty="0" sz="2000">
                <a:latin typeface="Cambria"/>
                <a:cs typeface="Cambria"/>
              </a:rPr>
              <a:t>of</a:t>
            </a:r>
            <a:r>
              <a:rPr dirty="0" sz="2000" spc="-60">
                <a:latin typeface="Cambria"/>
                <a:cs typeface="Cambria"/>
              </a:rPr>
              <a:t> </a:t>
            </a:r>
            <a:r>
              <a:rPr dirty="0" sz="2000" spc="-10">
                <a:latin typeface="Cambria"/>
                <a:cs typeface="Cambria"/>
              </a:rPr>
              <a:t>concentration)</a:t>
            </a:r>
            <a:endParaRPr sz="2000">
              <a:latin typeface="Cambria"/>
              <a:cs typeface="Cambria"/>
            </a:endParaRPr>
          </a:p>
        </p:txBody>
      </p:sp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16331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110"/>
              <a:t>Technics</a:t>
            </a:r>
            <a:endParaRPr sz="2400"/>
          </a:p>
        </p:txBody>
      </p:sp>
      <p:grpSp>
        <p:nvGrpSpPr>
          <p:cNvPr id="15" name="object 15" descr=""/>
          <p:cNvGrpSpPr/>
          <p:nvPr/>
        </p:nvGrpSpPr>
        <p:grpSpPr>
          <a:xfrm>
            <a:off x="-13212" y="-13212"/>
            <a:ext cx="9170670" cy="6884670"/>
            <a:chOff x="-13212" y="-13212"/>
            <a:chExt cx="9170670" cy="6884670"/>
          </a:xfrm>
        </p:grpSpPr>
        <p:sp>
          <p:nvSpPr>
            <p:cNvPr id="16" name="object 16" descr=""/>
            <p:cNvSpPr/>
            <p:nvPr/>
          </p:nvSpPr>
          <p:spPr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l" t="t" r="r" b="b"/>
              <a:pathLst>
                <a:path w="9144000" h="6858000">
                  <a:moveTo>
                    <a:pt x="9144000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9144000" y="68580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FFFFFF">
                <a:alpha val="1176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 descr=""/>
            <p:cNvSpPr/>
            <p:nvPr/>
          </p:nvSpPr>
          <p:spPr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l" t="t" r="r" b="b"/>
              <a:pathLst>
                <a:path w="9144000" h="6858000">
                  <a:moveTo>
                    <a:pt x="0" y="6858000"/>
                  </a:moveTo>
                  <a:lnTo>
                    <a:pt x="9144000" y="6858000"/>
                  </a:lnTo>
                  <a:lnTo>
                    <a:pt x="9144000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ln w="26424">
              <a:solidFill>
                <a:srgbClr val="6B91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1524025"/>
            <a:ext cx="9144000" cy="5334000"/>
            <a:chOff x="0" y="1524025"/>
            <a:chExt cx="9144000" cy="533400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833154" y="1550187"/>
              <a:ext cx="637120" cy="1222857"/>
            </a:xfrm>
            <a:prstGeom prst="rect">
              <a:avLst/>
            </a:prstGeom>
          </p:spPr>
        </p:pic>
        <p:pic>
          <p:nvPicPr>
            <p:cNvPr id="4" name="object 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671354" y="1524025"/>
              <a:ext cx="637120" cy="1222857"/>
            </a:xfrm>
            <a:prstGeom prst="rect">
              <a:avLst/>
            </a:prstGeom>
          </p:spPr>
        </p:pic>
      </p:grpSp>
      <p:pic>
        <p:nvPicPr>
          <p:cNvPr id="5" name="object 5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94754" y="1550187"/>
            <a:ext cx="637120" cy="1222857"/>
          </a:xfrm>
          <a:prstGeom prst="rect">
            <a:avLst/>
          </a:prstGeom>
        </p:spPr>
      </p:pic>
      <p:pic>
        <p:nvPicPr>
          <p:cNvPr id="6" name="object 6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57365" y="3275329"/>
            <a:ext cx="2235835" cy="1735709"/>
          </a:xfrm>
          <a:prstGeom prst="rect">
            <a:avLst/>
          </a:prstGeom>
        </p:spPr>
      </p:pic>
      <p:pic>
        <p:nvPicPr>
          <p:cNvPr id="7" name="object 7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56754" y="1550187"/>
            <a:ext cx="637120" cy="1222857"/>
          </a:xfrm>
          <a:prstGeom prst="rect">
            <a:avLst/>
          </a:prstGeom>
        </p:spPr>
      </p:pic>
      <p:pic>
        <p:nvPicPr>
          <p:cNvPr id="8" name="object 8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994954" y="1550187"/>
            <a:ext cx="637120" cy="1222857"/>
          </a:xfrm>
          <a:prstGeom prst="rect">
            <a:avLst/>
          </a:prstGeom>
        </p:spPr>
      </p:pic>
      <p:sp>
        <p:nvSpPr>
          <p:cNvPr id="9" name="object 9" descr=""/>
          <p:cNvSpPr txBox="1"/>
          <p:nvPr/>
        </p:nvSpPr>
        <p:spPr>
          <a:xfrm>
            <a:off x="627380" y="2800603"/>
            <a:ext cx="19050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0" b="1">
                <a:latin typeface="Arial"/>
                <a:cs typeface="Arial"/>
              </a:rPr>
              <a:t>A</a:t>
            </a:r>
            <a:endParaRPr sz="1800">
              <a:latin typeface="Arial"/>
              <a:cs typeface="Arial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1378711" y="2799334"/>
            <a:ext cx="19050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0" b="1">
                <a:latin typeface="Arial"/>
                <a:cs typeface="Arial"/>
              </a:rPr>
              <a:t>B</a:t>
            </a:r>
            <a:endParaRPr sz="1800">
              <a:latin typeface="Arial"/>
              <a:cs typeface="Arial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2216911" y="2810636"/>
            <a:ext cx="19050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0" b="1">
                <a:latin typeface="Arial"/>
                <a:cs typeface="Arial"/>
              </a:rPr>
              <a:t>C</a:t>
            </a:r>
            <a:endParaRPr sz="1800">
              <a:latin typeface="Arial"/>
              <a:cs typeface="Arial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3055366" y="2810636"/>
            <a:ext cx="19050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0" b="1">
                <a:latin typeface="Arial"/>
                <a:cs typeface="Arial"/>
              </a:rPr>
              <a:t>D</a:t>
            </a:r>
            <a:endParaRPr sz="1800">
              <a:latin typeface="Arial"/>
              <a:cs typeface="Arial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3893565" y="2771978"/>
            <a:ext cx="178435" cy="3003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0" b="1">
                <a:latin typeface="Arial"/>
                <a:cs typeface="Arial"/>
              </a:rPr>
              <a:t>E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14" name="object 14" descr=""/>
          <p:cNvGrpSpPr/>
          <p:nvPr/>
        </p:nvGrpSpPr>
        <p:grpSpPr>
          <a:xfrm>
            <a:off x="6685021" y="403093"/>
            <a:ext cx="614045" cy="324485"/>
            <a:chOff x="6685021" y="403093"/>
            <a:chExt cx="614045" cy="324485"/>
          </a:xfrm>
        </p:grpSpPr>
        <p:sp>
          <p:nvSpPr>
            <p:cNvPr id="15" name="object 15" descr=""/>
            <p:cNvSpPr/>
            <p:nvPr/>
          </p:nvSpPr>
          <p:spPr>
            <a:xfrm>
              <a:off x="6698233" y="618109"/>
              <a:ext cx="85090" cy="85090"/>
            </a:xfrm>
            <a:custGeom>
              <a:avLst/>
              <a:gdLst/>
              <a:ahLst/>
              <a:cxnLst/>
              <a:rect l="l" t="t" r="r" b="b"/>
              <a:pathLst>
                <a:path w="85090" h="85090">
                  <a:moveTo>
                    <a:pt x="42291" y="0"/>
                  </a:moveTo>
                  <a:lnTo>
                    <a:pt x="25824" y="3321"/>
                  </a:lnTo>
                  <a:lnTo>
                    <a:pt x="12382" y="12382"/>
                  </a:lnTo>
                  <a:lnTo>
                    <a:pt x="3321" y="25824"/>
                  </a:lnTo>
                  <a:lnTo>
                    <a:pt x="0" y="42290"/>
                  </a:lnTo>
                  <a:lnTo>
                    <a:pt x="3321" y="58830"/>
                  </a:lnTo>
                  <a:lnTo>
                    <a:pt x="12382" y="72310"/>
                  </a:lnTo>
                  <a:lnTo>
                    <a:pt x="25824" y="81385"/>
                  </a:lnTo>
                  <a:lnTo>
                    <a:pt x="42291" y="84708"/>
                  </a:lnTo>
                  <a:lnTo>
                    <a:pt x="58777" y="81385"/>
                  </a:lnTo>
                  <a:lnTo>
                    <a:pt x="72263" y="72310"/>
                  </a:lnTo>
                  <a:lnTo>
                    <a:pt x="81367" y="58830"/>
                  </a:lnTo>
                  <a:lnTo>
                    <a:pt x="84709" y="42290"/>
                  </a:lnTo>
                  <a:lnTo>
                    <a:pt x="81367" y="25824"/>
                  </a:lnTo>
                  <a:lnTo>
                    <a:pt x="72263" y="12382"/>
                  </a:lnTo>
                  <a:lnTo>
                    <a:pt x="58777" y="3321"/>
                  </a:lnTo>
                  <a:lnTo>
                    <a:pt x="42291" y="0"/>
                  </a:lnTo>
                  <a:close/>
                </a:path>
              </a:pathLst>
            </a:custGeom>
            <a:solidFill>
              <a:srgbClr val="93C5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 descr=""/>
            <p:cNvSpPr/>
            <p:nvPr/>
          </p:nvSpPr>
          <p:spPr>
            <a:xfrm>
              <a:off x="6698233" y="618109"/>
              <a:ext cx="85090" cy="85090"/>
            </a:xfrm>
            <a:custGeom>
              <a:avLst/>
              <a:gdLst/>
              <a:ahLst/>
              <a:cxnLst/>
              <a:rect l="l" t="t" r="r" b="b"/>
              <a:pathLst>
                <a:path w="85090" h="85090">
                  <a:moveTo>
                    <a:pt x="0" y="42290"/>
                  </a:moveTo>
                  <a:lnTo>
                    <a:pt x="3321" y="25824"/>
                  </a:lnTo>
                  <a:lnTo>
                    <a:pt x="12382" y="12382"/>
                  </a:lnTo>
                  <a:lnTo>
                    <a:pt x="25824" y="3321"/>
                  </a:lnTo>
                  <a:lnTo>
                    <a:pt x="42291" y="0"/>
                  </a:lnTo>
                  <a:lnTo>
                    <a:pt x="58777" y="3321"/>
                  </a:lnTo>
                  <a:lnTo>
                    <a:pt x="72263" y="12382"/>
                  </a:lnTo>
                  <a:lnTo>
                    <a:pt x="81367" y="25824"/>
                  </a:lnTo>
                  <a:lnTo>
                    <a:pt x="84709" y="42290"/>
                  </a:lnTo>
                  <a:lnTo>
                    <a:pt x="81367" y="58830"/>
                  </a:lnTo>
                  <a:lnTo>
                    <a:pt x="72263" y="72310"/>
                  </a:lnTo>
                  <a:lnTo>
                    <a:pt x="58777" y="81385"/>
                  </a:lnTo>
                  <a:lnTo>
                    <a:pt x="42291" y="84708"/>
                  </a:lnTo>
                  <a:lnTo>
                    <a:pt x="25824" y="81385"/>
                  </a:lnTo>
                  <a:lnTo>
                    <a:pt x="12382" y="72310"/>
                  </a:lnTo>
                  <a:lnTo>
                    <a:pt x="3321" y="58830"/>
                  </a:lnTo>
                  <a:lnTo>
                    <a:pt x="0" y="42290"/>
                  </a:lnTo>
                  <a:close/>
                </a:path>
              </a:pathLst>
            </a:custGeom>
            <a:ln w="26424">
              <a:solidFill>
                <a:srgbClr val="93C5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 descr=""/>
            <p:cNvSpPr/>
            <p:nvPr/>
          </p:nvSpPr>
          <p:spPr>
            <a:xfrm>
              <a:off x="6823582" y="517144"/>
              <a:ext cx="85090" cy="85090"/>
            </a:xfrm>
            <a:custGeom>
              <a:avLst/>
              <a:gdLst/>
              <a:ahLst/>
              <a:cxnLst/>
              <a:rect l="l" t="t" r="r" b="b"/>
              <a:pathLst>
                <a:path w="85090" h="85090">
                  <a:moveTo>
                    <a:pt x="42418" y="0"/>
                  </a:moveTo>
                  <a:lnTo>
                    <a:pt x="25878" y="3341"/>
                  </a:lnTo>
                  <a:lnTo>
                    <a:pt x="12398" y="12446"/>
                  </a:lnTo>
                  <a:lnTo>
                    <a:pt x="3323" y="25931"/>
                  </a:lnTo>
                  <a:lnTo>
                    <a:pt x="0" y="42417"/>
                  </a:lnTo>
                  <a:lnTo>
                    <a:pt x="3323" y="58904"/>
                  </a:lnTo>
                  <a:lnTo>
                    <a:pt x="12398" y="72389"/>
                  </a:lnTo>
                  <a:lnTo>
                    <a:pt x="25878" y="81494"/>
                  </a:lnTo>
                  <a:lnTo>
                    <a:pt x="42418" y="84835"/>
                  </a:lnTo>
                  <a:lnTo>
                    <a:pt x="58884" y="81494"/>
                  </a:lnTo>
                  <a:lnTo>
                    <a:pt x="72326" y="72389"/>
                  </a:lnTo>
                  <a:lnTo>
                    <a:pt x="81387" y="58904"/>
                  </a:lnTo>
                  <a:lnTo>
                    <a:pt x="84709" y="42417"/>
                  </a:lnTo>
                  <a:lnTo>
                    <a:pt x="81387" y="25931"/>
                  </a:lnTo>
                  <a:lnTo>
                    <a:pt x="72326" y="12446"/>
                  </a:lnTo>
                  <a:lnTo>
                    <a:pt x="58884" y="3341"/>
                  </a:lnTo>
                  <a:lnTo>
                    <a:pt x="42418" y="0"/>
                  </a:lnTo>
                  <a:close/>
                </a:path>
              </a:pathLst>
            </a:custGeom>
            <a:solidFill>
              <a:srgbClr val="93C5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 descr=""/>
            <p:cNvSpPr/>
            <p:nvPr/>
          </p:nvSpPr>
          <p:spPr>
            <a:xfrm>
              <a:off x="6823582" y="517144"/>
              <a:ext cx="85090" cy="85090"/>
            </a:xfrm>
            <a:custGeom>
              <a:avLst/>
              <a:gdLst/>
              <a:ahLst/>
              <a:cxnLst/>
              <a:rect l="l" t="t" r="r" b="b"/>
              <a:pathLst>
                <a:path w="85090" h="85090">
                  <a:moveTo>
                    <a:pt x="0" y="42417"/>
                  </a:moveTo>
                  <a:lnTo>
                    <a:pt x="3323" y="25931"/>
                  </a:lnTo>
                  <a:lnTo>
                    <a:pt x="12398" y="12446"/>
                  </a:lnTo>
                  <a:lnTo>
                    <a:pt x="25878" y="3341"/>
                  </a:lnTo>
                  <a:lnTo>
                    <a:pt x="42418" y="0"/>
                  </a:lnTo>
                  <a:lnTo>
                    <a:pt x="58884" y="3341"/>
                  </a:lnTo>
                  <a:lnTo>
                    <a:pt x="72326" y="12446"/>
                  </a:lnTo>
                  <a:lnTo>
                    <a:pt x="81387" y="25931"/>
                  </a:lnTo>
                  <a:lnTo>
                    <a:pt x="84709" y="42417"/>
                  </a:lnTo>
                  <a:lnTo>
                    <a:pt x="81387" y="58904"/>
                  </a:lnTo>
                  <a:lnTo>
                    <a:pt x="72326" y="72389"/>
                  </a:lnTo>
                  <a:lnTo>
                    <a:pt x="58884" y="81494"/>
                  </a:lnTo>
                  <a:lnTo>
                    <a:pt x="42418" y="84835"/>
                  </a:lnTo>
                  <a:lnTo>
                    <a:pt x="25878" y="81494"/>
                  </a:lnTo>
                  <a:lnTo>
                    <a:pt x="12398" y="72389"/>
                  </a:lnTo>
                  <a:lnTo>
                    <a:pt x="3323" y="58904"/>
                  </a:lnTo>
                  <a:lnTo>
                    <a:pt x="0" y="42417"/>
                  </a:lnTo>
                  <a:close/>
                </a:path>
              </a:pathLst>
            </a:custGeom>
            <a:ln w="26424">
              <a:solidFill>
                <a:srgbClr val="93C5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 descr=""/>
            <p:cNvSpPr/>
            <p:nvPr/>
          </p:nvSpPr>
          <p:spPr>
            <a:xfrm>
              <a:off x="6949693" y="416306"/>
              <a:ext cx="85090" cy="85090"/>
            </a:xfrm>
            <a:custGeom>
              <a:avLst/>
              <a:gdLst/>
              <a:ahLst/>
              <a:cxnLst/>
              <a:rect l="l" t="t" r="r" b="b"/>
              <a:pathLst>
                <a:path w="85090" h="85090">
                  <a:moveTo>
                    <a:pt x="42417" y="0"/>
                  </a:moveTo>
                  <a:lnTo>
                    <a:pt x="25878" y="3323"/>
                  </a:lnTo>
                  <a:lnTo>
                    <a:pt x="12398" y="12398"/>
                  </a:lnTo>
                  <a:lnTo>
                    <a:pt x="3323" y="25878"/>
                  </a:lnTo>
                  <a:lnTo>
                    <a:pt x="0" y="42418"/>
                  </a:lnTo>
                  <a:lnTo>
                    <a:pt x="3323" y="58884"/>
                  </a:lnTo>
                  <a:lnTo>
                    <a:pt x="12398" y="72326"/>
                  </a:lnTo>
                  <a:lnTo>
                    <a:pt x="25878" y="81387"/>
                  </a:lnTo>
                  <a:lnTo>
                    <a:pt x="42417" y="84709"/>
                  </a:lnTo>
                  <a:lnTo>
                    <a:pt x="58884" y="81387"/>
                  </a:lnTo>
                  <a:lnTo>
                    <a:pt x="72326" y="72326"/>
                  </a:lnTo>
                  <a:lnTo>
                    <a:pt x="81387" y="58884"/>
                  </a:lnTo>
                  <a:lnTo>
                    <a:pt x="84708" y="42418"/>
                  </a:lnTo>
                  <a:lnTo>
                    <a:pt x="81387" y="25878"/>
                  </a:lnTo>
                  <a:lnTo>
                    <a:pt x="72326" y="12398"/>
                  </a:lnTo>
                  <a:lnTo>
                    <a:pt x="58884" y="3323"/>
                  </a:lnTo>
                  <a:lnTo>
                    <a:pt x="42417" y="0"/>
                  </a:lnTo>
                  <a:close/>
                </a:path>
              </a:pathLst>
            </a:custGeom>
            <a:solidFill>
              <a:srgbClr val="93C5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 descr=""/>
            <p:cNvSpPr/>
            <p:nvPr/>
          </p:nvSpPr>
          <p:spPr>
            <a:xfrm>
              <a:off x="6949693" y="416306"/>
              <a:ext cx="85090" cy="85090"/>
            </a:xfrm>
            <a:custGeom>
              <a:avLst/>
              <a:gdLst/>
              <a:ahLst/>
              <a:cxnLst/>
              <a:rect l="l" t="t" r="r" b="b"/>
              <a:pathLst>
                <a:path w="85090" h="85090">
                  <a:moveTo>
                    <a:pt x="0" y="42418"/>
                  </a:moveTo>
                  <a:lnTo>
                    <a:pt x="3323" y="25878"/>
                  </a:lnTo>
                  <a:lnTo>
                    <a:pt x="12398" y="12398"/>
                  </a:lnTo>
                  <a:lnTo>
                    <a:pt x="25878" y="3323"/>
                  </a:lnTo>
                  <a:lnTo>
                    <a:pt x="42417" y="0"/>
                  </a:lnTo>
                  <a:lnTo>
                    <a:pt x="58884" y="3323"/>
                  </a:lnTo>
                  <a:lnTo>
                    <a:pt x="72326" y="12398"/>
                  </a:lnTo>
                  <a:lnTo>
                    <a:pt x="81387" y="25878"/>
                  </a:lnTo>
                  <a:lnTo>
                    <a:pt x="84708" y="42418"/>
                  </a:lnTo>
                  <a:lnTo>
                    <a:pt x="81387" y="58884"/>
                  </a:lnTo>
                  <a:lnTo>
                    <a:pt x="72326" y="72326"/>
                  </a:lnTo>
                  <a:lnTo>
                    <a:pt x="58884" y="81387"/>
                  </a:lnTo>
                  <a:lnTo>
                    <a:pt x="42417" y="84709"/>
                  </a:lnTo>
                  <a:lnTo>
                    <a:pt x="25878" y="81387"/>
                  </a:lnTo>
                  <a:lnTo>
                    <a:pt x="12398" y="72326"/>
                  </a:lnTo>
                  <a:lnTo>
                    <a:pt x="3323" y="58884"/>
                  </a:lnTo>
                  <a:lnTo>
                    <a:pt x="0" y="42418"/>
                  </a:lnTo>
                  <a:close/>
                </a:path>
              </a:pathLst>
            </a:custGeom>
            <a:ln w="26424">
              <a:solidFill>
                <a:srgbClr val="93C5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 descr=""/>
            <p:cNvSpPr/>
            <p:nvPr/>
          </p:nvSpPr>
          <p:spPr>
            <a:xfrm>
              <a:off x="7075169" y="517144"/>
              <a:ext cx="85090" cy="85090"/>
            </a:xfrm>
            <a:custGeom>
              <a:avLst/>
              <a:gdLst/>
              <a:ahLst/>
              <a:cxnLst/>
              <a:rect l="l" t="t" r="r" b="b"/>
              <a:pathLst>
                <a:path w="85090" h="85090">
                  <a:moveTo>
                    <a:pt x="42290" y="0"/>
                  </a:moveTo>
                  <a:lnTo>
                    <a:pt x="25824" y="3341"/>
                  </a:lnTo>
                  <a:lnTo>
                    <a:pt x="12382" y="12446"/>
                  </a:lnTo>
                  <a:lnTo>
                    <a:pt x="3321" y="25931"/>
                  </a:lnTo>
                  <a:lnTo>
                    <a:pt x="0" y="42417"/>
                  </a:lnTo>
                  <a:lnTo>
                    <a:pt x="3321" y="58904"/>
                  </a:lnTo>
                  <a:lnTo>
                    <a:pt x="12382" y="72389"/>
                  </a:lnTo>
                  <a:lnTo>
                    <a:pt x="25824" y="81494"/>
                  </a:lnTo>
                  <a:lnTo>
                    <a:pt x="42290" y="84835"/>
                  </a:lnTo>
                  <a:lnTo>
                    <a:pt x="58830" y="81494"/>
                  </a:lnTo>
                  <a:lnTo>
                    <a:pt x="72310" y="72389"/>
                  </a:lnTo>
                  <a:lnTo>
                    <a:pt x="81385" y="58904"/>
                  </a:lnTo>
                  <a:lnTo>
                    <a:pt x="84708" y="42417"/>
                  </a:lnTo>
                  <a:lnTo>
                    <a:pt x="81385" y="25931"/>
                  </a:lnTo>
                  <a:lnTo>
                    <a:pt x="72310" y="12446"/>
                  </a:lnTo>
                  <a:lnTo>
                    <a:pt x="58830" y="3341"/>
                  </a:lnTo>
                  <a:lnTo>
                    <a:pt x="42290" y="0"/>
                  </a:lnTo>
                  <a:close/>
                </a:path>
              </a:pathLst>
            </a:custGeom>
            <a:solidFill>
              <a:srgbClr val="93C5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 descr=""/>
            <p:cNvSpPr/>
            <p:nvPr/>
          </p:nvSpPr>
          <p:spPr>
            <a:xfrm>
              <a:off x="7075169" y="517144"/>
              <a:ext cx="85090" cy="85090"/>
            </a:xfrm>
            <a:custGeom>
              <a:avLst/>
              <a:gdLst/>
              <a:ahLst/>
              <a:cxnLst/>
              <a:rect l="l" t="t" r="r" b="b"/>
              <a:pathLst>
                <a:path w="85090" h="85090">
                  <a:moveTo>
                    <a:pt x="0" y="42417"/>
                  </a:moveTo>
                  <a:lnTo>
                    <a:pt x="3321" y="25931"/>
                  </a:lnTo>
                  <a:lnTo>
                    <a:pt x="12382" y="12446"/>
                  </a:lnTo>
                  <a:lnTo>
                    <a:pt x="25824" y="3341"/>
                  </a:lnTo>
                  <a:lnTo>
                    <a:pt x="42290" y="0"/>
                  </a:lnTo>
                  <a:lnTo>
                    <a:pt x="58830" y="3341"/>
                  </a:lnTo>
                  <a:lnTo>
                    <a:pt x="72310" y="12446"/>
                  </a:lnTo>
                  <a:lnTo>
                    <a:pt x="81385" y="25931"/>
                  </a:lnTo>
                  <a:lnTo>
                    <a:pt x="84708" y="42417"/>
                  </a:lnTo>
                  <a:lnTo>
                    <a:pt x="81385" y="58904"/>
                  </a:lnTo>
                  <a:lnTo>
                    <a:pt x="72310" y="72389"/>
                  </a:lnTo>
                  <a:lnTo>
                    <a:pt x="58830" y="81494"/>
                  </a:lnTo>
                  <a:lnTo>
                    <a:pt x="42290" y="84835"/>
                  </a:lnTo>
                  <a:lnTo>
                    <a:pt x="25824" y="81494"/>
                  </a:lnTo>
                  <a:lnTo>
                    <a:pt x="12382" y="72389"/>
                  </a:lnTo>
                  <a:lnTo>
                    <a:pt x="3321" y="58904"/>
                  </a:lnTo>
                  <a:lnTo>
                    <a:pt x="0" y="42417"/>
                  </a:lnTo>
                  <a:close/>
                </a:path>
              </a:pathLst>
            </a:custGeom>
            <a:ln w="26424">
              <a:solidFill>
                <a:srgbClr val="93C5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 descr=""/>
            <p:cNvSpPr/>
            <p:nvPr/>
          </p:nvSpPr>
          <p:spPr>
            <a:xfrm>
              <a:off x="7200518" y="618109"/>
              <a:ext cx="85090" cy="85090"/>
            </a:xfrm>
            <a:custGeom>
              <a:avLst/>
              <a:gdLst/>
              <a:ahLst/>
              <a:cxnLst/>
              <a:rect l="l" t="t" r="r" b="b"/>
              <a:pathLst>
                <a:path w="85090" h="85090">
                  <a:moveTo>
                    <a:pt x="42417" y="0"/>
                  </a:moveTo>
                  <a:lnTo>
                    <a:pt x="25931" y="3321"/>
                  </a:lnTo>
                  <a:lnTo>
                    <a:pt x="12445" y="12382"/>
                  </a:lnTo>
                  <a:lnTo>
                    <a:pt x="3341" y="25824"/>
                  </a:lnTo>
                  <a:lnTo>
                    <a:pt x="0" y="42290"/>
                  </a:lnTo>
                  <a:lnTo>
                    <a:pt x="3341" y="58830"/>
                  </a:lnTo>
                  <a:lnTo>
                    <a:pt x="12446" y="72310"/>
                  </a:lnTo>
                  <a:lnTo>
                    <a:pt x="25931" y="81385"/>
                  </a:lnTo>
                  <a:lnTo>
                    <a:pt x="42417" y="84708"/>
                  </a:lnTo>
                  <a:lnTo>
                    <a:pt x="58904" y="81385"/>
                  </a:lnTo>
                  <a:lnTo>
                    <a:pt x="72390" y="72310"/>
                  </a:lnTo>
                  <a:lnTo>
                    <a:pt x="81494" y="58830"/>
                  </a:lnTo>
                  <a:lnTo>
                    <a:pt x="84835" y="42290"/>
                  </a:lnTo>
                  <a:lnTo>
                    <a:pt x="81494" y="25824"/>
                  </a:lnTo>
                  <a:lnTo>
                    <a:pt x="72389" y="12382"/>
                  </a:lnTo>
                  <a:lnTo>
                    <a:pt x="58904" y="3321"/>
                  </a:lnTo>
                  <a:lnTo>
                    <a:pt x="42417" y="0"/>
                  </a:lnTo>
                  <a:close/>
                </a:path>
              </a:pathLst>
            </a:custGeom>
            <a:solidFill>
              <a:srgbClr val="93C5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 descr=""/>
            <p:cNvSpPr/>
            <p:nvPr/>
          </p:nvSpPr>
          <p:spPr>
            <a:xfrm>
              <a:off x="7200518" y="618109"/>
              <a:ext cx="85090" cy="85090"/>
            </a:xfrm>
            <a:custGeom>
              <a:avLst/>
              <a:gdLst/>
              <a:ahLst/>
              <a:cxnLst/>
              <a:rect l="l" t="t" r="r" b="b"/>
              <a:pathLst>
                <a:path w="85090" h="85090">
                  <a:moveTo>
                    <a:pt x="0" y="42290"/>
                  </a:moveTo>
                  <a:lnTo>
                    <a:pt x="3341" y="25824"/>
                  </a:lnTo>
                  <a:lnTo>
                    <a:pt x="12445" y="12382"/>
                  </a:lnTo>
                  <a:lnTo>
                    <a:pt x="25931" y="3321"/>
                  </a:lnTo>
                  <a:lnTo>
                    <a:pt x="42417" y="0"/>
                  </a:lnTo>
                  <a:lnTo>
                    <a:pt x="58904" y="3321"/>
                  </a:lnTo>
                  <a:lnTo>
                    <a:pt x="72389" y="12382"/>
                  </a:lnTo>
                  <a:lnTo>
                    <a:pt x="81494" y="25824"/>
                  </a:lnTo>
                  <a:lnTo>
                    <a:pt x="84835" y="42290"/>
                  </a:lnTo>
                  <a:lnTo>
                    <a:pt x="81494" y="58830"/>
                  </a:lnTo>
                  <a:lnTo>
                    <a:pt x="72390" y="72310"/>
                  </a:lnTo>
                  <a:lnTo>
                    <a:pt x="58904" y="81385"/>
                  </a:lnTo>
                  <a:lnTo>
                    <a:pt x="42417" y="84708"/>
                  </a:lnTo>
                  <a:lnTo>
                    <a:pt x="25931" y="81385"/>
                  </a:lnTo>
                  <a:lnTo>
                    <a:pt x="12446" y="72310"/>
                  </a:lnTo>
                  <a:lnTo>
                    <a:pt x="3341" y="58830"/>
                  </a:lnTo>
                  <a:lnTo>
                    <a:pt x="0" y="42290"/>
                  </a:lnTo>
                  <a:close/>
                </a:path>
              </a:pathLst>
            </a:custGeom>
            <a:ln w="26424">
              <a:solidFill>
                <a:srgbClr val="93C5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 descr=""/>
            <p:cNvSpPr/>
            <p:nvPr/>
          </p:nvSpPr>
          <p:spPr>
            <a:xfrm>
              <a:off x="6949693" y="628904"/>
              <a:ext cx="85090" cy="85090"/>
            </a:xfrm>
            <a:custGeom>
              <a:avLst/>
              <a:gdLst/>
              <a:ahLst/>
              <a:cxnLst/>
              <a:rect l="l" t="t" r="r" b="b"/>
              <a:pathLst>
                <a:path w="85090" h="85090">
                  <a:moveTo>
                    <a:pt x="42417" y="0"/>
                  </a:moveTo>
                  <a:lnTo>
                    <a:pt x="25878" y="3341"/>
                  </a:lnTo>
                  <a:lnTo>
                    <a:pt x="12398" y="12446"/>
                  </a:lnTo>
                  <a:lnTo>
                    <a:pt x="3323" y="25931"/>
                  </a:lnTo>
                  <a:lnTo>
                    <a:pt x="0" y="42418"/>
                  </a:lnTo>
                  <a:lnTo>
                    <a:pt x="3323" y="58904"/>
                  </a:lnTo>
                  <a:lnTo>
                    <a:pt x="12398" y="72389"/>
                  </a:lnTo>
                  <a:lnTo>
                    <a:pt x="25878" y="81494"/>
                  </a:lnTo>
                  <a:lnTo>
                    <a:pt x="42417" y="84836"/>
                  </a:lnTo>
                  <a:lnTo>
                    <a:pt x="58884" y="81494"/>
                  </a:lnTo>
                  <a:lnTo>
                    <a:pt x="72326" y="72389"/>
                  </a:lnTo>
                  <a:lnTo>
                    <a:pt x="81387" y="58904"/>
                  </a:lnTo>
                  <a:lnTo>
                    <a:pt x="84708" y="42418"/>
                  </a:lnTo>
                  <a:lnTo>
                    <a:pt x="81387" y="25931"/>
                  </a:lnTo>
                  <a:lnTo>
                    <a:pt x="72326" y="12446"/>
                  </a:lnTo>
                  <a:lnTo>
                    <a:pt x="58884" y="3341"/>
                  </a:lnTo>
                  <a:lnTo>
                    <a:pt x="42417" y="0"/>
                  </a:lnTo>
                  <a:close/>
                </a:path>
              </a:pathLst>
            </a:custGeom>
            <a:solidFill>
              <a:srgbClr val="93C5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 descr=""/>
            <p:cNvSpPr/>
            <p:nvPr/>
          </p:nvSpPr>
          <p:spPr>
            <a:xfrm>
              <a:off x="6949693" y="628904"/>
              <a:ext cx="85090" cy="85090"/>
            </a:xfrm>
            <a:custGeom>
              <a:avLst/>
              <a:gdLst/>
              <a:ahLst/>
              <a:cxnLst/>
              <a:rect l="l" t="t" r="r" b="b"/>
              <a:pathLst>
                <a:path w="85090" h="85090">
                  <a:moveTo>
                    <a:pt x="0" y="42418"/>
                  </a:moveTo>
                  <a:lnTo>
                    <a:pt x="3323" y="25931"/>
                  </a:lnTo>
                  <a:lnTo>
                    <a:pt x="12398" y="12446"/>
                  </a:lnTo>
                  <a:lnTo>
                    <a:pt x="25878" y="3341"/>
                  </a:lnTo>
                  <a:lnTo>
                    <a:pt x="42417" y="0"/>
                  </a:lnTo>
                  <a:lnTo>
                    <a:pt x="58884" y="3341"/>
                  </a:lnTo>
                  <a:lnTo>
                    <a:pt x="72326" y="12446"/>
                  </a:lnTo>
                  <a:lnTo>
                    <a:pt x="81387" y="25931"/>
                  </a:lnTo>
                  <a:lnTo>
                    <a:pt x="84708" y="42418"/>
                  </a:lnTo>
                  <a:lnTo>
                    <a:pt x="81387" y="58904"/>
                  </a:lnTo>
                  <a:lnTo>
                    <a:pt x="72326" y="72389"/>
                  </a:lnTo>
                  <a:lnTo>
                    <a:pt x="58884" y="81494"/>
                  </a:lnTo>
                  <a:lnTo>
                    <a:pt x="42417" y="84836"/>
                  </a:lnTo>
                  <a:lnTo>
                    <a:pt x="25878" y="81494"/>
                  </a:lnTo>
                  <a:lnTo>
                    <a:pt x="12398" y="72389"/>
                  </a:lnTo>
                  <a:lnTo>
                    <a:pt x="3323" y="58904"/>
                  </a:lnTo>
                  <a:lnTo>
                    <a:pt x="0" y="42418"/>
                  </a:lnTo>
                  <a:close/>
                </a:path>
              </a:pathLst>
            </a:custGeom>
            <a:ln w="26424">
              <a:solidFill>
                <a:srgbClr val="93C5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7" name="object 27" descr=""/>
          <p:cNvGrpSpPr/>
          <p:nvPr/>
        </p:nvGrpSpPr>
        <p:grpSpPr>
          <a:xfrm>
            <a:off x="239425" y="828416"/>
            <a:ext cx="8634730" cy="5607050"/>
            <a:chOff x="239425" y="828416"/>
            <a:chExt cx="8634730" cy="5607050"/>
          </a:xfrm>
        </p:grpSpPr>
        <p:pic>
          <p:nvPicPr>
            <p:cNvPr id="28" name="object 28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357492" y="5569834"/>
              <a:ext cx="111133" cy="111184"/>
            </a:xfrm>
            <a:prstGeom prst="rect">
              <a:avLst/>
            </a:prstGeom>
          </p:spPr>
        </p:pic>
        <p:pic>
          <p:nvPicPr>
            <p:cNvPr id="29" name="object 29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173723" y="5635696"/>
              <a:ext cx="111260" cy="111171"/>
            </a:xfrm>
            <a:prstGeom prst="rect">
              <a:avLst/>
            </a:prstGeom>
          </p:spPr>
        </p:pic>
        <p:pic>
          <p:nvPicPr>
            <p:cNvPr id="30" name="object 30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987287" y="5689468"/>
              <a:ext cx="111260" cy="111159"/>
            </a:xfrm>
            <a:prstGeom prst="rect">
              <a:avLst/>
            </a:prstGeom>
          </p:spPr>
        </p:pic>
        <p:pic>
          <p:nvPicPr>
            <p:cNvPr id="31" name="object 31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798819" y="5731149"/>
              <a:ext cx="111260" cy="111171"/>
            </a:xfrm>
            <a:prstGeom prst="rect">
              <a:avLst/>
            </a:prstGeom>
          </p:spPr>
        </p:pic>
        <p:pic>
          <p:nvPicPr>
            <p:cNvPr id="32" name="object 32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854828" y="828416"/>
              <a:ext cx="6018919" cy="5606677"/>
            </a:xfrm>
            <a:prstGeom prst="rect">
              <a:avLst/>
            </a:prstGeom>
          </p:spPr>
        </p:pic>
        <p:pic>
          <p:nvPicPr>
            <p:cNvPr id="33" name="object 33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39425" y="5357355"/>
              <a:ext cx="2481272" cy="1063249"/>
            </a:xfrm>
            <a:prstGeom prst="rect">
              <a:avLst/>
            </a:prstGeom>
          </p:spPr>
        </p:pic>
      </p:grpSp>
      <p:sp>
        <p:nvSpPr>
          <p:cNvPr id="34" name="object 34" descr=""/>
          <p:cNvSpPr txBox="1"/>
          <p:nvPr/>
        </p:nvSpPr>
        <p:spPr>
          <a:xfrm>
            <a:off x="3682365" y="3190748"/>
            <a:ext cx="3397250" cy="312864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2610485">
              <a:lnSpc>
                <a:spcPts val="3065"/>
              </a:lnSpc>
              <a:spcBef>
                <a:spcPts val="95"/>
              </a:spcBef>
            </a:pPr>
            <a:r>
              <a:rPr dirty="0" sz="2800" spc="-50" b="1">
                <a:latin typeface="Arial"/>
                <a:cs typeface="Arial"/>
              </a:rPr>
              <a:t>C</a:t>
            </a:r>
            <a:endParaRPr sz="2800">
              <a:latin typeface="Arial"/>
              <a:cs typeface="Arial"/>
            </a:endParaRPr>
          </a:p>
          <a:p>
            <a:pPr algn="r" marR="5080">
              <a:lnSpc>
                <a:spcPts val="2105"/>
              </a:lnSpc>
            </a:pPr>
            <a:r>
              <a:rPr dirty="0" sz="2000" spc="-50">
                <a:solidFill>
                  <a:srgbClr val="FFFFFF"/>
                </a:solidFill>
                <a:latin typeface="Arial MT"/>
                <a:cs typeface="Arial MT"/>
              </a:rPr>
              <a:t>1</a:t>
            </a:r>
            <a:endParaRPr sz="20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155"/>
              </a:spcBef>
            </a:pPr>
            <a:endParaRPr sz="2000">
              <a:latin typeface="Arial MT"/>
              <a:cs typeface="Arial MT"/>
            </a:endParaRPr>
          </a:p>
          <a:p>
            <a:pPr algn="ctr" marL="1108710">
              <a:lnSpc>
                <a:spcPts val="3015"/>
              </a:lnSpc>
            </a:pPr>
            <a:r>
              <a:rPr dirty="0" sz="2800" spc="-50" b="1">
                <a:latin typeface="Arial"/>
                <a:cs typeface="Arial"/>
              </a:rPr>
              <a:t>D</a:t>
            </a:r>
            <a:endParaRPr sz="2800">
              <a:latin typeface="Arial"/>
              <a:cs typeface="Arial"/>
            </a:endParaRPr>
          </a:p>
          <a:p>
            <a:pPr marL="2720975">
              <a:lnSpc>
                <a:spcPts val="2055"/>
              </a:lnSpc>
            </a:pPr>
            <a:r>
              <a:rPr dirty="0" sz="2000" spc="-20">
                <a:solidFill>
                  <a:srgbClr val="FFFFFF"/>
                </a:solidFill>
                <a:latin typeface="Arial MT"/>
                <a:cs typeface="Arial MT"/>
              </a:rPr>
              <a:t>0,25</a:t>
            </a:r>
            <a:endParaRPr sz="2000">
              <a:latin typeface="Arial MT"/>
              <a:cs typeface="Arial MT"/>
            </a:endParaRPr>
          </a:p>
          <a:p>
            <a:pPr algn="ctr" marR="676910">
              <a:lnSpc>
                <a:spcPts val="3055"/>
              </a:lnSpc>
              <a:spcBef>
                <a:spcPts val="1730"/>
              </a:spcBef>
            </a:pPr>
            <a:r>
              <a:rPr dirty="0" sz="2800" spc="-50" b="1">
                <a:latin typeface="Arial"/>
                <a:cs typeface="Arial"/>
              </a:rPr>
              <a:t>E</a:t>
            </a:r>
            <a:endParaRPr sz="2800">
              <a:latin typeface="Arial"/>
              <a:cs typeface="Arial"/>
            </a:endParaRPr>
          </a:p>
          <a:p>
            <a:pPr algn="ctr" marL="1095375">
              <a:lnSpc>
                <a:spcPts val="2095"/>
              </a:lnSpc>
            </a:pPr>
            <a:r>
              <a:rPr dirty="0" sz="2000" spc="-10">
                <a:solidFill>
                  <a:srgbClr val="FFFFFF"/>
                </a:solidFill>
                <a:latin typeface="Arial MT"/>
                <a:cs typeface="Arial MT"/>
              </a:rPr>
              <a:t>0,0625</a:t>
            </a:r>
            <a:endParaRPr sz="20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170"/>
              </a:spcBef>
            </a:pPr>
            <a:endParaRPr sz="20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</a:pPr>
            <a:r>
              <a:rPr dirty="0" sz="2000">
                <a:solidFill>
                  <a:srgbClr val="FFFFFF"/>
                </a:solidFill>
                <a:latin typeface="Arial MT"/>
                <a:cs typeface="Arial MT"/>
              </a:rPr>
              <a:t>Diluent</a:t>
            </a:r>
            <a:r>
              <a:rPr dirty="0" sz="2000" spc="-8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FFFFFF"/>
                </a:solidFill>
                <a:latin typeface="Arial MT"/>
                <a:cs typeface="Arial MT"/>
              </a:rPr>
              <a:t>(NaCl</a:t>
            </a:r>
            <a:r>
              <a:rPr dirty="0" sz="2000" spc="-8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2000" spc="-20">
                <a:solidFill>
                  <a:srgbClr val="FFFFFF"/>
                </a:solidFill>
                <a:latin typeface="Arial MT"/>
                <a:cs typeface="Arial MT"/>
              </a:rPr>
              <a:t>0,9%)</a:t>
            </a:r>
            <a:endParaRPr sz="2000">
              <a:latin typeface="Arial MT"/>
              <a:cs typeface="Arial MT"/>
            </a:endParaRPr>
          </a:p>
        </p:txBody>
      </p:sp>
      <p:sp>
        <p:nvSpPr>
          <p:cNvPr id="35" name="object 35" descr=""/>
          <p:cNvSpPr txBox="1"/>
          <p:nvPr/>
        </p:nvSpPr>
        <p:spPr>
          <a:xfrm>
            <a:off x="535940" y="825753"/>
            <a:ext cx="7205345" cy="2016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2725"/>
              </a:lnSpc>
              <a:spcBef>
                <a:spcPts val="100"/>
              </a:spcBef>
            </a:pPr>
            <a:r>
              <a:rPr dirty="0" sz="2400" spc="-105" b="1">
                <a:solidFill>
                  <a:srgbClr val="3D3C2C"/>
                </a:solidFill>
                <a:latin typeface="Arial"/>
                <a:cs typeface="Arial"/>
              </a:rPr>
              <a:t>Methacholine</a:t>
            </a:r>
            <a:r>
              <a:rPr dirty="0" sz="2400" spc="-200" b="1">
                <a:solidFill>
                  <a:srgbClr val="3D3C2C"/>
                </a:solidFill>
                <a:latin typeface="Arial"/>
                <a:cs typeface="Arial"/>
              </a:rPr>
              <a:t> </a:t>
            </a:r>
            <a:r>
              <a:rPr dirty="0" sz="2400" spc="-95" b="1">
                <a:solidFill>
                  <a:srgbClr val="3D3C2C"/>
                </a:solidFill>
                <a:latin typeface="Arial"/>
                <a:cs typeface="Arial"/>
              </a:rPr>
              <a:t>(Powder</a:t>
            </a:r>
            <a:r>
              <a:rPr dirty="0" sz="2400" spc="-195" b="1">
                <a:solidFill>
                  <a:srgbClr val="3D3C2C"/>
                </a:solidFill>
                <a:latin typeface="Arial"/>
                <a:cs typeface="Arial"/>
              </a:rPr>
              <a:t> </a:t>
            </a:r>
            <a:r>
              <a:rPr dirty="0" sz="2400" b="1">
                <a:solidFill>
                  <a:srgbClr val="3D3C2C"/>
                </a:solidFill>
                <a:latin typeface="Arial"/>
                <a:cs typeface="Arial"/>
              </a:rPr>
              <a:t>+</a:t>
            </a:r>
            <a:r>
              <a:rPr dirty="0" sz="2400" spc="-165" b="1">
                <a:solidFill>
                  <a:srgbClr val="3D3C2C"/>
                </a:solidFill>
                <a:latin typeface="Arial"/>
                <a:cs typeface="Arial"/>
              </a:rPr>
              <a:t> </a:t>
            </a:r>
            <a:r>
              <a:rPr dirty="0" sz="2400" spc="-100" b="1">
                <a:solidFill>
                  <a:srgbClr val="3D3C2C"/>
                </a:solidFill>
                <a:latin typeface="Arial"/>
                <a:cs typeface="Arial"/>
              </a:rPr>
              <a:t>Diluent</a:t>
            </a:r>
            <a:r>
              <a:rPr dirty="0" sz="2400" spc="-185" b="1">
                <a:solidFill>
                  <a:srgbClr val="3D3C2C"/>
                </a:solidFill>
                <a:latin typeface="Arial"/>
                <a:cs typeface="Arial"/>
              </a:rPr>
              <a:t> </a:t>
            </a:r>
            <a:r>
              <a:rPr dirty="0" sz="2400" spc="-95" b="1">
                <a:solidFill>
                  <a:srgbClr val="3D3C2C"/>
                </a:solidFill>
                <a:latin typeface="Arial"/>
                <a:cs typeface="Arial"/>
              </a:rPr>
              <a:t>NaCl</a:t>
            </a:r>
            <a:r>
              <a:rPr dirty="0" sz="2400" spc="-150" b="1">
                <a:solidFill>
                  <a:srgbClr val="3D3C2C"/>
                </a:solidFill>
                <a:latin typeface="Arial"/>
                <a:cs typeface="Arial"/>
              </a:rPr>
              <a:t> </a:t>
            </a:r>
            <a:r>
              <a:rPr dirty="0" sz="2400" spc="-10" b="1">
                <a:solidFill>
                  <a:srgbClr val="3D3C2C"/>
                </a:solidFill>
                <a:latin typeface="Arial"/>
                <a:cs typeface="Arial"/>
              </a:rPr>
              <a:t>0,9%)</a:t>
            </a:r>
            <a:endParaRPr sz="2400">
              <a:latin typeface="Arial"/>
              <a:cs typeface="Arial"/>
            </a:endParaRPr>
          </a:p>
          <a:p>
            <a:pPr marL="6290310">
              <a:lnSpc>
                <a:spcPts val="2890"/>
              </a:lnSpc>
            </a:pPr>
            <a:r>
              <a:rPr dirty="0" sz="2800" spc="-50" b="1">
                <a:latin typeface="Arial"/>
                <a:cs typeface="Arial"/>
              </a:rPr>
              <a:t>A</a:t>
            </a:r>
            <a:endParaRPr sz="2800">
              <a:latin typeface="Arial"/>
              <a:cs typeface="Arial"/>
            </a:endParaRPr>
          </a:p>
          <a:p>
            <a:pPr algn="r" marR="5080">
              <a:lnSpc>
                <a:spcPts val="2085"/>
              </a:lnSpc>
            </a:pPr>
            <a:r>
              <a:rPr dirty="0" sz="2000" spc="-25">
                <a:solidFill>
                  <a:srgbClr val="FFFFFF"/>
                </a:solidFill>
                <a:latin typeface="Arial MT"/>
                <a:cs typeface="Arial MT"/>
              </a:rPr>
              <a:t>16</a:t>
            </a:r>
            <a:endParaRPr sz="20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560"/>
              </a:spcBef>
            </a:pPr>
            <a:endParaRPr sz="2000">
              <a:latin typeface="Arial MT"/>
              <a:cs typeface="Arial MT"/>
            </a:endParaRPr>
          </a:p>
          <a:p>
            <a:pPr marL="6109335">
              <a:lnSpc>
                <a:spcPts val="3035"/>
              </a:lnSpc>
            </a:pPr>
            <a:r>
              <a:rPr dirty="0" sz="2800" spc="-50" b="1">
                <a:latin typeface="Arial"/>
                <a:cs typeface="Arial"/>
              </a:rPr>
              <a:t>B</a:t>
            </a:r>
            <a:endParaRPr sz="2800">
              <a:latin typeface="Arial"/>
              <a:cs typeface="Arial"/>
            </a:endParaRPr>
          </a:p>
          <a:p>
            <a:pPr algn="r" marR="329565">
              <a:lnSpc>
                <a:spcPts val="2075"/>
              </a:lnSpc>
            </a:pPr>
            <a:r>
              <a:rPr dirty="0" sz="2000" spc="-50">
                <a:solidFill>
                  <a:srgbClr val="FFFFFF"/>
                </a:solidFill>
                <a:latin typeface="Arial MT"/>
                <a:cs typeface="Arial MT"/>
              </a:rPr>
              <a:t>4</a:t>
            </a:r>
            <a:endParaRPr sz="2000">
              <a:latin typeface="Arial MT"/>
              <a:cs typeface="Arial MT"/>
            </a:endParaRPr>
          </a:p>
        </p:txBody>
      </p:sp>
      <p:grpSp>
        <p:nvGrpSpPr>
          <p:cNvPr id="36" name="object 36" descr=""/>
          <p:cNvGrpSpPr/>
          <p:nvPr/>
        </p:nvGrpSpPr>
        <p:grpSpPr>
          <a:xfrm>
            <a:off x="-13212" y="-13212"/>
            <a:ext cx="9170670" cy="6884670"/>
            <a:chOff x="-13212" y="-13212"/>
            <a:chExt cx="9170670" cy="6884670"/>
          </a:xfrm>
        </p:grpSpPr>
        <p:sp>
          <p:nvSpPr>
            <p:cNvPr id="37" name="object 37" descr=""/>
            <p:cNvSpPr/>
            <p:nvPr/>
          </p:nvSpPr>
          <p:spPr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l" t="t" r="r" b="b"/>
              <a:pathLst>
                <a:path w="9144000" h="6858000">
                  <a:moveTo>
                    <a:pt x="9144000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9144000" y="68580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FFFFFF">
                <a:alpha val="1176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8" name="object 38" descr=""/>
            <p:cNvSpPr/>
            <p:nvPr/>
          </p:nvSpPr>
          <p:spPr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l" t="t" r="r" b="b"/>
              <a:pathLst>
                <a:path w="9144000" h="6858000">
                  <a:moveTo>
                    <a:pt x="0" y="6858000"/>
                  </a:moveTo>
                  <a:lnTo>
                    <a:pt x="9144000" y="6858000"/>
                  </a:lnTo>
                  <a:lnTo>
                    <a:pt x="9144000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ln w="26424">
              <a:solidFill>
                <a:srgbClr val="6B91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47038" y="531241"/>
            <a:ext cx="3134233" cy="2154808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535940" y="596849"/>
            <a:ext cx="1236980" cy="3917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110" b="1">
                <a:solidFill>
                  <a:srgbClr val="3D3C2C"/>
                </a:solidFill>
                <a:latin typeface="Arial"/>
                <a:cs typeface="Arial"/>
              </a:rPr>
              <a:t>Technics</a:t>
            </a:r>
            <a:endParaRPr sz="2400">
              <a:latin typeface="Arial"/>
              <a:cs typeface="Arial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390258" y="3644391"/>
            <a:ext cx="8421370" cy="2651125"/>
            <a:chOff x="390258" y="3644391"/>
            <a:chExt cx="8421370" cy="2651125"/>
          </a:xfrm>
        </p:grpSpPr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87982" y="3662070"/>
              <a:ext cx="2743200" cy="2057400"/>
            </a:xfrm>
            <a:prstGeom prst="rect">
              <a:avLst/>
            </a:prstGeom>
          </p:spPr>
        </p:pic>
        <p:pic>
          <p:nvPicPr>
            <p:cNvPr id="6" name="object 6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90258" y="3662032"/>
              <a:ext cx="769175" cy="1976120"/>
            </a:xfrm>
            <a:prstGeom prst="rect">
              <a:avLst/>
            </a:prstGeom>
          </p:spPr>
        </p:pic>
        <p:pic>
          <p:nvPicPr>
            <p:cNvPr id="7" name="object 7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417816" y="3644391"/>
              <a:ext cx="1393316" cy="2061717"/>
            </a:xfrm>
            <a:prstGeom prst="rect">
              <a:avLst/>
            </a:prstGeom>
          </p:spPr>
        </p:pic>
        <p:pic>
          <p:nvPicPr>
            <p:cNvPr id="8" name="object 8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512183" y="3662019"/>
              <a:ext cx="2539872" cy="2064639"/>
            </a:xfrm>
            <a:prstGeom prst="rect">
              <a:avLst/>
            </a:prstGeom>
          </p:spPr>
        </p:pic>
        <p:sp>
          <p:nvSpPr>
            <p:cNvPr id="9" name="object 9" descr=""/>
            <p:cNvSpPr/>
            <p:nvPr/>
          </p:nvSpPr>
          <p:spPr>
            <a:xfrm>
              <a:off x="5782286" y="5249036"/>
              <a:ext cx="2082164" cy="1008380"/>
            </a:xfrm>
            <a:custGeom>
              <a:avLst/>
              <a:gdLst/>
              <a:ahLst/>
              <a:cxnLst/>
              <a:rect l="l" t="t" r="r" b="b"/>
              <a:pathLst>
                <a:path w="2082165" h="1008379">
                  <a:moveTo>
                    <a:pt x="44727" y="0"/>
                  </a:moveTo>
                  <a:lnTo>
                    <a:pt x="29623" y="41369"/>
                  </a:lnTo>
                  <a:lnTo>
                    <a:pt x="17651" y="82819"/>
                  </a:lnTo>
                  <a:lnTo>
                    <a:pt x="8759" y="124276"/>
                  </a:lnTo>
                  <a:lnTo>
                    <a:pt x="2892" y="165665"/>
                  </a:lnTo>
                  <a:lnTo>
                    <a:pt x="0" y="206912"/>
                  </a:lnTo>
                  <a:lnTo>
                    <a:pt x="27" y="247943"/>
                  </a:lnTo>
                  <a:lnTo>
                    <a:pt x="2922" y="288683"/>
                  </a:lnTo>
                  <a:lnTo>
                    <a:pt x="8632" y="329059"/>
                  </a:lnTo>
                  <a:lnTo>
                    <a:pt x="17103" y="368995"/>
                  </a:lnTo>
                  <a:lnTo>
                    <a:pt x="28283" y="408417"/>
                  </a:lnTo>
                  <a:lnTo>
                    <a:pt x="42118" y="447251"/>
                  </a:lnTo>
                  <a:lnTo>
                    <a:pt x="58557" y="485424"/>
                  </a:lnTo>
                  <a:lnTo>
                    <a:pt x="77545" y="522860"/>
                  </a:lnTo>
                  <a:lnTo>
                    <a:pt x="99030" y="559485"/>
                  </a:lnTo>
                  <a:lnTo>
                    <a:pt x="122959" y="595225"/>
                  </a:lnTo>
                  <a:lnTo>
                    <a:pt x="149279" y="630005"/>
                  </a:lnTo>
                  <a:lnTo>
                    <a:pt x="177937" y="663752"/>
                  </a:lnTo>
                  <a:lnTo>
                    <a:pt x="208880" y="696391"/>
                  </a:lnTo>
                  <a:lnTo>
                    <a:pt x="242055" y="727848"/>
                  </a:lnTo>
                  <a:lnTo>
                    <a:pt x="277410" y="758047"/>
                  </a:lnTo>
                  <a:lnTo>
                    <a:pt x="314891" y="786916"/>
                  </a:lnTo>
                  <a:lnTo>
                    <a:pt x="354445" y="814380"/>
                  </a:lnTo>
                  <a:lnTo>
                    <a:pt x="396019" y="840364"/>
                  </a:lnTo>
                  <a:lnTo>
                    <a:pt x="439561" y="864795"/>
                  </a:lnTo>
                  <a:lnTo>
                    <a:pt x="485017" y="887597"/>
                  </a:lnTo>
                  <a:lnTo>
                    <a:pt x="532335" y="908697"/>
                  </a:lnTo>
                  <a:lnTo>
                    <a:pt x="581462" y="928020"/>
                  </a:lnTo>
                  <a:lnTo>
                    <a:pt x="632344" y="945491"/>
                  </a:lnTo>
                  <a:lnTo>
                    <a:pt x="684928" y="961038"/>
                  </a:lnTo>
                  <a:lnTo>
                    <a:pt x="739163" y="974585"/>
                  </a:lnTo>
                  <a:lnTo>
                    <a:pt x="790842" y="985278"/>
                  </a:lnTo>
                  <a:lnTo>
                    <a:pt x="842622" y="993904"/>
                  </a:lnTo>
                  <a:lnTo>
                    <a:pt x="894421" y="1000495"/>
                  </a:lnTo>
                  <a:lnTo>
                    <a:pt x="946158" y="1005083"/>
                  </a:lnTo>
                  <a:lnTo>
                    <a:pt x="997750" y="1007702"/>
                  </a:lnTo>
                  <a:lnTo>
                    <a:pt x="1049116" y="1008383"/>
                  </a:lnTo>
                  <a:lnTo>
                    <a:pt x="1100175" y="1007161"/>
                  </a:lnTo>
                  <a:lnTo>
                    <a:pt x="1150845" y="1004067"/>
                  </a:lnTo>
                  <a:lnTo>
                    <a:pt x="1201045" y="999135"/>
                  </a:lnTo>
                  <a:lnTo>
                    <a:pt x="1250692" y="992396"/>
                  </a:lnTo>
                  <a:lnTo>
                    <a:pt x="1299705" y="983884"/>
                  </a:lnTo>
                  <a:lnTo>
                    <a:pt x="1348003" y="973632"/>
                  </a:lnTo>
                  <a:lnTo>
                    <a:pt x="1395503" y="961672"/>
                  </a:lnTo>
                  <a:lnTo>
                    <a:pt x="1442125" y="948037"/>
                  </a:lnTo>
                  <a:lnTo>
                    <a:pt x="1487786" y="932760"/>
                  </a:lnTo>
                  <a:lnTo>
                    <a:pt x="1532405" y="915873"/>
                  </a:lnTo>
                  <a:lnTo>
                    <a:pt x="1575901" y="897409"/>
                  </a:lnTo>
                  <a:lnTo>
                    <a:pt x="1618191" y="877401"/>
                  </a:lnTo>
                  <a:lnTo>
                    <a:pt x="1659194" y="855882"/>
                  </a:lnTo>
                  <a:lnTo>
                    <a:pt x="1698829" y="832884"/>
                  </a:lnTo>
                  <a:lnTo>
                    <a:pt x="1737014" y="808440"/>
                  </a:lnTo>
                  <a:lnTo>
                    <a:pt x="1773667" y="782583"/>
                  </a:lnTo>
                  <a:lnTo>
                    <a:pt x="1808706" y="755346"/>
                  </a:lnTo>
                  <a:lnTo>
                    <a:pt x="1842051" y="726761"/>
                  </a:lnTo>
                  <a:lnTo>
                    <a:pt x="1873619" y="696861"/>
                  </a:lnTo>
                  <a:lnTo>
                    <a:pt x="1903328" y="665679"/>
                  </a:lnTo>
                  <a:lnTo>
                    <a:pt x="1931098" y="633247"/>
                  </a:lnTo>
                  <a:lnTo>
                    <a:pt x="1956846" y="599598"/>
                  </a:lnTo>
                  <a:lnTo>
                    <a:pt x="1980492" y="564766"/>
                  </a:lnTo>
                  <a:lnTo>
                    <a:pt x="2001952" y="528782"/>
                  </a:lnTo>
                  <a:lnTo>
                    <a:pt x="2021146" y="491679"/>
                  </a:lnTo>
                  <a:lnTo>
                    <a:pt x="2037992" y="453491"/>
                  </a:lnTo>
                  <a:lnTo>
                    <a:pt x="2055272" y="405042"/>
                  </a:lnTo>
                  <a:lnTo>
                    <a:pt x="2068409" y="355912"/>
                  </a:lnTo>
                  <a:lnTo>
                    <a:pt x="2077354" y="306271"/>
                  </a:lnTo>
                  <a:lnTo>
                    <a:pt x="2082061" y="256285"/>
                  </a:lnTo>
                </a:path>
              </a:pathLst>
            </a:custGeom>
            <a:ln w="76200">
              <a:solidFill>
                <a:srgbClr val="A6A6A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8114538" y="3818889"/>
              <a:ext cx="360680" cy="228600"/>
            </a:xfrm>
            <a:custGeom>
              <a:avLst/>
              <a:gdLst/>
              <a:ahLst/>
              <a:cxnLst/>
              <a:rect l="l" t="t" r="r" b="b"/>
              <a:pathLst>
                <a:path w="360679" h="228600">
                  <a:moveTo>
                    <a:pt x="360070" y="0"/>
                  </a:moveTo>
                  <a:lnTo>
                    <a:pt x="0" y="0"/>
                  </a:lnTo>
                  <a:lnTo>
                    <a:pt x="0" y="228600"/>
                  </a:lnTo>
                  <a:lnTo>
                    <a:pt x="360070" y="228600"/>
                  </a:lnTo>
                  <a:lnTo>
                    <a:pt x="360070" y="0"/>
                  </a:lnTo>
                  <a:close/>
                </a:path>
              </a:pathLst>
            </a:custGeom>
            <a:solidFill>
              <a:srgbClr val="93C5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8114538" y="3818889"/>
              <a:ext cx="360680" cy="228600"/>
            </a:xfrm>
            <a:custGeom>
              <a:avLst/>
              <a:gdLst/>
              <a:ahLst/>
              <a:cxnLst/>
              <a:rect l="l" t="t" r="r" b="b"/>
              <a:pathLst>
                <a:path w="360679" h="228600">
                  <a:moveTo>
                    <a:pt x="0" y="228600"/>
                  </a:moveTo>
                  <a:lnTo>
                    <a:pt x="360070" y="228600"/>
                  </a:lnTo>
                  <a:lnTo>
                    <a:pt x="360070" y="0"/>
                  </a:lnTo>
                  <a:lnTo>
                    <a:pt x="0" y="0"/>
                  </a:lnTo>
                  <a:lnTo>
                    <a:pt x="0" y="228600"/>
                  </a:lnTo>
                  <a:close/>
                </a:path>
              </a:pathLst>
            </a:custGeom>
            <a:ln w="26424">
              <a:solidFill>
                <a:srgbClr val="6B91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2" name="object 12" descr=""/>
          <p:cNvSpPr txBox="1"/>
          <p:nvPr/>
        </p:nvSpPr>
        <p:spPr>
          <a:xfrm>
            <a:off x="399999" y="5889752"/>
            <a:ext cx="2215515" cy="54483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b="1">
                <a:latin typeface="Arial"/>
                <a:cs typeface="Arial"/>
              </a:rPr>
              <a:t>Methacholine</a:t>
            </a:r>
            <a:r>
              <a:rPr dirty="0" sz="1800" spc="-20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2</a:t>
            </a:r>
            <a:r>
              <a:rPr dirty="0" sz="1800" spc="-10" b="1">
                <a:latin typeface="Arial"/>
                <a:cs typeface="Arial"/>
              </a:rPr>
              <a:t> </a:t>
            </a:r>
            <a:r>
              <a:rPr dirty="0" sz="1800" spc="-25" b="1">
                <a:latin typeface="Arial"/>
                <a:cs typeface="Arial"/>
              </a:rPr>
              <a:t>cc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600">
                <a:latin typeface="Arial MT"/>
                <a:cs typeface="Arial MT"/>
              </a:rPr>
              <a:t>Concentration:</a:t>
            </a:r>
            <a:r>
              <a:rPr dirty="0" sz="1600" spc="-50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…</a:t>
            </a:r>
            <a:r>
              <a:rPr dirty="0" sz="1600" spc="-50">
                <a:latin typeface="Arial MT"/>
                <a:cs typeface="Arial MT"/>
              </a:rPr>
              <a:t> </a:t>
            </a:r>
            <a:r>
              <a:rPr dirty="0" sz="1600" spc="-10">
                <a:latin typeface="Arial MT"/>
                <a:cs typeface="Arial MT"/>
              </a:rPr>
              <a:t>mg/ml</a:t>
            </a:r>
            <a:endParaRPr sz="1600">
              <a:latin typeface="Arial MT"/>
              <a:cs typeface="Arial MT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4567809" y="5935167"/>
            <a:ext cx="1229995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800" spc="-10">
                <a:latin typeface="Arial MT"/>
                <a:cs typeface="Arial MT"/>
              </a:rPr>
              <a:t>Provocation </a:t>
            </a:r>
            <a:r>
              <a:rPr dirty="0" sz="1800">
                <a:latin typeface="Arial MT"/>
                <a:cs typeface="Arial MT"/>
              </a:rPr>
              <a:t>device</a:t>
            </a:r>
            <a:r>
              <a:rPr dirty="0" sz="1800" spc="-25">
                <a:latin typeface="Arial MT"/>
                <a:cs typeface="Arial MT"/>
              </a:rPr>
              <a:t> </a:t>
            </a:r>
            <a:r>
              <a:rPr dirty="0" sz="1800" spc="-20">
                <a:latin typeface="Arial MT"/>
                <a:cs typeface="Arial MT"/>
              </a:rPr>
              <a:t>test</a:t>
            </a:r>
            <a:endParaRPr sz="1800">
              <a:latin typeface="Arial MT"/>
              <a:cs typeface="Arial MT"/>
            </a:endParaRPr>
          </a:p>
        </p:txBody>
      </p:sp>
      <p:grpSp>
        <p:nvGrpSpPr>
          <p:cNvPr id="14" name="object 14" descr=""/>
          <p:cNvGrpSpPr/>
          <p:nvPr/>
        </p:nvGrpSpPr>
        <p:grpSpPr>
          <a:xfrm>
            <a:off x="1077184" y="4415277"/>
            <a:ext cx="6430645" cy="568960"/>
            <a:chOff x="1077184" y="4415277"/>
            <a:chExt cx="6430645" cy="568960"/>
          </a:xfrm>
        </p:grpSpPr>
        <p:sp>
          <p:nvSpPr>
            <p:cNvPr id="15" name="object 15" descr=""/>
            <p:cNvSpPr/>
            <p:nvPr/>
          </p:nvSpPr>
          <p:spPr>
            <a:xfrm>
              <a:off x="1090396" y="4428489"/>
              <a:ext cx="526415" cy="533400"/>
            </a:xfrm>
            <a:custGeom>
              <a:avLst/>
              <a:gdLst/>
              <a:ahLst/>
              <a:cxnLst/>
              <a:rect l="l" t="t" r="r" b="b"/>
              <a:pathLst>
                <a:path w="526415" h="533400">
                  <a:moveTo>
                    <a:pt x="263169" y="0"/>
                  </a:moveTo>
                  <a:lnTo>
                    <a:pt x="263169" y="133350"/>
                  </a:lnTo>
                  <a:lnTo>
                    <a:pt x="0" y="133350"/>
                  </a:lnTo>
                  <a:lnTo>
                    <a:pt x="0" y="400050"/>
                  </a:lnTo>
                  <a:lnTo>
                    <a:pt x="263169" y="400050"/>
                  </a:lnTo>
                  <a:lnTo>
                    <a:pt x="263169" y="533400"/>
                  </a:lnTo>
                  <a:lnTo>
                    <a:pt x="526186" y="266700"/>
                  </a:lnTo>
                  <a:lnTo>
                    <a:pt x="263169" y="0"/>
                  </a:lnTo>
                  <a:close/>
                </a:path>
              </a:pathLst>
            </a:custGeom>
            <a:solidFill>
              <a:srgbClr val="93C5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 descr=""/>
            <p:cNvSpPr/>
            <p:nvPr/>
          </p:nvSpPr>
          <p:spPr>
            <a:xfrm>
              <a:off x="1090396" y="4428489"/>
              <a:ext cx="526415" cy="533400"/>
            </a:xfrm>
            <a:custGeom>
              <a:avLst/>
              <a:gdLst/>
              <a:ahLst/>
              <a:cxnLst/>
              <a:rect l="l" t="t" r="r" b="b"/>
              <a:pathLst>
                <a:path w="526415" h="533400">
                  <a:moveTo>
                    <a:pt x="0" y="133350"/>
                  </a:moveTo>
                  <a:lnTo>
                    <a:pt x="263169" y="133350"/>
                  </a:lnTo>
                  <a:lnTo>
                    <a:pt x="263169" y="0"/>
                  </a:lnTo>
                  <a:lnTo>
                    <a:pt x="526186" y="266700"/>
                  </a:lnTo>
                  <a:lnTo>
                    <a:pt x="263169" y="533400"/>
                  </a:lnTo>
                  <a:lnTo>
                    <a:pt x="263169" y="400050"/>
                  </a:lnTo>
                  <a:lnTo>
                    <a:pt x="0" y="400050"/>
                  </a:lnTo>
                  <a:lnTo>
                    <a:pt x="0" y="133350"/>
                  </a:lnTo>
                  <a:close/>
                </a:path>
              </a:pathLst>
            </a:custGeom>
            <a:ln w="26424">
              <a:solidFill>
                <a:srgbClr val="6B91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 descr=""/>
            <p:cNvSpPr/>
            <p:nvPr/>
          </p:nvSpPr>
          <p:spPr>
            <a:xfrm>
              <a:off x="4054983" y="4437506"/>
              <a:ext cx="526415" cy="533400"/>
            </a:xfrm>
            <a:custGeom>
              <a:avLst/>
              <a:gdLst/>
              <a:ahLst/>
              <a:cxnLst/>
              <a:rect l="l" t="t" r="r" b="b"/>
              <a:pathLst>
                <a:path w="526414" h="533400">
                  <a:moveTo>
                    <a:pt x="263143" y="0"/>
                  </a:moveTo>
                  <a:lnTo>
                    <a:pt x="263143" y="133350"/>
                  </a:lnTo>
                  <a:lnTo>
                    <a:pt x="0" y="133350"/>
                  </a:lnTo>
                  <a:lnTo>
                    <a:pt x="0" y="400050"/>
                  </a:lnTo>
                  <a:lnTo>
                    <a:pt x="263143" y="400050"/>
                  </a:lnTo>
                  <a:lnTo>
                    <a:pt x="263143" y="533400"/>
                  </a:lnTo>
                  <a:lnTo>
                    <a:pt x="526288" y="266700"/>
                  </a:lnTo>
                  <a:lnTo>
                    <a:pt x="263143" y="0"/>
                  </a:lnTo>
                  <a:close/>
                </a:path>
              </a:pathLst>
            </a:custGeom>
            <a:solidFill>
              <a:srgbClr val="93C5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 descr=""/>
            <p:cNvSpPr/>
            <p:nvPr/>
          </p:nvSpPr>
          <p:spPr>
            <a:xfrm>
              <a:off x="4054983" y="4437506"/>
              <a:ext cx="526415" cy="533400"/>
            </a:xfrm>
            <a:custGeom>
              <a:avLst/>
              <a:gdLst/>
              <a:ahLst/>
              <a:cxnLst/>
              <a:rect l="l" t="t" r="r" b="b"/>
              <a:pathLst>
                <a:path w="526414" h="533400">
                  <a:moveTo>
                    <a:pt x="0" y="133350"/>
                  </a:moveTo>
                  <a:lnTo>
                    <a:pt x="263143" y="133350"/>
                  </a:lnTo>
                  <a:lnTo>
                    <a:pt x="263143" y="0"/>
                  </a:lnTo>
                  <a:lnTo>
                    <a:pt x="526288" y="266700"/>
                  </a:lnTo>
                  <a:lnTo>
                    <a:pt x="263143" y="533400"/>
                  </a:lnTo>
                  <a:lnTo>
                    <a:pt x="263143" y="400050"/>
                  </a:lnTo>
                  <a:lnTo>
                    <a:pt x="0" y="400050"/>
                  </a:lnTo>
                  <a:lnTo>
                    <a:pt x="0" y="133350"/>
                  </a:lnTo>
                  <a:close/>
                </a:path>
              </a:pathLst>
            </a:custGeom>
            <a:ln w="26424">
              <a:solidFill>
                <a:srgbClr val="6B91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 descr=""/>
            <p:cNvSpPr/>
            <p:nvPr/>
          </p:nvSpPr>
          <p:spPr>
            <a:xfrm>
              <a:off x="6968235" y="4437506"/>
              <a:ext cx="526415" cy="533400"/>
            </a:xfrm>
            <a:custGeom>
              <a:avLst/>
              <a:gdLst/>
              <a:ahLst/>
              <a:cxnLst/>
              <a:rect l="l" t="t" r="r" b="b"/>
              <a:pathLst>
                <a:path w="526415" h="533400">
                  <a:moveTo>
                    <a:pt x="263144" y="0"/>
                  </a:moveTo>
                  <a:lnTo>
                    <a:pt x="263144" y="133350"/>
                  </a:lnTo>
                  <a:lnTo>
                    <a:pt x="0" y="133350"/>
                  </a:lnTo>
                  <a:lnTo>
                    <a:pt x="0" y="400050"/>
                  </a:lnTo>
                  <a:lnTo>
                    <a:pt x="263144" y="400050"/>
                  </a:lnTo>
                  <a:lnTo>
                    <a:pt x="263144" y="533400"/>
                  </a:lnTo>
                  <a:lnTo>
                    <a:pt x="526288" y="266700"/>
                  </a:lnTo>
                  <a:lnTo>
                    <a:pt x="263144" y="0"/>
                  </a:lnTo>
                  <a:close/>
                </a:path>
              </a:pathLst>
            </a:custGeom>
            <a:solidFill>
              <a:srgbClr val="93C5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 descr=""/>
            <p:cNvSpPr/>
            <p:nvPr/>
          </p:nvSpPr>
          <p:spPr>
            <a:xfrm>
              <a:off x="6968235" y="4437506"/>
              <a:ext cx="526415" cy="533400"/>
            </a:xfrm>
            <a:custGeom>
              <a:avLst/>
              <a:gdLst/>
              <a:ahLst/>
              <a:cxnLst/>
              <a:rect l="l" t="t" r="r" b="b"/>
              <a:pathLst>
                <a:path w="526415" h="533400">
                  <a:moveTo>
                    <a:pt x="0" y="133350"/>
                  </a:moveTo>
                  <a:lnTo>
                    <a:pt x="263144" y="133350"/>
                  </a:lnTo>
                  <a:lnTo>
                    <a:pt x="263144" y="0"/>
                  </a:lnTo>
                  <a:lnTo>
                    <a:pt x="526288" y="266700"/>
                  </a:lnTo>
                  <a:lnTo>
                    <a:pt x="263144" y="533400"/>
                  </a:lnTo>
                  <a:lnTo>
                    <a:pt x="263144" y="400050"/>
                  </a:lnTo>
                  <a:lnTo>
                    <a:pt x="0" y="400050"/>
                  </a:lnTo>
                  <a:lnTo>
                    <a:pt x="0" y="133350"/>
                  </a:lnTo>
                  <a:close/>
                </a:path>
              </a:pathLst>
            </a:custGeom>
            <a:ln w="26424">
              <a:solidFill>
                <a:srgbClr val="6B91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1" name="object 21" descr=""/>
          <p:cNvGrpSpPr/>
          <p:nvPr/>
        </p:nvGrpSpPr>
        <p:grpSpPr>
          <a:xfrm>
            <a:off x="402014" y="1417061"/>
            <a:ext cx="982980" cy="1875155"/>
            <a:chOff x="402014" y="1417061"/>
            <a:chExt cx="982980" cy="1875155"/>
          </a:xfrm>
        </p:grpSpPr>
        <p:sp>
          <p:nvSpPr>
            <p:cNvPr id="22" name="object 22" descr=""/>
            <p:cNvSpPr/>
            <p:nvPr/>
          </p:nvSpPr>
          <p:spPr>
            <a:xfrm>
              <a:off x="415226" y="1430274"/>
              <a:ext cx="956944" cy="1848485"/>
            </a:xfrm>
            <a:custGeom>
              <a:avLst/>
              <a:gdLst/>
              <a:ahLst/>
              <a:cxnLst/>
              <a:rect l="l" t="t" r="r" b="b"/>
              <a:pathLst>
                <a:path w="956944" h="1848485">
                  <a:moveTo>
                    <a:pt x="956373" y="0"/>
                  </a:moveTo>
                  <a:lnTo>
                    <a:pt x="513283" y="0"/>
                  </a:lnTo>
                  <a:lnTo>
                    <a:pt x="464486" y="2816"/>
                  </a:lnTo>
                  <a:lnTo>
                    <a:pt x="417342" y="11057"/>
                  </a:lnTo>
                  <a:lnTo>
                    <a:pt x="372167" y="24406"/>
                  </a:lnTo>
                  <a:lnTo>
                    <a:pt x="329272" y="42550"/>
                  </a:lnTo>
                  <a:lnTo>
                    <a:pt x="288973" y="65174"/>
                  </a:lnTo>
                  <a:lnTo>
                    <a:pt x="251584" y="91963"/>
                  </a:lnTo>
                  <a:lnTo>
                    <a:pt x="217417" y="122602"/>
                  </a:lnTo>
                  <a:lnTo>
                    <a:pt x="186788" y="156777"/>
                  </a:lnTo>
                  <a:lnTo>
                    <a:pt x="160009" y="194174"/>
                  </a:lnTo>
                  <a:lnTo>
                    <a:pt x="137396" y="234477"/>
                  </a:lnTo>
                  <a:lnTo>
                    <a:pt x="119261" y="277373"/>
                  </a:lnTo>
                  <a:lnTo>
                    <a:pt x="105919" y="322545"/>
                  </a:lnTo>
                  <a:lnTo>
                    <a:pt x="97683" y="369681"/>
                  </a:lnTo>
                  <a:lnTo>
                    <a:pt x="94868" y="418464"/>
                  </a:lnTo>
                  <a:lnTo>
                    <a:pt x="94868" y="1609216"/>
                  </a:lnTo>
                  <a:lnTo>
                    <a:pt x="0" y="1609216"/>
                  </a:lnTo>
                  <a:lnTo>
                    <a:pt x="239102" y="1848358"/>
                  </a:lnTo>
                  <a:lnTo>
                    <a:pt x="478193" y="1609216"/>
                  </a:lnTo>
                  <a:lnTo>
                    <a:pt x="383324" y="1609216"/>
                  </a:lnTo>
                  <a:lnTo>
                    <a:pt x="383324" y="418464"/>
                  </a:lnTo>
                  <a:lnTo>
                    <a:pt x="393536" y="367893"/>
                  </a:lnTo>
                  <a:lnTo>
                    <a:pt x="421386" y="326596"/>
                  </a:lnTo>
                  <a:lnTo>
                    <a:pt x="462694" y="298753"/>
                  </a:lnTo>
                  <a:lnTo>
                    <a:pt x="513283" y="288543"/>
                  </a:lnTo>
                  <a:lnTo>
                    <a:pt x="956373" y="288543"/>
                  </a:lnTo>
                  <a:lnTo>
                    <a:pt x="956373" y="0"/>
                  </a:lnTo>
                  <a:close/>
                </a:path>
              </a:pathLst>
            </a:custGeom>
            <a:solidFill>
              <a:srgbClr val="93C5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 descr=""/>
            <p:cNvSpPr/>
            <p:nvPr/>
          </p:nvSpPr>
          <p:spPr>
            <a:xfrm>
              <a:off x="415226" y="1430274"/>
              <a:ext cx="956944" cy="1848485"/>
            </a:xfrm>
            <a:custGeom>
              <a:avLst/>
              <a:gdLst/>
              <a:ahLst/>
              <a:cxnLst/>
              <a:rect l="l" t="t" r="r" b="b"/>
              <a:pathLst>
                <a:path w="956944" h="1848485">
                  <a:moveTo>
                    <a:pt x="956373" y="0"/>
                  </a:moveTo>
                  <a:lnTo>
                    <a:pt x="513283" y="0"/>
                  </a:lnTo>
                  <a:lnTo>
                    <a:pt x="464486" y="2816"/>
                  </a:lnTo>
                  <a:lnTo>
                    <a:pt x="417342" y="11057"/>
                  </a:lnTo>
                  <a:lnTo>
                    <a:pt x="372167" y="24406"/>
                  </a:lnTo>
                  <a:lnTo>
                    <a:pt x="329272" y="42550"/>
                  </a:lnTo>
                  <a:lnTo>
                    <a:pt x="288973" y="65174"/>
                  </a:lnTo>
                  <a:lnTo>
                    <a:pt x="251584" y="91963"/>
                  </a:lnTo>
                  <a:lnTo>
                    <a:pt x="217417" y="122602"/>
                  </a:lnTo>
                  <a:lnTo>
                    <a:pt x="186788" y="156777"/>
                  </a:lnTo>
                  <a:lnTo>
                    <a:pt x="160009" y="194174"/>
                  </a:lnTo>
                  <a:lnTo>
                    <a:pt x="137396" y="234477"/>
                  </a:lnTo>
                  <a:lnTo>
                    <a:pt x="119261" y="277373"/>
                  </a:lnTo>
                  <a:lnTo>
                    <a:pt x="105919" y="322545"/>
                  </a:lnTo>
                  <a:lnTo>
                    <a:pt x="97683" y="369681"/>
                  </a:lnTo>
                  <a:lnTo>
                    <a:pt x="94868" y="418464"/>
                  </a:lnTo>
                  <a:lnTo>
                    <a:pt x="94868" y="1609216"/>
                  </a:lnTo>
                  <a:lnTo>
                    <a:pt x="0" y="1609216"/>
                  </a:lnTo>
                  <a:lnTo>
                    <a:pt x="239102" y="1848358"/>
                  </a:lnTo>
                  <a:lnTo>
                    <a:pt x="478193" y="1609216"/>
                  </a:lnTo>
                  <a:lnTo>
                    <a:pt x="383324" y="1609216"/>
                  </a:lnTo>
                  <a:lnTo>
                    <a:pt x="383324" y="418464"/>
                  </a:lnTo>
                  <a:lnTo>
                    <a:pt x="393536" y="367893"/>
                  </a:lnTo>
                  <a:lnTo>
                    <a:pt x="421386" y="326596"/>
                  </a:lnTo>
                  <a:lnTo>
                    <a:pt x="462694" y="298753"/>
                  </a:lnTo>
                  <a:lnTo>
                    <a:pt x="513283" y="288543"/>
                  </a:lnTo>
                  <a:lnTo>
                    <a:pt x="956373" y="288543"/>
                  </a:lnTo>
                  <a:lnTo>
                    <a:pt x="956373" y="0"/>
                  </a:lnTo>
                  <a:close/>
                </a:path>
              </a:pathLst>
            </a:custGeom>
            <a:ln w="26424">
              <a:solidFill>
                <a:srgbClr val="6B91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4" name="object 24" descr=""/>
          <p:cNvGrpSpPr/>
          <p:nvPr/>
        </p:nvGrpSpPr>
        <p:grpSpPr>
          <a:xfrm>
            <a:off x="4304791" y="452627"/>
            <a:ext cx="4844415" cy="2839720"/>
            <a:chOff x="4304791" y="452627"/>
            <a:chExt cx="4844415" cy="2839720"/>
          </a:xfrm>
        </p:grpSpPr>
        <p:sp>
          <p:nvSpPr>
            <p:cNvPr id="25" name="object 25" descr=""/>
            <p:cNvSpPr/>
            <p:nvPr/>
          </p:nvSpPr>
          <p:spPr>
            <a:xfrm>
              <a:off x="4318126" y="1430274"/>
              <a:ext cx="3977004" cy="1848485"/>
            </a:xfrm>
            <a:custGeom>
              <a:avLst/>
              <a:gdLst/>
              <a:ahLst/>
              <a:cxnLst/>
              <a:rect l="l" t="t" r="r" b="b"/>
              <a:pathLst>
                <a:path w="3977004" h="1848485">
                  <a:moveTo>
                    <a:pt x="462025" y="0"/>
                  </a:moveTo>
                  <a:lnTo>
                    <a:pt x="0" y="308228"/>
                  </a:lnTo>
                  <a:lnTo>
                    <a:pt x="462025" y="616458"/>
                  </a:lnTo>
                  <a:lnTo>
                    <a:pt x="462025" y="483488"/>
                  </a:lnTo>
                  <a:lnTo>
                    <a:pt x="3179699" y="483488"/>
                  </a:lnTo>
                  <a:lnTo>
                    <a:pt x="3228333" y="486107"/>
                  </a:lnTo>
                  <a:lnTo>
                    <a:pt x="3275452" y="493781"/>
                  </a:lnTo>
                  <a:lnTo>
                    <a:pt x="3320783" y="506238"/>
                  </a:lnTo>
                  <a:lnTo>
                    <a:pt x="3364054" y="523207"/>
                  </a:lnTo>
                  <a:lnTo>
                    <a:pt x="3404992" y="544416"/>
                  </a:lnTo>
                  <a:lnTo>
                    <a:pt x="3443324" y="569592"/>
                  </a:lnTo>
                  <a:lnTo>
                    <a:pt x="3478778" y="598466"/>
                  </a:lnTo>
                  <a:lnTo>
                    <a:pt x="3511082" y="630763"/>
                  </a:lnTo>
                  <a:lnTo>
                    <a:pt x="3539963" y="666213"/>
                  </a:lnTo>
                  <a:lnTo>
                    <a:pt x="3565148" y="704544"/>
                  </a:lnTo>
                  <a:lnTo>
                    <a:pt x="3586365" y="745483"/>
                  </a:lnTo>
                  <a:lnTo>
                    <a:pt x="3603342" y="788760"/>
                  </a:lnTo>
                  <a:lnTo>
                    <a:pt x="3615806" y="834102"/>
                  </a:lnTo>
                  <a:lnTo>
                    <a:pt x="3623484" y="881237"/>
                  </a:lnTo>
                  <a:lnTo>
                    <a:pt x="3626104" y="929893"/>
                  </a:lnTo>
                  <a:lnTo>
                    <a:pt x="3626104" y="1848358"/>
                  </a:lnTo>
                  <a:lnTo>
                    <a:pt x="3976497" y="1848358"/>
                  </a:lnTo>
                  <a:lnTo>
                    <a:pt x="3976497" y="929893"/>
                  </a:lnTo>
                  <a:lnTo>
                    <a:pt x="3975042" y="881355"/>
                  </a:lnTo>
                  <a:lnTo>
                    <a:pt x="3970735" y="833586"/>
                  </a:lnTo>
                  <a:lnTo>
                    <a:pt x="3963659" y="786669"/>
                  </a:lnTo>
                  <a:lnTo>
                    <a:pt x="3953896" y="740688"/>
                  </a:lnTo>
                  <a:lnTo>
                    <a:pt x="3941531" y="695726"/>
                  </a:lnTo>
                  <a:lnTo>
                    <a:pt x="3926646" y="651867"/>
                  </a:lnTo>
                  <a:lnTo>
                    <a:pt x="3909326" y="609193"/>
                  </a:lnTo>
                  <a:lnTo>
                    <a:pt x="3889652" y="567788"/>
                  </a:lnTo>
                  <a:lnTo>
                    <a:pt x="3867709" y="527736"/>
                  </a:lnTo>
                  <a:lnTo>
                    <a:pt x="3843580" y="489120"/>
                  </a:lnTo>
                  <a:lnTo>
                    <a:pt x="3817349" y="452023"/>
                  </a:lnTo>
                  <a:lnTo>
                    <a:pt x="3789098" y="416528"/>
                  </a:lnTo>
                  <a:lnTo>
                    <a:pt x="3758911" y="382720"/>
                  </a:lnTo>
                  <a:lnTo>
                    <a:pt x="3726872" y="350681"/>
                  </a:lnTo>
                  <a:lnTo>
                    <a:pt x="3693064" y="320494"/>
                  </a:lnTo>
                  <a:lnTo>
                    <a:pt x="3657569" y="292243"/>
                  </a:lnTo>
                  <a:lnTo>
                    <a:pt x="3620472" y="266012"/>
                  </a:lnTo>
                  <a:lnTo>
                    <a:pt x="3581856" y="241883"/>
                  </a:lnTo>
                  <a:lnTo>
                    <a:pt x="3541804" y="219940"/>
                  </a:lnTo>
                  <a:lnTo>
                    <a:pt x="3500399" y="200266"/>
                  </a:lnTo>
                  <a:lnTo>
                    <a:pt x="3457725" y="182946"/>
                  </a:lnTo>
                  <a:lnTo>
                    <a:pt x="3413866" y="168061"/>
                  </a:lnTo>
                  <a:lnTo>
                    <a:pt x="3368904" y="155696"/>
                  </a:lnTo>
                  <a:lnTo>
                    <a:pt x="3322923" y="145933"/>
                  </a:lnTo>
                  <a:lnTo>
                    <a:pt x="3276006" y="138857"/>
                  </a:lnTo>
                  <a:lnTo>
                    <a:pt x="3228237" y="134550"/>
                  </a:lnTo>
                  <a:lnTo>
                    <a:pt x="3179699" y="133096"/>
                  </a:lnTo>
                  <a:lnTo>
                    <a:pt x="462025" y="133096"/>
                  </a:lnTo>
                  <a:lnTo>
                    <a:pt x="462025" y="0"/>
                  </a:lnTo>
                  <a:close/>
                </a:path>
              </a:pathLst>
            </a:custGeom>
            <a:solidFill>
              <a:srgbClr val="93C5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 descr=""/>
            <p:cNvSpPr/>
            <p:nvPr/>
          </p:nvSpPr>
          <p:spPr>
            <a:xfrm>
              <a:off x="4318126" y="1430274"/>
              <a:ext cx="3977004" cy="1848485"/>
            </a:xfrm>
            <a:custGeom>
              <a:avLst/>
              <a:gdLst/>
              <a:ahLst/>
              <a:cxnLst/>
              <a:rect l="l" t="t" r="r" b="b"/>
              <a:pathLst>
                <a:path w="3977004" h="1848485">
                  <a:moveTo>
                    <a:pt x="3976497" y="1848358"/>
                  </a:moveTo>
                  <a:lnTo>
                    <a:pt x="3976497" y="929893"/>
                  </a:lnTo>
                  <a:lnTo>
                    <a:pt x="3975042" y="881355"/>
                  </a:lnTo>
                  <a:lnTo>
                    <a:pt x="3970735" y="833586"/>
                  </a:lnTo>
                  <a:lnTo>
                    <a:pt x="3963659" y="786669"/>
                  </a:lnTo>
                  <a:lnTo>
                    <a:pt x="3953896" y="740688"/>
                  </a:lnTo>
                  <a:lnTo>
                    <a:pt x="3941531" y="695726"/>
                  </a:lnTo>
                  <a:lnTo>
                    <a:pt x="3926646" y="651867"/>
                  </a:lnTo>
                  <a:lnTo>
                    <a:pt x="3909326" y="609193"/>
                  </a:lnTo>
                  <a:lnTo>
                    <a:pt x="3889652" y="567788"/>
                  </a:lnTo>
                  <a:lnTo>
                    <a:pt x="3867709" y="527736"/>
                  </a:lnTo>
                  <a:lnTo>
                    <a:pt x="3843580" y="489120"/>
                  </a:lnTo>
                  <a:lnTo>
                    <a:pt x="3817349" y="452023"/>
                  </a:lnTo>
                  <a:lnTo>
                    <a:pt x="3789098" y="416528"/>
                  </a:lnTo>
                  <a:lnTo>
                    <a:pt x="3758911" y="382720"/>
                  </a:lnTo>
                  <a:lnTo>
                    <a:pt x="3726872" y="350681"/>
                  </a:lnTo>
                  <a:lnTo>
                    <a:pt x="3693064" y="320494"/>
                  </a:lnTo>
                  <a:lnTo>
                    <a:pt x="3657569" y="292243"/>
                  </a:lnTo>
                  <a:lnTo>
                    <a:pt x="3620472" y="266012"/>
                  </a:lnTo>
                  <a:lnTo>
                    <a:pt x="3581856" y="241883"/>
                  </a:lnTo>
                  <a:lnTo>
                    <a:pt x="3541804" y="219940"/>
                  </a:lnTo>
                  <a:lnTo>
                    <a:pt x="3500399" y="200266"/>
                  </a:lnTo>
                  <a:lnTo>
                    <a:pt x="3457725" y="182946"/>
                  </a:lnTo>
                  <a:lnTo>
                    <a:pt x="3413866" y="168061"/>
                  </a:lnTo>
                  <a:lnTo>
                    <a:pt x="3368904" y="155696"/>
                  </a:lnTo>
                  <a:lnTo>
                    <a:pt x="3322923" y="145933"/>
                  </a:lnTo>
                  <a:lnTo>
                    <a:pt x="3276006" y="138857"/>
                  </a:lnTo>
                  <a:lnTo>
                    <a:pt x="3228237" y="134550"/>
                  </a:lnTo>
                  <a:lnTo>
                    <a:pt x="3179699" y="133096"/>
                  </a:lnTo>
                  <a:lnTo>
                    <a:pt x="462025" y="133096"/>
                  </a:lnTo>
                  <a:lnTo>
                    <a:pt x="462025" y="0"/>
                  </a:lnTo>
                  <a:lnTo>
                    <a:pt x="0" y="308228"/>
                  </a:lnTo>
                  <a:lnTo>
                    <a:pt x="462025" y="616458"/>
                  </a:lnTo>
                  <a:lnTo>
                    <a:pt x="462025" y="483488"/>
                  </a:lnTo>
                  <a:lnTo>
                    <a:pt x="3179699" y="483488"/>
                  </a:lnTo>
                  <a:lnTo>
                    <a:pt x="3228333" y="486107"/>
                  </a:lnTo>
                  <a:lnTo>
                    <a:pt x="3275452" y="493781"/>
                  </a:lnTo>
                  <a:lnTo>
                    <a:pt x="3320783" y="506238"/>
                  </a:lnTo>
                  <a:lnTo>
                    <a:pt x="3364054" y="523207"/>
                  </a:lnTo>
                  <a:lnTo>
                    <a:pt x="3404992" y="544416"/>
                  </a:lnTo>
                  <a:lnTo>
                    <a:pt x="3443324" y="569592"/>
                  </a:lnTo>
                  <a:lnTo>
                    <a:pt x="3478778" y="598466"/>
                  </a:lnTo>
                  <a:lnTo>
                    <a:pt x="3511082" y="630763"/>
                  </a:lnTo>
                  <a:lnTo>
                    <a:pt x="3539963" y="666213"/>
                  </a:lnTo>
                  <a:lnTo>
                    <a:pt x="3565148" y="704544"/>
                  </a:lnTo>
                  <a:lnTo>
                    <a:pt x="3586365" y="745483"/>
                  </a:lnTo>
                  <a:lnTo>
                    <a:pt x="3603342" y="788760"/>
                  </a:lnTo>
                  <a:lnTo>
                    <a:pt x="3615806" y="834102"/>
                  </a:lnTo>
                  <a:lnTo>
                    <a:pt x="3623484" y="881237"/>
                  </a:lnTo>
                  <a:lnTo>
                    <a:pt x="3626104" y="929893"/>
                  </a:lnTo>
                  <a:lnTo>
                    <a:pt x="3626104" y="1848358"/>
                  </a:lnTo>
                  <a:lnTo>
                    <a:pt x="3976497" y="1848358"/>
                  </a:lnTo>
                  <a:close/>
                </a:path>
              </a:pathLst>
            </a:custGeom>
            <a:ln w="26424">
              <a:solidFill>
                <a:srgbClr val="6B91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7" name="object 27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570351" y="480455"/>
              <a:ext cx="2573647" cy="715488"/>
            </a:xfrm>
            <a:prstGeom prst="rect">
              <a:avLst/>
            </a:prstGeom>
          </p:spPr>
        </p:pic>
        <p:pic>
          <p:nvPicPr>
            <p:cNvPr id="28" name="object 28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519671" y="452627"/>
              <a:ext cx="2624328" cy="833627"/>
            </a:xfrm>
            <a:prstGeom prst="rect">
              <a:avLst/>
            </a:prstGeom>
          </p:spPr>
        </p:pic>
        <p:pic>
          <p:nvPicPr>
            <p:cNvPr id="29" name="object 29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586854" y="496671"/>
              <a:ext cx="2557145" cy="646328"/>
            </a:xfrm>
            <a:prstGeom prst="rect">
              <a:avLst/>
            </a:prstGeom>
          </p:spPr>
        </p:pic>
        <p:sp>
          <p:nvSpPr>
            <p:cNvPr id="30" name="object 30" descr=""/>
            <p:cNvSpPr/>
            <p:nvPr/>
          </p:nvSpPr>
          <p:spPr>
            <a:xfrm>
              <a:off x="6586854" y="496671"/>
              <a:ext cx="2557145" cy="646430"/>
            </a:xfrm>
            <a:custGeom>
              <a:avLst/>
              <a:gdLst/>
              <a:ahLst/>
              <a:cxnLst/>
              <a:rect l="l" t="t" r="r" b="b"/>
              <a:pathLst>
                <a:path w="2557145" h="646430">
                  <a:moveTo>
                    <a:pt x="0" y="646328"/>
                  </a:moveTo>
                  <a:lnTo>
                    <a:pt x="2557145" y="646328"/>
                  </a:lnTo>
                  <a:lnTo>
                    <a:pt x="2557145" y="0"/>
                  </a:lnTo>
                  <a:lnTo>
                    <a:pt x="0" y="0"/>
                  </a:lnTo>
                  <a:lnTo>
                    <a:pt x="0" y="646328"/>
                  </a:lnTo>
                  <a:close/>
                </a:path>
              </a:pathLst>
            </a:custGeom>
            <a:ln w="9524">
              <a:solidFill>
                <a:srgbClr val="FF67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1" name="object 31" descr=""/>
          <p:cNvSpPr txBox="1"/>
          <p:nvPr/>
        </p:nvSpPr>
        <p:spPr>
          <a:xfrm>
            <a:off x="6666738" y="523747"/>
            <a:ext cx="2308860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solidFill>
                  <a:srgbClr val="FFFFFF"/>
                </a:solidFill>
                <a:latin typeface="Arial MT"/>
                <a:cs typeface="Arial MT"/>
              </a:rPr>
              <a:t>Stop</a:t>
            </a:r>
            <a:r>
              <a:rPr dirty="0" sz="1800" spc="-15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FFFFFF"/>
                </a:solidFill>
                <a:latin typeface="Arial MT"/>
                <a:cs typeface="Arial MT"/>
              </a:rPr>
              <a:t>if</a:t>
            </a:r>
            <a:r>
              <a:rPr dirty="0" sz="1800" spc="-5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FFFFFF"/>
                </a:solidFill>
                <a:latin typeface="Arial MT"/>
                <a:cs typeface="Arial MT"/>
              </a:rPr>
              <a:t>FEV1</a:t>
            </a:r>
            <a:r>
              <a:rPr dirty="0" sz="1800" spc="-15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1800" spc="-10">
                <a:solidFill>
                  <a:srgbClr val="FFFFFF"/>
                </a:solidFill>
                <a:latin typeface="Arial MT"/>
                <a:cs typeface="Arial MT"/>
              </a:rPr>
              <a:t>decrease</a:t>
            </a:r>
            <a:endParaRPr sz="18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</a:pPr>
            <a:r>
              <a:rPr dirty="0" sz="1800">
                <a:solidFill>
                  <a:srgbClr val="FFFFFF"/>
                </a:solidFill>
                <a:latin typeface="Arial MT"/>
                <a:cs typeface="Arial MT"/>
              </a:rPr>
              <a:t>≥</a:t>
            </a:r>
            <a:r>
              <a:rPr dirty="0" sz="1800" spc="-15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FFFFFF"/>
                </a:solidFill>
                <a:latin typeface="Arial MT"/>
                <a:cs typeface="Arial MT"/>
              </a:rPr>
              <a:t>20%</a:t>
            </a:r>
            <a:r>
              <a:rPr dirty="0" sz="1800" spc="-5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FFFFFF"/>
                </a:solidFill>
                <a:latin typeface="Arial MT"/>
                <a:cs typeface="Arial MT"/>
              </a:rPr>
              <a:t>FEV1</a:t>
            </a:r>
            <a:r>
              <a:rPr dirty="0" sz="1800" spc="-2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1800" spc="-10">
                <a:solidFill>
                  <a:srgbClr val="FFFFFF"/>
                </a:solidFill>
                <a:latin typeface="Arial MT"/>
                <a:cs typeface="Arial MT"/>
              </a:rPr>
              <a:t>baseline</a:t>
            </a:r>
            <a:endParaRPr sz="1800">
              <a:latin typeface="Arial MT"/>
              <a:cs typeface="Arial MT"/>
            </a:endParaRPr>
          </a:p>
        </p:txBody>
      </p:sp>
      <p:grpSp>
        <p:nvGrpSpPr>
          <p:cNvPr id="32" name="object 32" descr=""/>
          <p:cNvGrpSpPr/>
          <p:nvPr/>
        </p:nvGrpSpPr>
        <p:grpSpPr>
          <a:xfrm>
            <a:off x="6845807" y="51815"/>
            <a:ext cx="2298700" cy="559435"/>
            <a:chOff x="6845807" y="51815"/>
            <a:chExt cx="2298700" cy="559435"/>
          </a:xfrm>
        </p:grpSpPr>
        <p:pic>
          <p:nvPicPr>
            <p:cNvPr id="33" name="object 33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885431" y="70103"/>
              <a:ext cx="2258568" cy="457200"/>
            </a:xfrm>
            <a:prstGeom prst="rect">
              <a:avLst/>
            </a:prstGeom>
          </p:spPr>
        </p:pic>
        <p:pic>
          <p:nvPicPr>
            <p:cNvPr id="34" name="object 34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6845807" y="51815"/>
              <a:ext cx="2298192" cy="559307"/>
            </a:xfrm>
            <a:prstGeom prst="rect">
              <a:avLst/>
            </a:prstGeom>
          </p:spPr>
        </p:pic>
        <p:pic>
          <p:nvPicPr>
            <p:cNvPr id="35" name="object 35" descr="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6912609" y="95872"/>
              <a:ext cx="2210816" cy="369328"/>
            </a:xfrm>
            <a:prstGeom prst="rect">
              <a:avLst/>
            </a:prstGeom>
          </p:spPr>
        </p:pic>
        <p:sp>
          <p:nvSpPr>
            <p:cNvPr id="36" name="object 36" descr=""/>
            <p:cNvSpPr/>
            <p:nvPr/>
          </p:nvSpPr>
          <p:spPr>
            <a:xfrm>
              <a:off x="6912609" y="95872"/>
              <a:ext cx="2211070" cy="369570"/>
            </a:xfrm>
            <a:custGeom>
              <a:avLst/>
              <a:gdLst/>
              <a:ahLst/>
              <a:cxnLst/>
              <a:rect l="l" t="t" r="r" b="b"/>
              <a:pathLst>
                <a:path w="2211070" h="369570">
                  <a:moveTo>
                    <a:pt x="0" y="369328"/>
                  </a:moveTo>
                  <a:lnTo>
                    <a:pt x="2210816" y="369328"/>
                  </a:lnTo>
                  <a:lnTo>
                    <a:pt x="2210816" y="0"/>
                  </a:lnTo>
                  <a:lnTo>
                    <a:pt x="0" y="0"/>
                  </a:lnTo>
                  <a:lnTo>
                    <a:pt x="0" y="369328"/>
                  </a:lnTo>
                  <a:close/>
                </a:path>
              </a:pathLst>
            </a:custGeom>
            <a:ln w="9525">
              <a:solidFill>
                <a:srgbClr val="70685A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7" name="object 37"/>
          <p:cNvSpPr txBox="1">
            <a:spLocks noGrp="1"/>
          </p:cNvSpPr>
          <p:nvPr>
            <p:ph type="title"/>
          </p:nvPr>
        </p:nvSpPr>
        <p:spPr>
          <a:xfrm>
            <a:off x="6992493" y="122935"/>
            <a:ext cx="2028189" cy="29972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b="0">
                <a:solidFill>
                  <a:srgbClr val="FFFFFF"/>
                </a:solidFill>
                <a:latin typeface="Arial MT"/>
                <a:cs typeface="Arial MT"/>
              </a:rPr>
              <a:t>Give</a:t>
            </a:r>
            <a:r>
              <a:rPr dirty="0" sz="1800" spc="-15" b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1800" spc="-10" b="0">
                <a:solidFill>
                  <a:srgbClr val="FFFFFF"/>
                </a:solidFill>
                <a:latin typeface="Arial MT"/>
                <a:cs typeface="Arial MT"/>
              </a:rPr>
              <a:t>Bronchodilator</a:t>
            </a:r>
            <a:endParaRPr sz="1800">
              <a:latin typeface="Arial MT"/>
              <a:cs typeface="Arial MT"/>
            </a:endParaRPr>
          </a:p>
        </p:txBody>
      </p:sp>
      <p:grpSp>
        <p:nvGrpSpPr>
          <p:cNvPr id="38" name="object 38" descr=""/>
          <p:cNvGrpSpPr/>
          <p:nvPr/>
        </p:nvGrpSpPr>
        <p:grpSpPr>
          <a:xfrm>
            <a:off x="6823582" y="1282064"/>
            <a:ext cx="2211070" cy="2312670"/>
            <a:chOff x="6823582" y="1282064"/>
            <a:chExt cx="2211070" cy="2312670"/>
          </a:xfrm>
        </p:grpSpPr>
        <p:sp>
          <p:nvSpPr>
            <p:cNvPr id="39" name="object 39" descr=""/>
            <p:cNvSpPr/>
            <p:nvPr/>
          </p:nvSpPr>
          <p:spPr>
            <a:xfrm>
              <a:off x="8081136" y="1295399"/>
              <a:ext cx="734060" cy="1983739"/>
            </a:xfrm>
            <a:custGeom>
              <a:avLst/>
              <a:gdLst/>
              <a:ahLst/>
              <a:cxnLst/>
              <a:rect l="l" t="t" r="r" b="b"/>
              <a:pathLst>
                <a:path w="734059" h="1983739">
                  <a:moveTo>
                    <a:pt x="366776" y="0"/>
                  </a:moveTo>
                  <a:lnTo>
                    <a:pt x="0" y="366775"/>
                  </a:lnTo>
                  <a:lnTo>
                    <a:pt x="224790" y="366775"/>
                  </a:lnTo>
                  <a:lnTo>
                    <a:pt x="224790" y="1983232"/>
                  </a:lnTo>
                  <a:lnTo>
                    <a:pt x="508635" y="1983232"/>
                  </a:lnTo>
                  <a:lnTo>
                    <a:pt x="508635" y="366775"/>
                  </a:lnTo>
                  <a:lnTo>
                    <a:pt x="733552" y="366775"/>
                  </a:lnTo>
                  <a:lnTo>
                    <a:pt x="366776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0" name="object 40" descr=""/>
            <p:cNvSpPr/>
            <p:nvPr/>
          </p:nvSpPr>
          <p:spPr>
            <a:xfrm>
              <a:off x="8081136" y="1295399"/>
              <a:ext cx="734060" cy="1983739"/>
            </a:xfrm>
            <a:custGeom>
              <a:avLst/>
              <a:gdLst/>
              <a:ahLst/>
              <a:cxnLst/>
              <a:rect l="l" t="t" r="r" b="b"/>
              <a:pathLst>
                <a:path w="734059" h="1983739">
                  <a:moveTo>
                    <a:pt x="0" y="366775"/>
                  </a:moveTo>
                  <a:lnTo>
                    <a:pt x="366776" y="0"/>
                  </a:lnTo>
                  <a:lnTo>
                    <a:pt x="733552" y="366775"/>
                  </a:lnTo>
                  <a:lnTo>
                    <a:pt x="508635" y="366775"/>
                  </a:lnTo>
                  <a:lnTo>
                    <a:pt x="508635" y="1983232"/>
                  </a:lnTo>
                  <a:lnTo>
                    <a:pt x="224790" y="1983232"/>
                  </a:lnTo>
                  <a:lnTo>
                    <a:pt x="224790" y="366775"/>
                  </a:lnTo>
                  <a:lnTo>
                    <a:pt x="0" y="366775"/>
                  </a:lnTo>
                  <a:close/>
                </a:path>
              </a:pathLst>
            </a:custGeom>
            <a:ln w="26424">
              <a:solidFill>
                <a:srgbClr val="BB49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1" name="object 41" descr=""/>
            <p:cNvSpPr/>
            <p:nvPr/>
          </p:nvSpPr>
          <p:spPr>
            <a:xfrm>
              <a:off x="6823582" y="3225152"/>
              <a:ext cx="2211070" cy="369570"/>
            </a:xfrm>
            <a:custGeom>
              <a:avLst/>
              <a:gdLst/>
              <a:ahLst/>
              <a:cxnLst/>
              <a:rect l="l" t="t" r="r" b="b"/>
              <a:pathLst>
                <a:path w="2211070" h="369570">
                  <a:moveTo>
                    <a:pt x="2210816" y="0"/>
                  </a:moveTo>
                  <a:lnTo>
                    <a:pt x="0" y="0"/>
                  </a:lnTo>
                  <a:lnTo>
                    <a:pt x="0" y="369328"/>
                  </a:lnTo>
                  <a:lnTo>
                    <a:pt x="2210816" y="369328"/>
                  </a:lnTo>
                  <a:lnTo>
                    <a:pt x="221081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2" name="object 42" descr=""/>
          <p:cNvSpPr txBox="1"/>
          <p:nvPr/>
        </p:nvSpPr>
        <p:spPr>
          <a:xfrm>
            <a:off x="6823582" y="3225152"/>
            <a:ext cx="2211070" cy="369570"/>
          </a:xfrm>
          <a:prstGeom prst="rect">
            <a:avLst/>
          </a:prstGeom>
          <a:solidFill>
            <a:srgbClr val="FFFFFF">
              <a:alpha val="1176"/>
            </a:srgbClr>
          </a:solidFill>
          <a:ln w="26424">
            <a:solidFill>
              <a:srgbClr val="93C500"/>
            </a:solidFill>
          </a:ln>
        </p:spPr>
        <p:txBody>
          <a:bodyPr wrap="square" lIns="0" tIns="40640" rIns="0" bIns="0" rtlCol="0" vert="horz">
            <a:spAutoFit/>
          </a:bodyPr>
          <a:lstStyle/>
          <a:p>
            <a:pPr marL="92075">
              <a:lnSpc>
                <a:spcPct val="100000"/>
              </a:lnSpc>
              <a:spcBef>
                <a:spcPts val="320"/>
              </a:spcBef>
            </a:pPr>
            <a:r>
              <a:rPr dirty="0" sz="1800" spc="-10">
                <a:latin typeface="Arial MT"/>
                <a:cs typeface="Arial MT"/>
              </a:rPr>
              <a:t>Bronchoconstriction</a:t>
            </a:r>
            <a:endParaRPr sz="1800">
              <a:latin typeface="Arial MT"/>
              <a:cs typeface="Arial MT"/>
            </a:endParaRPr>
          </a:p>
        </p:txBody>
      </p:sp>
      <p:sp>
        <p:nvSpPr>
          <p:cNvPr id="43" name="object 43" descr=""/>
          <p:cNvSpPr/>
          <p:nvPr/>
        </p:nvSpPr>
        <p:spPr>
          <a:xfrm>
            <a:off x="7039736" y="2686037"/>
            <a:ext cx="1774825" cy="369570"/>
          </a:xfrm>
          <a:custGeom>
            <a:avLst/>
            <a:gdLst/>
            <a:ahLst/>
            <a:cxnLst/>
            <a:rect l="l" t="t" r="r" b="b"/>
            <a:pathLst>
              <a:path w="1774825" h="369569">
                <a:moveTo>
                  <a:pt x="1774825" y="0"/>
                </a:moveTo>
                <a:lnTo>
                  <a:pt x="0" y="0"/>
                </a:lnTo>
                <a:lnTo>
                  <a:pt x="0" y="369328"/>
                </a:lnTo>
                <a:lnTo>
                  <a:pt x="1774825" y="369328"/>
                </a:lnTo>
                <a:lnTo>
                  <a:pt x="177482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4" name="object 44" descr=""/>
          <p:cNvSpPr txBox="1"/>
          <p:nvPr/>
        </p:nvSpPr>
        <p:spPr>
          <a:xfrm>
            <a:off x="7039736" y="2686037"/>
            <a:ext cx="1774825" cy="369570"/>
          </a:xfrm>
          <a:prstGeom prst="rect">
            <a:avLst/>
          </a:prstGeom>
          <a:solidFill>
            <a:srgbClr val="FFFFFF">
              <a:alpha val="1176"/>
            </a:srgbClr>
          </a:solidFill>
          <a:ln w="26424">
            <a:solidFill>
              <a:srgbClr val="93C500"/>
            </a:solidFill>
          </a:ln>
        </p:spPr>
        <p:txBody>
          <a:bodyPr wrap="square" lIns="0" tIns="40005" rIns="0" bIns="0" rtlCol="0" vert="horz">
            <a:spAutoFit/>
          </a:bodyPr>
          <a:lstStyle/>
          <a:p>
            <a:pPr marL="92075">
              <a:lnSpc>
                <a:spcPct val="100000"/>
              </a:lnSpc>
              <a:spcBef>
                <a:spcPts val="315"/>
              </a:spcBef>
            </a:pPr>
            <a:r>
              <a:rPr dirty="0" sz="1800">
                <a:latin typeface="Arial MT"/>
                <a:cs typeface="Arial MT"/>
              </a:rPr>
              <a:t>FEV1 </a:t>
            </a:r>
            <a:r>
              <a:rPr dirty="0" sz="1800" spc="-10">
                <a:latin typeface="Arial MT"/>
                <a:cs typeface="Arial MT"/>
              </a:rPr>
              <a:t>decrease</a:t>
            </a:r>
            <a:endParaRPr sz="1800">
              <a:latin typeface="Arial MT"/>
              <a:cs typeface="Arial MT"/>
            </a:endParaRPr>
          </a:p>
        </p:txBody>
      </p:sp>
      <p:grpSp>
        <p:nvGrpSpPr>
          <p:cNvPr id="45" name="object 45" descr=""/>
          <p:cNvGrpSpPr/>
          <p:nvPr/>
        </p:nvGrpSpPr>
        <p:grpSpPr>
          <a:xfrm>
            <a:off x="5028438" y="1273124"/>
            <a:ext cx="2045970" cy="1245235"/>
            <a:chOff x="5028438" y="1273124"/>
            <a:chExt cx="2045970" cy="1245235"/>
          </a:xfrm>
        </p:grpSpPr>
        <p:sp>
          <p:nvSpPr>
            <p:cNvPr id="46" name="object 46" descr=""/>
            <p:cNvSpPr/>
            <p:nvPr/>
          </p:nvSpPr>
          <p:spPr>
            <a:xfrm>
              <a:off x="5050663" y="1295349"/>
              <a:ext cx="2001520" cy="1200785"/>
            </a:xfrm>
            <a:custGeom>
              <a:avLst/>
              <a:gdLst/>
              <a:ahLst/>
              <a:cxnLst/>
              <a:rect l="l" t="t" r="r" b="b"/>
              <a:pathLst>
                <a:path w="2001520" h="1200785">
                  <a:moveTo>
                    <a:pt x="2001519" y="0"/>
                  </a:moveTo>
                  <a:lnTo>
                    <a:pt x="0" y="0"/>
                  </a:lnTo>
                  <a:lnTo>
                    <a:pt x="0" y="1200327"/>
                  </a:lnTo>
                  <a:lnTo>
                    <a:pt x="2001519" y="1200327"/>
                  </a:lnTo>
                  <a:lnTo>
                    <a:pt x="2001519" y="0"/>
                  </a:lnTo>
                  <a:close/>
                </a:path>
              </a:pathLst>
            </a:custGeom>
            <a:solidFill>
              <a:srgbClr val="93C5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7" name="object 47" descr=""/>
            <p:cNvSpPr/>
            <p:nvPr/>
          </p:nvSpPr>
          <p:spPr>
            <a:xfrm>
              <a:off x="5050663" y="1295349"/>
              <a:ext cx="2001520" cy="1200785"/>
            </a:xfrm>
            <a:custGeom>
              <a:avLst/>
              <a:gdLst/>
              <a:ahLst/>
              <a:cxnLst/>
              <a:rect l="l" t="t" r="r" b="b"/>
              <a:pathLst>
                <a:path w="2001520" h="1200785">
                  <a:moveTo>
                    <a:pt x="0" y="1200327"/>
                  </a:moveTo>
                  <a:lnTo>
                    <a:pt x="2001519" y="1200327"/>
                  </a:lnTo>
                  <a:lnTo>
                    <a:pt x="2001519" y="0"/>
                  </a:lnTo>
                  <a:lnTo>
                    <a:pt x="0" y="0"/>
                  </a:lnTo>
                  <a:lnTo>
                    <a:pt x="0" y="1200327"/>
                  </a:lnTo>
                  <a:close/>
                </a:path>
              </a:pathLst>
            </a:custGeom>
            <a:ln w="4445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8" name="object 48" descr=""/>
          <p:cNvSpPr txBox="1"/>
          <p:nvPr/>
        </p:nvSpPr>
        <p:spPr>
          <a:xfrm>
            <a:off x="5050663" y="1295349"/>
            <a:ext cx="2001520" cy="1200785"/>
          </a:xfrm>
          <a:prstGeom prst="rect">
            <a:avLst/>
          </a:prstGeom>
        </p:spPr>
        <p:txBody>
          <a:bodyPr wrap="square" lIns="0" tIns="40005" rIns="0" bIns="0" rtlCol="0" vert="horz">
            <a:spAutoFit/>
          </a:bodyPr>
          <a:lstStyle/>
          <a:p>
            <a:pPr algn="ctr" marL="137795" marR="128905">
              <a:lnSpc>
                <a:spcPct val="100000"/>
              </a:lnSpc>
              <a:spcBef>
                <a:spcPts val="315"/>
              </a:spcBef>
            </a:pPr>
            <a:r>
              <a:rPr dirty="0" sz="1800">
                <a:solidFill>
                  <a:srgbClr val="FFFFFF"/>
                </a:solidFill>
                <a:latin typeface="Arial MT"/>
                <a:cs typeface="Arial MT"/>
              </a:rPr>
              <a:t>Continue</a:t>
            </a:r>
            <a:r>
              <a:rPr dirty="0" sz="1800" spc="-1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FFFFFF"/>
                </a:solidFill>
                <a:latin typeface="Arial MT"/>
                <a:cs typeface="Arial MT"/>
              </a:rPr>
              <a:t>if</a:t>
            </a:r>
            <a:r>
              <a:rPr dirty="0" sz="1800" spc="-3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1800" spc="-20">
                <a:solidFill>
                  <a:srgbClr val="FFFFFF"/>
                </a:solidFill>
                <a:latin typeface="Arial MT"/>
                <a:cs typeface="Arial MT"/>
              </a:rPr>
              <a:t>FEV1 </a:t>
            </a:r>
            <a:r>
              <a:rPr dirty="0" sz="1800" spc="-10">
                <a:solidFill>
                  <a:srgbClr val="FFFFFF"/>
                </a:solidFill>
                <a:latin typeface="Arial MT"/>
                <a:cs typeface="Arial MT"/>
              </a:rPr>
              <a:t>decrease</a:t>
            </a:r>
            <a:endParaRPr sz="1800">
              <a:latin typeface="Arial MT"/>
              <a:cs typeface="Arial MT"/>
            </a:endParaRPr>
          </a:p>
          <a:p>
            <a:pPr algn="ctr">
              <a:lnSpc>
                <a:spcPct val="100000"/>
              </a:lnSpc>
            </a:pPr>
            <a:r>
              <a:rPr dirty="0" sz="1800">
                <a:solidFill>
                  <a:srgbClr val="FFFFFF"/>
                </a:solidFill>
                <a:latin typeface="Arial MT"/>
                <a:cs typeface="Arial MT"/>
              </a:rPr>
              <a:t>&lt;</a:t>
            </a:r>
            <a:r>
              <a:rPr dirty="0" sz="1800" spc="-5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FFFFFF"/>
                </a:solidFill>
                <a:latin typeface="Arial MT"/>
                <a:cs typeface="Arial MT"/>
              </a:rPr>
              <a:t>20% </a:t>
            </a:r>
            <a:r>
              <a:rPr dirty="0" sz="1800" spc="-20">
                <a:solidFill>
                  <a:srgbClr val="FFFFFF"/>
                </a:solidFill>
                <a:latin typeface="Arial MT"/>
                <a:cs typeface="Arial MT"/>
              </a:rPr>
              <a:t>FEV1</a:t>
            </a:r>
            <a:endParaRPr sz="1800">
              <a:latin typeface="Arial MT"/>
              <a:cs typeface="Arial MT"/>
            </a:endParaRPr>
          </a:p>
          <a:p>
            <a:pPr algn="ctr" marL="635">
              <a:lnSpc>
                <a:spcPct val="100000"/>
              </a:lnSpc>
            </a:pPr>
            <a:r>
              <a:rPr dirty="0" sz="1800" spc="-10">
                <a:solidFill>
                  <a:srgbClr val="FFFFFF"/>
                </a:solidFill>
                <a:latin typeface="Arial MT"/>
                <a:cs typeface="Arial MT"/>
              </a:rPr>
              <a:t>baseline</a:t>
            </a:r>
            <a:endParaRPr sz="1800">
              <a:latin typeface="Arial MT"/>
              <a:cs typeface="Arial MT"/>
            </a:endParaRPr>
          </a:p>
        </p:txBody>
      </p:sp>
      <p:grpSp>
        <p:nvGrpSpPr>
          <p:cNvPr id="49" name="object 49" descr=""/>
          <p:cNvGrpSpPr/>
          <p:nvPr/>
        </p:nvGrpSpPr>
        <p:grpSpPr>
          <a:xfrm>
            <a:off x="-13212" y="-13212"/>
            <a:ext cx="9170670" cy="6884670"/>
            <a:chOff x="-13212" y="-13212"/>
            <a:chExt cx="9170670" cy="6884670"/>
          </a:xfrm>
        </p:grpSpPr>
        <p:pic>
          <p:nvPicPr>
            <p:cNvPr id="50" name="object 50" descr="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966314" y="2751391"/>
              <a:ext cx="683921" cy="584644"/>
            </a:xfrm>
            <a:prstGeom prst="rect">
              <a:avLst/>
            </a:prstGeom>
          </p:spPr>
        </p:pic>
        <p:pic>
          <p:nvPicPr>
            <p:cNvPr id="51" name="object 51" descr="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2109215" y="2322575"/>
              <a:ext cx="388619" cy="388620"/>
            </a:xfrm>
            <a:prstGeom prst="rect">
              <a:avLst/>
            </a:prstGeom>
          </p:spPr>
        </p:pic>
        <p:sp>
          <p:nvSpPr>
            <p:cNvPr id="52" name="object 52" descr=""/>
            <p:cNvSpPr/>
            <p:nvPr/>
          </p:nvSpPr>
          <p:spPr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l" t="t" r="r" b="b"/>
              <a:pathLst>
                <a:path w="9144000" h="6858000">
                  <a:moveTo>
                    <a:pt x="9144000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9144000" y="68580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FFFFFF">
                <a:alpha val="1176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3" name="object 53" descr=""/>
            <p:cNvSpPr/>
            <p:nvPr/>
          </p:nvSpPr>
          <p:spPr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l" t="t" r="r" b="b"/>
              <a:pathLst>
                <a:path w="9144000" h="6858000">
                  <a:moveTo>
                    <a:pt x="0" y="6858000"/>
                  </a:moveTo>
                  <a:lnTo>
                    <a:pt x="9144000" y="6858000"/>
                  </a:lnTo>
                  <a:lnTo>
                    <a:pt x="9144000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ln w="26424">
              <a:solidFill>
                <a:srgbClr val="6B91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-13212" y="-13212"/>
            <a:ext cx="9170670" cy="6884670"/>
            <a:chOff x="-13212" y="-13212"/>
            <a:chExt cx="9170670" cy="688467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252728" y="490727"/>
              <a:ext cx="6662928" cy="6150864"/>
            </a:xfrm>
            <a:prstGeom prst="rect">
              <a:avLst/>
            </a:prstGeom>
          </p:spPr>
        </p:pic>
        <p:pic>
          <p:nvPicPr>
            <p:cNvPr id="4" name="object 4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447800" y="686816"/>
              <a:ext cx="6067171" cy="5561584"/>
            </a:xfrm>
            <a:prstGeom prst="rect">
              <a:avLst/>
            </a:prstGeom>
          </p:spPr>
        </p:pic>
        <p:sp>
          <p:nvSpPr>
            <p:cNvPr id="5" name="object 5" descr=""/>
            <p:cNvSpPr/>
            <p:nvPr/>
          </p:nvSpPr>
          <p:spPr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l" t="t" r="r" b="b"/>
              <a:pathLst>
                <a:path w="9144000" h="6858000">
                  <a:moveTo>
                    <a:pt x="9144000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9144000" y="68580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FFFFFF">
                <a:alpha val="1176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l" t="t" r="r" b="b"/>
              <a:pathLst>
                <a:path w="9144000" h="6858000">
                  <a:moveTo>
                    <a:pt x="0" y="6858000"/>
                  </a:moveTo>
                  <a:lnTo>
                    <a:pt x="9144000" y="6858000"/>
                  </a:lnTo>
                  <a:lnTo>
                    <a:pt x="9144000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ln w="26424">
              <a:solidFill>
                <a:srgbClr val="6B91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286000" y="13664"/>
            <a:ext cx="6858000" cy="6837553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87274" y="6201867"/>
            <a:ext cx="345757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Cambria"/>
                <a:cs typeface="Cambria"/>
              </a:rPr>
              <a:t>Crapo.</a:t>
            </a:r>
            <a:r>
              <a:rPr dirty="0" sz="1200" spc="-20">
                <a:latin typeface="Cambria"/>
                <a:cs typeface="Cambria"/>
              </a:rPr>
              <a:t> </a:t>
            </a:r>
            <a:r>
              <a:rPr dirty="0" sz="1200" i="1">
                <a:latin typeface="Cambria"/>
                <a:cs typeface="Cambria"/>
              </a:rPr>
              <a:t>Am</a:t>
            </a:r>
            <a:r>
              <a:rPr dirty="0" sz="1200" spc="-25" i="1">
                <a:latin typeface="Cambria"/>
                <a:cs typeface="Cambria"/>
              </a:rPr>
              <a:t> </a:t>
            </a:r>
            <a:r>
              <a:rPr dirty="0" sz="1200" i="1">
                <a:latin typeface="Cambria"/>
                <a:cs typeface="Cambria"/>
              </a:rPr>
              <a:t>J</a:t>
            </a:r>
            <a:r>
              <a:rPr dirty="0" sz="1200" spc="-20" i="1">
                <a:latin typeface="Cambria"/>
                <a:cs typeface="Cambria"/>
              </a:rPr>
              <a:t> </a:t>
            </a:r>
            <a:r>
              <a:rPr dirty="0" sz="1200" spc="-10" i="1">
                <a:latin typeface="Cambria"/>
                <a:cs typeface="Cambria"/>
              </a:rPr>
              <a:t>Respir </a:t>
            </a:r>
            <a:r>
              <a:rPr dirty="0" sz="1200" i="1">
                <a:latin typeface="Cambria"/>
                <a:cs typeface="Cambria"/>
              </a:rPr>
              <a:t>Crit</a:t>
            </a:r>
            <a:r>
              <a:rPr dirty="0" sz="1200" spc="-30" i="1">
                <a:latin typeface="Cambria"/>
                <a:cs typeface="Cambria"/>
              </a:rPr>
              <a:t> </a:t>
            </a:r>
            <a:r>
              <a:rPr dirty="0" sz="1200" i="1">
                <a:latin typeface="Cambria"/>
                <a:cs typeface="Cambria"/>
              </a:rPr>
              <a:t>Care</a:t>
            </a:r>
            <a:r>
              <a:rPr dirty="0" sz="1200" spc="-45" i="1">
                <a:latin typeface="Cambria"/>
                <a:cs typeface="Cambria"/>
              </a:rPr>
              <a:t> </a:t>
            </a:r>
            <a:r>
              <a:rPr dirty="0" sz="1200" i="1">
                <a:latin typeface="Cambria"/>
                <a:cs typeface="Cambria"/>
              </a:rPr>
              <a:t>Med,</a:t>
            </a:r>
            <a:r>
              <a:rPr dirty="0" sz="1200" spc="-25" i="1">
                <a:latin typeface="Cambria"/>
                <a:cs typeface="Cambria"/>
              </a:rPr>
              <a:t> </a:t>
            </a:r>
            <a:r>
              <a:rPr dirty="0" sz="1200" i="1">
                <a:latin typeface="Cambria"/>
                <a:cs typeface="Cambria"/>
              </a:rPr>
              <a:t>2000;</a:t>
            </a:r>
            <a:r>
              <a:rPr dirty="0" sz="1200" spc="-25" i="1">
                <a:latin typeface="Cambria"/>
                <a:cs typeface="Cambria"/>
              </a:rPr>
              <a:t> </a:t>
            </a:r>
            <a:r>
              <a:rPr dirty="0" sz="1200" i="1">
                <a:latin typeface="Cambria"/>
                <a:cs typeface="Cambria"/>
              </a:rPr>
              <a:t>161</a:t>
            </a:r>
            <a:r>
              <a:rPr dirty="0" sz="1200">
                <a:latin typeface="Cambria"/>
                <a:cs typeface="Cambria"/>
              </a:rPr>
              <a:t>:</a:t>
            </a:r>
            <a:r>
              <a:rPr dirty="0" sz="1200" spc="-20">
                <a:latin typeface="Cambria"/>
                <a:cs typeface="Cambria"/>
              </a:rPr>
              <a:t> </a:t>
            </a:r>
            <a:r>
              <a:rPr dirty="0" sz="1200" spc="-10">
                <a:latin typeface="Cambria"/>
                <a:cs typeface="Cambria"/>
              </a:rPr>
              <a:t>309-</a:t>
            </a:r>
            <a:r>
              <a:rPr dirty="0" sz="1200" spc="-20">
                <a:latin typeface="Cambria"/>
                <a:cs typeface="Cambria"/>
              </a:rPr>
              <a:t>329.</a:t>
            </a:r>
            <a:endParaRPr sz="1200">
              <a:latin typeface="Cambria"/>
              <a:cs typeface="Cambria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1652016" y="1336547"/>
            <a:ext cx="570230" cy="559435"/>
            <a:chOff x="1652016" y="1336547"/>
            <a:chExt cx="570230" cy="559435"/>
          </a:xfrm>
        </p:grpSpPr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702646" y="1364360"/>
              <a:ext cx="407754" cy="447675"/>
            </a:xfrm>
            <a:prstGeom prst="rect">
              <a:avLst/>
            </a:prstGeom>
          </p:spPr>
        </p:pic>
        <p:pic>
          <p:nvPicPr>
            <p:cNvPr id="6" name="object 6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652016" y="1336547"/>
              <a:ext cx="569976" cy="559308"/>
            </a:xfrm>
            <a:prstGeom prst="rect">
              <a:avLst/>
            </a:prstGeom>
          </p:spPr>
        </p:pic>
        <p:pic>
          <p:nvPicPr>
            <p:cNvPr id="7" name="object 7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718818" y="1380731"/>
              <a:ext cx="338556" cy="369328"/>
            </a:xfrm>
            <a:prstGeom prst="rect">
              <a:avLst/>
            </a:prstGeom>
          </p:spPr>
        </p:pic>
        <p:sp>
          <p:nvSpPr>
            <p:cNvPr id="8" name="object 8" descr=""/>
            <p:cNvSpPr/>
            <p:nvPr/>
          </p:nvSpPr>
          <p:spPr>
            <a:xfrm>
              <a:off x="1718818" y="1380731"/>
              <a:ext cx="339090" cy="369570"/>
            </a:xfrm>
            <a:custGeom>
              <a:avLst/>
              <a:gdLst/>
              <a:ahLst/>
              <a:cxnLst/>
              <a:rect l="l" t="t" r="r" b="b"/>
              <a:pathLst>
                <a:path w="339089" h="369569">
                  <a:moveTo>
                    <a:pt x="0" y="369328"/>
                  </a:moveTo>
                  <a:lnTo>
                    <a:pt x="338556" y="369328"/>
                  </a:lnTo>
                  <a:lnTo>
                    <a:pt x="338556" y="0"/>
                  </a:lnTo>
                  <a:lnTo>
                    <a:pt x="0" y="0"/>
                  </a:lnTo>
                  <a:lnTo>
                    <a:pt x="0" y="369328"/>
                  </a:lnTo>
                  <a:close/>
                </a:path>
              </a:pathLst>
            </a:custGeom>
            <a:ln w="9525">
              <a:solidFill>
                <a:srgbClr val="93C5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 descr=""/>
          <p:cNvSpPr txBox="1"/>
          <p:nvPr/>
        </p:nvSpPr>
        <p:spPr>
          <a:xfrm>
            <a:off x="1797811" y="1407921"/>
            <a:ext cx="17843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endParaRPr sz="1800">
              <a:latin typeface="Arial MT"/>
              <a:cs typeface="Arial MT"/>
            </a:endParaRPr>
          </a:p>
        </p:txBody>
      </p:sp>
      <p:grpSp>
        <p:nvGrpSpPr>
          <p:cNvPr id="10" name="object 10" descr=""/>
          <p:cNvGrpSpPr/>
          <p:nvPr/>
        </p:nvGrpSpPr>
        <p:grpSpPr>
          <a:xfrm>
            <a:off x="542544" y="3203448"/>
            <a:ext cx="1696720" cy="559435"/>
            <a:chOff x="542544" y="3203448"/>
            <a:chExt cx="1696720" cy="559435"/>
          </a:xfrm>
        </p:grpSpPr>
        <p:pic>
          <p:nvPicPr>
            <p:cNvPr id="11" name="object 11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93233" y="3231261"/>
              <a:ext cx="419828" cy="447675"/>
            </a:xfrm>
            <a:prstGeom prst="rect">
              <a:avLst/>
            </a:prstGeom>
          </p:spPr>
        </p:pic>
        <p:pic>
          <p:nvPicPr>
            <p:cNvPr id="12" name="object 12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42544" y="3203448"/>
              <a:ext cx="582168" cy="559307"/>
            </a:xfrm>
            <a:prstGeom prst="rect">
              <a:avLst/>
            </a:prstGeom>
          </p:spPr>
        </p:pic>
        <p:pic>
          <p:nvPicPr>
            <p:cNvPr id="13" name="object 13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09600" y="3247758"/>
              <a:ext cx="351383" cy="369328"/>
            </a:xfrm>
            <a:prstGeom prst="rect">
              <a:avLst/>
            </a:prstGeom>
          </p:spPr>
        </p:pic>
        <p:sp>
          <p:nvSpPr>
            <p:cNvPr id="14" name="object 14" descr=""/>
            <p:cNvSpPr/>
            <p:nvPr/>
          </p:nvSpPr>
          <p:spPr>
            <a:xfrm>
              <a:off x="609600" y="3247758"/>
              <a:ext cx="351790" cy="369570"/>
            </a:xfrm>
            <a:custGeom>
              <a:avLst/>
              <a:gdLst/>
              <a:ahLst/>
              <a:cxnLst/>
              <a:rect l="l" t="t" r="r" b="b"/>
              <a:pathLst>
                <a:path w="351790" h="369570">
                  <a:moveTo>
                    <a:pt x="0" y="369328"/>
                  </a:moveTo>
                  <a:lnTo>
                    <a:pt x="351383" y="369328"/>
                  </a:lnTo>
                  <a:lnTo>
                    <a:pt x="351383" y="0"/>
                  </a:lnTo>
                  <a:lnTo>
                    <a:pt x="0" y="0"/>
                  </a:lnTo>
                  <a:lnTo>
                    <a:pt x="0" y="369328"/>
                  </a:lnTo>
                  <a:close/>
                </a:path>
              </a:pathLst>
            </a:custGeom>
            <a:ln w="9525">
              <a:solidFill>
                <a:srgbClr val="93C5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5" name="object 15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170862" y="3231261"/>
              <a:ext cx="421286" cy="447675"/>
            </a:xfrm>
            <a:prstGeom prst="rect">
              <a:avLst/>
            </a:prstGeom>
          </p:spPr>
        </p:pic>
        <p:pic>
          <p:nvPicPr>
            <p:cNvPr id="16" name="object 16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120140" y="3203448"/>
              <a:ext cx="582168" cy="559307"/>
            </a:xfrm>
            <a:prstGeom prst="rect">
              <a:avLst/>
            </a:prstGeom>
          </p:spPr>
        </p:pic>
        <p:pic>
          <p:nvPicPr>
            <p:cNvPr id="17" name="object 17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187716" y="3247758"/>
              <a:ext cx="351383" cy="369328"/>
            </a:xfrm>
            <a:prstGeom prst="rect">
              <a:avLst/>
            </a:prstGeom>
          </p:spPr>
        </p:pic>
        <p:sp>
          <p:nvSpPr>
            <p:cNvPr id="18" name="object 18" descr=""/>
            <p:cNvSpPr/>
            <p:nvPr/>
          </p:nvSpPr>
          <p:spPr>
            <a:xfrm>
              <a:off x="1187716" y="3247758"/>
              <a:ext cx="351790" cy="369570"/>
            </a:xfrm>
            <a:custGeom>
              <a:avLst/>
              <a:gdLst/>
              <a:ahLst/>
              <a:cxnLst/>
              <a:rect l="l" t="t" r="r" b="b"/>
              <a:pathLst>
                <a:path w="351790" h="369570">
                  <a:moveTo>
                    <a:pt x="0" y="369328"/>
                  </a:moveTo>
                  <a:lnTo>
                    <a:pt x="351383" y="369328"/>
                  </a:lnTo>
                  <a:lnTo>
                    <a:pt x="351383" y="0"/>
                  </a:lnTo>
                  <a:lnTo>
                    <a:pt x="0" y="0"/>
                  </a:lnTo>
                  <a:lnTo>
                    <a:pt x="0" y="369328"/>
                  </a:lnTo>
                  <a:close/>
                </a:path>
              </a:pathLst>
            </a:custGeom>
            <a:ln w="9525">
              <a:solidFill>
                <a:srgbClr val="93C5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9" name="object 19" descr="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719410" y="3231261"/>
              <a:ext cx="407754" cy="447675"/>
            </a:xfrm>
            <a:prstGeom prst="rect">
              <a:avLst/>
            </a:prstGeom>
          </p:spPr>
        </p:pic>
        <p:pic>
          <p:nvPicPr>
            <p:cNvPr id="20" name="object 20" descr="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668780" y="3203448"/>
              <a:ext cx="569976" cy="559307"/>
            </a:xfrm>
            <a:prstGeom prst="rect">
              <a:avLst/>
            </a:prstGeom>
          </p:spPr>
        </p:pic>
        <p:pic>
          <p:nvPicPr>
            <p:cNvPr id="21" name="object 21" descr="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735708" y="3247758"/>
              <a:ext cx="338556" cy="369328"/>
            </a:xfrm>
            <a:prstGeom prst="rect">
              <a:avLst/>
            </a:prstGeom>
          </p:spPr>
        </p:pic>
        <p:sp>
          <p:nvSpPr>
            <p:cNvPr id="22" name="object 22" descr=""/>
            <p:cNvSpPr/>
            <p:nvPr/>
          </p:nvSpPr>
          <p:spPr>
            <a:xfrm>
              <a:off x="1735708" y="3247758"/>
              <a:ext cx="339090" cy="369570"/>
            </a:xfrm>
            <a:custGeom>
              <a:avLst/>
              <a:gdLst/>
              <a:ahLst/>
              <a:cxnLst/>
              <a:rect l="l" t="t" r="r" b="b"/>
              <a:pathLst>
                <a:path w="339089" h="369570">
                  <a:moveTo>
                    <a:pt x="0" y="369328"/>
                  </a:moveTo>
                  <a:lnTo>
                    <a:pt x="338556" y="369328"/>
                  </a:lnTo>
                  <a:lnTo>
                    <a:pt x="338556" y="0"/>
                  </a:lnTo>
                  <a:lnTo>
                    <a:pt x="0" y="0"/>
                  </a:lnTo>
                  <a:lnTo>
                    <a:pt x="0" y="369328"/>
                  </a:lnTo>
                  <a:close/>
                </a:path>
              </a:pathLst>
            </a:custGeom>
            <a:ln w="9525">
              <a:solidFill>
                <a:srgbClr val="93C5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3" name="object 23" descr=""/>
          <p:cNvSpPr txBox="1"/>
          <p:nvPr/>
        </p:nvSpPr>
        <p:spPr>
          <a:xfrm>
            <a:off x="688340" y="3275457"/>
            <a:ext cx="130492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90550" algn="l"/>
                <a:tab pos="1138555" algn="l"/>
              </a:tabLst>
            </a:pPr>
            <a:r>
              <a:rPr dirty="0" sz="1800" spc="-50">
                <a:solidFill>
                  <a:srgbClr val="FFFFFF"/>
                </a:solidFill>
                <a:latin typeface="Arial MT"/>
                <a:cs typeface="Arial MT"/>
              </a:rPr>
              <a:t>D</a:t>
            </a:r>
            <a:r>
              <a:rPr dirty="0" sz="1800">
                <a:solidFill>
                  <a:srgbClr val="FFFFFF"/>
                </a:solidFill>
                <a:latin typeface="Arial MT"/>
                <a:cs typeface="Arial MT"/>
              </a:rPr>
              <a:t>	</a:t>
            </a:r>
            <a:r>
              <a:rPr dirty="0" sz="1800" spc="-50">
                <a:solidFill>
                  <a:srgbClr val="FFFFFF"/>
                </a:solidFill>
                <a:latin typeface="Arial MT"/>
                <a:cs typeface="Arial MT"/>
              </a:rPr>
              <a:t>C</a:t>
            </a:r>
            <a:r>
              <a:rPr dirty="0" sz="1800">
                <a:solidFill>
                  <a:srgbClr val="FFFFFF"/>
                </a:solidFill>
                <a:latin typeface="Arial MT"/>
                <a:cs typeface="Arial MT"/>
              </a:rPr>
              <a:t>	</a:t>
            </a:r>
            <a:r>
              <a:rPr dirty="0" sz="1800" spc="-50">
                <a:solidFill>
                  <a:srgbClr val="FFFFFF"/>
                </a:solidFill>
                <a:latin typeface="Arial MT"/>
                <a:cs typeface="Arial MT"/>
              </a:rPr>
              <a:t>B</a:t>
            </a:r>
            <a:endParaRPr sz="1800">
              <a:latin typeface="Arial MT"/>
              <a:cs typeface="Arial MT"/>
            </a:endParaRPr>
          </a:p>
        </p:txBody>
      </p:sp>
      <p:grpSp>
        <p:nvGrpSpPr>
          <p:cNvPr id="24" name="object 24" descr=""/>
          <p:cNvGrpSpPr/>
          <p:nvPr/>
        </p:nvGrpSpPr>
        <p:grpSpPr>
          <a:xfrm>
            <a:off x="1668779" y="4908803"/>
            <a:ext cx="570230" cy="559435"/>
            <a:chOff x="1668779" y="4908803"/>
            <a:chExt cx="570230" cy="559435"/>
          </a:xfrm>
        </p:grpSpPr>
        <p:pic>
          <p:nvPicPr>
            <p:cNvPr id="25" name="object 25" descr="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719469" y="4936616"/>
              <a:ext cx="419828" cy="447675"/>
            </a:xfrm>
            <a:prstGeom prst="rect">
              <a:avLst/>
            </a:prstGeom>
          </p:spPr>
        </p:pic>
        <p:pic>
          <p:nvPicPr>
            <p:cNvPr id="26" name="object 26" descr="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668779" y="4908803"/>
              <a:ext cx="569976" cy="559307"/>
            </a:xfrm>
            <a:prstGeom prst="rect">
              <a:avLst/>
            </a:prstGeom>
          </p:spPr>
        </p:pic>
        <p:pic>
          <p:nvPicPr>
            <p:cNvPr id="27" name="object 27" descr="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1735708" y="4952987"/>
              <a:ext cx="351383" cy="369328"/>
            </a:xfrm>
            <a:prstGeom prst="rect">
              <a:avLst/>
            </a:prstGeom>
          </p:spPr>
        </p:pic>
        <p:sp>
          <p:nvSpPr>
            <p:cNvPr id="28" name="object 28" descr=""/>
            <p:cNvSpPr/>
            <p:nvPr/>
          </p:nvSpPr>
          <p:spPr>
            <a:xfrm>
              <a:off x="1735708" y="4952987"/>
              <a:ext cx="351790" cy="369570"/>
            </a:xfrm>
            <a:custGeom>
              <a:avLst/>
              <a:gdLst/>
              <a:ahLst/>
              <a:cxnLst/>
              <a:rect l="l" t="t" r="r" b="b"/>
              <a:pathLst>
                <a:path w="351789" h="369570">
                  <a:moveTo>
                    <a:pt x="0" y="369328"/>
                  </a:moveTo>
                  <a:lnTo>
                    <a:pt x="351383" y="369328"/>
                  </a:lnTo>
                  <a:lnTo>
                    <a:pt x="351383" y="0"/>
                  </a:lnTo>
                  <a:lnTo>
                    <a:pt x="0" y="0"/>
                  </a:lnTo>
                  <a:lnTo>
                    <a:pt x="0" y="369328"/>
                  </a:lnTo>
                  <a:close/>
                </a:path>
              </a:pathLst>
            </a:custGeom>
            <a:ln w="9525">
              <a:solidFill>
                <a:srgbClr val="93C5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9" name="object 29" descr=""/>
          <p:cNvSpPr txBox="1"/>
          <p:nvPr/>
        </p:nvSpPr>
        <p:spPr>
          <a:xfrm>
            <a:off x="1814829" y="4981194"/>
            <a:ext cx="17843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0">
                <a:solidFill>
                  <a:srgbClr val="FFFFFF"/>
                </a:solidFill>
                <a:latin typeface="Arial MT"/>
                <a:cs typeface="Arial MT"/>
              </a:rPr>
              <a:t>A</a:t>
            </a:r>
            <a:endParaRPr sz="1800">
              <a:latin typeface="Arial MT"/>
              <a:cs typeface="Arial MT"/>
            </a:endParaRPr>
          </a:p>
        </p:txBody>
      </p:sp>
      <p:grpSp>
        <p:nvGrpSpPr>
          <p:cNvPr id="30" name="object 30" descr=""/>
          <p:cNvGrpSpPr/>
          <p:nvPr/>
        </p:nvGrpSpPr>
        <p:grpSpPr>
          <a:xfrm>
            <a:off x="-13212" y="-13212"/>
            <a:ext cx="9170670" cy="6884670"/>
            <a:chOff x="-13212" y="-13212"/>
            <a:chExt cx="9170670" cy="6884670"/>
          </a:xfrm>
        </p:grpSpPr>
        <p:sp>
          <p:nvSpPr>
            <p:cNvPr id="31" name="object 31" descr=""/>
            <p:cNvSpPr/>
            <p:nvPr/>
          </p:nvSpPr>
          <p:spPr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l" t="t" r="r" b="b"/>
              <a:pathLst>
                <a:path w="9144000" h="6858000">
                  <a:moveTo>
                    <a:pt x="9144000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9144000" y="68580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FFFFFF">
                <a:alpha val="1176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2" name="object 32" descr=""/>
            <p:cNvSpPr/>
            <p:nvPr/>
          </p:nvSpPr>
          <p:spPr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l" t="t" r="r" b="b"/>
              <a:pathLst>
                <a:path w="9144000" h="6858000">
                  <a:moveTo>
                    <a:pt x="0" y="6858000"/>
                  </a:moveTo>
                  <a:lnTo>
                    <a:pt x="9144000" y="6858000"/>
                  </a:lnTo>
                  <a:lnTo>
                    <a:pt x="9144000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ln w="26424">
              <a:solidFill>
                <a:srgbClr val="6B91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676400" y="0"/>
              <a:ext cx="5845175" cy="6844351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1641094" y="1843989"/>
              <a:ext cx="305435" cy="307975"/>
            </a:xfrm>
            <a:custGeom>
              <a:avLst/>
              <a:gdLst/>
              <a:ahLst/>
              <a:cxnLst/>
              <a:rect l="l" t="t" r="r" b="b"/>
              <a:pathLst>
                <a:path w="305435" h="307975">
                  <a:moveTo>
                    <a:pt x="304888" y="0"/>
                  </a:moveTo>
                  <a:lnTo>
                    <a:pt x="0" y="0"/>
                  </a:lnTo>
                  <a:lnTo>
                    <a:pt x="0" y="307771"/>
                  </a:lnTo>
                  <a:lnTo>
                    <a:pt x="304888" y="307771"/>
                  </a:lnTo>
                  <a:lnTo>
                    <a:pt x="304888" y="0"/>
                  </a:lnTo>
                  <a:close/>
                </a:path>
              </a:pathLst>
            </a:custGeom>
            <a:solidFill>
              <a:srgbClr val="946B4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1641094" y="1843989"/>
              <a:ext cx="305435" cy="307975"/>
            </a:xfrm>
            <a:custGeom>
              <a:avLst/>
              <a:gdLst/>
              <a:ahLst/>
              <a:cxnLst/>
              <a:rect l="l" t="t" r="r" b="b"/>
              <a:pathLst>
                <a:path w="305435" h="307975">
                  <a:moveTo>
                    <a:pt x="0" y="307771"/>
                  </a:moveTo>
                  <a:lnTo>
                    <a:pt x="304888" y="307771"/>
                  </a:lnTo>
                  <a:lnTo>
                    <a:pt x="304888" y="0"/>
                  </a:lnTo>
                  <a:lnTo>
                    <a:pt x="0" y="0"/>
                  </a:lnTo>
                  <a:lnTo>
                    <a:pt x="0" y="307771"/>
                  </a:lnTo>
                  <a:close/>
                </a:path>
              </a:pathLst>
            </a:custGeom>
            <a:ln w="4445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 descr=""/>
          <p:cNvSpPr txBox="1"/>
          <p:nvPr/>
        </p:nvSpPr>
        <p:spPr>
          <a:xfrm>
            <a:off x="1641094" y="1843989"/>
            <a:ext cx="305435" cy="307975"/>
          </a:xfrm>
          <a:prstGeom prst="rect">
            <a:avLst/>
          </a:prstGeom>
        </p:spPr>
        <p:txBody>
          <a:bodyPr wrap="square" lIns="0" tIns="40005" rIns="0" bIns="0" rtlCol="0" vert="horz">
            <a:spAutoFit/>
          </a:bodyPr>
          <a:lstStyle/>
          <a:p>
            <a:pPr marL="91440">
              <a:lnSpc>
                <a:spcPct val="100000"/>
              </a:lnSpc>
              <a:spcBef>
                <a:spcPts val="315"/>
              </a:spcBef>
            </a:pPr>
            <a:r>
              <a:rPr dirty="0" sz="1400" spc="-50" b="1">
                <a:solidFill>
                  <a:srgbClr val="FFFFFF"/>
                </a:solidFill>
                <a:latin typeface="Arial"/>
                <a:cs typeface="Arial"/>
              </a:rPr>
              <a:t>E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7" name="object 7" descr=""/>
          <p:cNvGrpSpPr/>
          <p:nvPr/>
        </p:nvGrpSpPr>
        <p:grpSpPr>
          <a:xfrm>
            <a:off x="1618869" y="2644724"/>
            <a:ext cx="359410" cy="352425"/>
            <a:chOff x="1618869" y="2644724"/>
            <a:chExt cx="359410" cy="352425"/>
          </a:xfrm>
        </p:grpSpPr>
        <p:sp>
          <p:nvSpPr>
            <p:cNvPr id="8" name="object 8" descr=""/>
            <p:cNvSpPr/>
            <p:nvPr/>
          </p:nvSpPr>
          <p:spPr>
            <a:xfrm>
              <a:off x="1641094" y="2666949"/>
              <a:ext cx="314960" cy="307975"/>
            </a:xfrm>
            <a:custGeom>
              <a:avLst/>
              <a:gdLst/>
              <a:ahLst/>
              <a:cxnLst/>
              <a:rect l="l" t="t" r="r" b="b"/>
              <a:pathLst>
                <a:path w="314960" h="307975">
                  <a:moveTo>
                    <a:pt x="314515" y="0"/>
                  </a:moveTo>
                  <a:lnTo>
                    <a:pt x="0" y="0"/>
                  </a:lnTo>
                  <a:lnTo>
                    <a:pt x="0" y="307771"/>
                  </a:lnTo>
                  <a:lnTo>
                    <a:pt x="314515" y="307771"/>
                  </a:lnTo>
                  <a:lnTo>
                    <a:pt x="314515" y="0"/>
                  </a:lnTo>
                  <a:close/>
                </a:path>
              </a:pathLst>
            </a:custGeom>
            <a:solidFill>
              <a:srgbClr val="946B4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1641094" y="2666949"/>
              <a:ext cx="314960" cy="307975"/>
            </a:xfrm>
            <a:custGeom>
              <a:avLst/>
              <a:gdLst/>
              <a:ahLst/>
              <a:cxnLst/>
              <a:rect l="l" t="t" r="r" b="b"/>
              <a:pathLst>
                <a:path w="314960" h="307975">
                  <a:moveTo>
                    <a:pt x="0" y="307771"/>
                  </a:moveTo>
                  <a:lnTo>
                    <a:pt x="314515" y="307771"/>
                  </a:lnTo>
                  <a:lnTo>
                    <a:pt x="314515" y="0"/>
                  </a:lnTo>
                  <a:lnTo>
                    <a:pt x="0" y="0"/>
                  </a:lnTo>
                  <a:lnTo>
                    <a:pt x="0" y="307771"/>
                  </a:lnTo>
                  <a:close/>
                </a:path>
              </a:pathLst>
            </a:custGeom>
            <a:ln w="4445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 descr=""/>
          <p:cNvSpPr txBox="1"/>
          <p:nvPr/>
        </p:nvSpPr>
        <p:spPr>
          <a:xfrm>
            <a:off x="1641094" y="2666949"/>
            <a:ext cx="314960" cy="307975"/>
          </a:xfrm>
          <a:prstGeom prst="rect">
            <a:avLst/>
          </a:prstGeom>
        </p:spPr>
        <p:txBody>
          <a:bodyPr wrap="square" lIns="0" tIns="40640" rIns="0" bIns="0" rtlCol="0" vert="horz">
            <a:spAutoFit/>
          </a:bodyPr>
          <a:lstStyle/>
          <a:p>
            <a:pPr marL="91440">
              <a:lnSpc>
                <a:spcPct val="100000"/>
              </a:lnSpc>
              <a:spcBef>
                <a:spcPts val="320"/>
              </a:spcBef>
            </a:pPr>
            <a:r>
              <a:rPr dirty="0" sz="1400" spc="-50" b="1">
                <a:solidFill>
                  <a:srgbClr val="FFFFFF"/>
                </a:solidFill>
                <a:latin typeface="Arial"/>
                <a:cs typeface="Arial"/>
              </a:rPr>
              <a:t>D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11" name="object 11" descr=""/>
          <p:cNvGrpSpPr/>
          <p:nvPr/>
        </p:nvGrpSpPr>
        <p:grpSpPr>
          <a:xfrm>
            <a:off x="1618869" y="3406724"/>
            <a:ext cx="359410" cy="352425"/>
            <a:chOff x="1618869" y="3406724"/>
            <a:chExt cx="359410" cy="352425"/>
          </a:xfrm>
        </p:grpSpPr>
        <p:sp>
          <p:nvSpPr>
            <p:cNvPr id="12" name="object 12" descr=""/>
            <p:cNvSpPr/>
            <p:nvPr/>
          </p:nvSpPr>
          <p:spPr>
            <a:xfrm>
              <a:off x="1641094" y="3428949"/>
              <a:ext cx="314960" cy="307975"/>
            </a:xfrm>
            <a:custGeom>
              <a:avLst/>
              <a:gdLst/>
              <a:ahLst/>
              <a:cxnLst/>
              <a:rect l="l" t="t" r="r" b="b"/>
              <a:pathLst>
                <a:path w="314960" h="307975">
                  <a:moveTo>
                    <a:pt x="314515" y="0"/>
                  </a:moveTo>
                  <a:lnTo>
                    <a:pt x="0" y="0"/>
                  </a:lnTo>
                  <a:lnTo>
                    <a:pt x="0" y="307771"/>
                  </a:lnTo>
                  <a:lnTo>
                    <a:pt x="314515" y="307771"/>
                  </a:lnTo>
                  <a:lnTo>
                    <a:pt x="314515" y="0"/>
                  </a:lnTo>
                  <a:close/>
                </a:path>
              </a:pathLst>
            </a:custGeom>
            <a:solidFill>
              <a:srgbClr val="946B4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 descr=""/>
            <p:cNvSpPr/>
            <p:nvPr/>
          </p:nvSpPr>
          <p:spPr>
            <a:xfrm>
              <a:off x="1641094" y="3428949"/>
              <a:ext cx="314960" cy="307975"/>
            </a:xfrm>
            <a:custGeom>
              <a:avLst/>
              <a:gdLst/>
              <a:ahLst/>
              <a:cxnLst/>
              <a:rect l="l" t="t" r="r" b="b"/>
              <a:pathLst>
                <a:path w="314960" h="307975">
                  <a:moveTo>
                    <a:pt x="0" y="307771"/>
                  </a:moveTo>
                  <a:lnTo>
                    <a:pt x="314515" y="307771"/>
                  </a:lnTo>
                  <a:lnTo>
                    <a:pt x="314515" y="0"/>
                  </a:lnTo>
                  <a:lnTo>
                    <a:pt x="0" y="0"/>
                  </a:lnTo>
                  <a:lnTo>
                    <a:pt x="0" y="307771"/>
                  </a:lnTo>
                  <a:close/>
                </a:path>
              </a:pathLst>
            </a:custGeom>
            <a:ln w="4445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4" name="object 14" descr=""/>
          <p:cNvSpPr txBox="1"/>
          <p:nvPr/>
        </p:nvSpPr>
        <p:spPr>
          <a:xfrm>
            <a:off x="1641094" y="3428949"/>
            <a:ext cx="314960" cy="307975"/>
          </a:xfrm>
          <a:prstGeom prst="rect">
            <a:avLst/>
          </a:prstGeom>
        </p:spPr>
        <p:txBody>
          <a:bodyPr wrap="square" lIns="0" tIns="40640" rIns="0" bIns="0" rtlCol="0" vert="horz">
            <a:spAutoFit/>
          </a:bodyPr>
          <a:lstStyle/>
          <a:p>
            <a:pPr marL="91440">
              <a:lnSpc>
                <a:spcPct val="100000"/>
              </a:lnSpc>
              <a:spcBef>
                <a:spcPts val="320"/>
              </a:spcBef>
            </a:pPr>
            <a:r>
              <a:rPr dirty="0" sz="1400" spc="-50" b="1">
                <a:solidFill>
                  <a:srgbClr val="FFFFFF"/>
                </a:solidFill>
                <a:latin typeface="Arial"/>
                <a:cs typeface="Arial"/>
              </a:rPr>
              <a:t>C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15" name="object 15" descr=""/>
          <p:cNvGrpSpPr/>
          <p:nvPr/>
        </p:nvGrpSpPr>
        <p:grpSpPr>
          <a:xfrm>
            <a:off x="1618869" y="4092524"/>
            <a:ext cx="359410" cy="352425"/>
            <a:chOff x="1618869" y="4092524"/>
            <a:chExt cx="359410" cy="352425"/>
          </a:xfrm>
        </p:grpSpPr>
        <p:sp>
          <p:nvSpPr>
            <p:cNvPr id="16" name="object 16" descr=""/>
            <p:cNvSpPr/>
            <p:nvPr/>
          </p:nvSpPr>
          <p:spPr>
            <a:xfrm>
              <a:off x="1641094" y="4114749"/>
              <a:ext cx="314960" cy="307975"/>
            </a:xfrm>
            <a:custGeom>
              <a:avLst/>
              <a:gdLst/>
              <a:ahLst/>
              <a:cxnLst/>
              <a:rect l="l" t="t" r="r" b="b"/>
              <a:pathLst>
                <a:path w="314960" h="307975">
                  <a:moveTo>
                    <a:pt x="314515" y="0"/>
                  </a:moveTo>
                  <a:lnTo>
                    <a:pt x="0" y="0"/>
                  </a:lnTo>
                  <a:lnTo>
                    <a:pt x="0" y="307771"/>
                  </a:lnTo>
                  <a:lnTo>
                    <a:pt x="314515" y="307771"/>
                  </a:lnTo>
                  <a:lnTo>
                    <a:pt x="314515" y="0"/>
                  </a:lnTo>
                  <a:close/>
                </a:path>
              </a:pathLst>
            </a:custGeom>
            <a:solidFill>
              <a:srgbClr val="946B4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 descr=""/>
            <p:cNvSpPr/>
            <p:nvPr/>
          </p:nvSpPr>
          <p:spPr>
            <a:xfrm>
              <a:off x="1641094" y="4114749"/>
              <a:ext cx="314960" cy="307975"/>
            </a:xfrm>
            <a:custGeom>
              <a:avLst/>
              <a:gdLst/>
              <a:ahLst/>
              <a:cxnLst/>
              <a:rect l="l" t="t" r="r" b="b"/>
              <a:pathLst>
                <a:path w="314960" h="307975">
                  <a:moveTo>
                    <a:pt x="0" y="307771"/>
                  </a:moveTo>
                  <a:lnTo>
                    <a:pt x="314515" y="307771"/>
                  </a:lnTo>
                  <a:lnTo>
                    <a:pt x="314515" y="0"/>
                  </a:lnTo>
                  <a:lnTo>
                    <a:pt x="0" y="0"/>
                  </a:lnTo>
                  <a:lnTo>
                    <a:pt x="0" y="307771"/>
                  </a:lnTo>
                  <a:close/>
                </a:path>
              </a:pathLst>
            </a:custGeom>
            <a:ln w="4445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8" name="object 18" descr=""/>
          <p:cNvSpPr txBox="1"/>
          <p:nvPr/>
        </p:nvSpPr>
        <p:spPr>
          <a:xfrm>
            <a:off x="1641094" y="4114749"/>
            <a:ext cx="314960" cy="307975"/>
          </a:xfrm>
          <a:prstGeom prst="rect">
            <a:avLst/>
          </a:prstGeom>
        </p:spPr>
        <p:txBody>
          <a:bodyPr wrap="square" lIns="0" tIns="40640" rIns="0" bIns="0" rtlCol="0" vert="horz">
            <a:spAutoFit/>
          </a:bodyPr>
          <a:lstStyle/>
          <a:p>
            <a:pPr marL="91440">
              <a:lnSpc>
                <a:spcPct val="100000"/>
              </a:lnSpc>
              <a:spcBef>
                <a:spcPts val="320"/>
              </a:spcBef>
            </a:pPr>
            <a:r>
              <a:rPr dirty="0" sz="1400" spc="-50" b="1">
                <a:solidFill>
                  <a:srgbClr val="FFFFFF"/>
                </a:solidFill>
                <a:latin typeface="Arial"/>
                <a:cs typeface="Arial"/>
              </a:rPr>
              <a:t>B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19" name="object 19" descr=""/>
          <p:cNvGrpSpPr/>
          <p:nvPr/>
        </p:nvGrpSpPr>
        <p:grpSpPr>
          <a:xfrm>
            <a:off x="1618869" y="4778324"/>
            <a:ext cx="359410" cy="352425"/>
            <a:chOff x="1618869" y="4778324"/>
            <a:chExt cx="359410" cy="352425"/>
          </a:xfrm>
        </p:grpSpPr>
        <p:sp>
          <p:nvSpPr>
            <p:cNvPr id="20" name="object 20" descr=""/>
            <p:cNvSpPr/>
            <p:nvPr/>
          </p:nvSpPr>
          <p:spPr>
            <a:xfrm>
              <a:off x="1641094" y="4800549"/>
              <a:ext cx="314960" cy="307975"/>
            </a:xfrm>
            <a:custGeom>
              <a:avLst/>
              <a:gdLst/>
              <a:ahLst/>
              <a:cxnLst/>
              <a:rect l="l" t="t" r="r" b="b"/>
              <a:pathLst>
                <a:path w="314960" h="307975">
                  <a:moveTo>
                    <a:pt x="314515" y="0"/>
                  </a:moveTo>
                  <a:lnTo>
                    <a:pt x="0" y="0"/>
                  </a:lnTo>
                  <a:lnTo>
                    <a:pt x="0" y="307771"/>
                  </a:lnTo>
                  <a:lnTo>
                    <a:pt x="314515" y="307771"/>
                  </a:lnTo>
                  <a:lnTo>
                    <a:pt x="314515" y="0"/>
                  </a:lnTo>
                  <a:close/>
                </a:path>
              </a:pathLst>
            </a:custGeom>
            <a:solidFill>
              <a:srgbClr val="946B4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 descr=""/>
            <p:cNvSpPr/>
            <p:nvPr/>
          </p:nvSpPr>
          <p:spPr>
            <a:xfrm>
              <a:off x="1641094" y="4800549"/>
              <a:ext cx="314960" cy="307975"/>
            </a:xfrm>
            <a:custGeom>
              <a:avLst/>
              <a:gdLst/>
              <a:ahLst/>
              <a:cxnLst/>
              <a:rect l="l" t="t" r="r" b="b"/>
              <a:pathLst>
                <a:path w="314960" h="307975">
                  <a:moveTo>
                    <a:pt x="0" y="307771"/>
                  </a:moveTo>
                  <a:lnTo>
                    <a:pt x="314515" y="307771"/>
                  </a:lnTo>
                  <a:lnTo>
                    <a:pt x="314515" y="0"/>
                  </a:lnTo>
                  <a:lnTo>
                    <a:pt x="0" y="0"/>
                  </a:lnTo>
                  <a:lnTo>
                    <a:pt x="0" y="307771"/>
                  </a:lnTo>
                  <a:close/>
                </a:path>
              </a:pathLst>
            </a:custGeom>
            <a:ln w="4445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2" name="object 22" descr=""/>
          <p:cNvSpPr txBox="1"/>
          <p:nvPr/>
        </p:nvSpPr>
        <p:spPr>
          <a:xfrm>
            <a:off x="1641094" y="4800549"/>
            <a:ext cx="314960" cy="307975"/>
          </a:xfrm>
          <a:prstGeom prst="rect">
            <a:avLst/>
          </a:prstGeom>
        </p:spPr>
        <p:txBody>
          <a:bodyPr wrap="square" lIns="0" tIns="41275" rIns="0" bIns="0" rtlCol="0" vert="horz">
            <a:spAutoFit/>
          </a:bodyPr>
          <a:lstStyle/>
          <a:p>
            <a:pPr marL="91440">
              <a:lnSpc>
                <a:spcPct val="100000"/>
              </a:lnSpc>
              <a:spcBef>
                <a:spcPts val="325"/>
              </a:spcBef>
            </a:pPr>
            <a:r>
              <a:rPr dirty="0" sz="1400" spc="-50" b="1">
                <a:solidFill>
                  <a:srgbClr val="FFFFFF"/>
                </a:solidFill>
                <a:latin typeface="Arial"/>
                <a:cs typeface="Arial"/>
              </a:rPr>
              <a:t>A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23" name="object 23" descr=""/>
          <p:cNvGrpSpPr/>
          <p:nvPr/>
        </p:nvGrpSpPr>
        <p:grpSpPr>
          <a:xfrm>
            <a:off x="-13212" y="-13212"/>
            <a:ext cx="9170670" cy="6884670"/>
            <a:chOff x="-13212" y="-13212"/>
            <a:chExt cx="9170670" cy="6884670"/>
          </a:xfrm>
        </p:grpSpPr>
        <p:sp>
          <p:nvSpPr>
            <p:cNvPr id="24" name="object 24" descr=""/>
            <p:cNvSpPr/>
            <p:nvPr/>
          </p:nvSpPr>
          <p:spPr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l" t="t" r="r" b="b"/>
              <a:pathLst>
                <a:path w="9144000" h="6858000">
                  <a:moveTo>
                    <a:pt x="9144000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9144000" y="68580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FFFFFF">
                <a:alpha val="1176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 descr=""/>
            <p:cNvSpPr/>
            <p:nvPr/>
          </p:nvSpPr>
          <p:spPr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l" t="t" r="r" b="b"/>
              <a:pathLst>
                <a:path w="9144000" h="6858000">
                  <a:moveTo>
                    <a:pt x="0" y="6858000"/>
                  </a:moveTo>
                  <a:lnTo>
                    <a:pt x="9144000" y="6858000"/>
                  </a:lnTo>
                  <a:lnTo>
                    <a:pt x="9144000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ln w="26424">
              <a:solidFill>
                <a:srgbClr val="6B91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3592067" y="3437013"/>
            <a:ext cx="3381375" cy="2186940"/>
            <a:chOff x="3592067" y="3437013"/>
            <a:chExt cx="3381375" cy="2186940"/>
          </a:xfrm>
        </p:grpSpPr>
        <p:sp>
          <p:nvSpPr>
            <p:cNvPr id="3" name="object 3" descr=""/>
            <p:cNvSpPr/>
            <p:nvPr/>
          </p:nvSpPr>
          <p:spPr>
            <a:xfrm>
              <a:off x="6372225" y="3440531"/>
              <a:ext cx="600710" cy="2183130"/>
            </a:xfrm>
            <a:custGeom>
              <a:avLst/>
              <a:gdLst/>
              <a:ahLst/>
              <a:cxnLst/>
              <a:rect l="l" t="t" r="r" b="b"/>
              <a:pathLst>
                <a:path w="600709" h="2183129">
                  <a:moveTo>
                    <a:pt x="600608" y="0"/>
                  </a:moveTo>
                  <a:lnTo>
                    <a:pt x="0" y="0"/>
                  </a:lnTo>
                  <a:lnTo>
                    <a:pt x="0" y="2183129"/>
                  </a:lnTo>
                  <a:lnTo>
                    <a:pt x="600608" y="2183129"/>
                  </a:lnTo>
                  <a:lnTo>
                    <a:pt x="600608" y="0"/>
                  </a:lnTo>
                  <a:close/>
                </a:path>
              </a:pathLst>
            </a:custGeom>
            <a:solidFill>
              <a:srgbClr val="009900">
                <a:alpha val="50195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 descr=""/>
            <p:cNvSpPr/>
            <p:nvPr/>
          </p:nvSpPr>
          <p:spPr>
            <a:xfrm>
              <a:off x="5968238" y="3437013"/>
              <a:ext cx="404495" cy="2183130"/>
            </a:xfrm>
            <a:custGeom>
              <a:avLst/>
              <a:gdLst/>
              <a:ahLst/>
              <a:cxnLst/>
              <a:rect l="l" t="t" r="r" b="b"/>
              <a:pathLst>
                <a:path w="404495" h="2183129">
                  <a:moveTo>
                    <a:pt x="403910" y="0"/>
                  </a:moveTo>
                  <a:lnTo>
                    <a:pt x="0" y="0"/>
                  </a:lnTo>
                  <a:lnTo>
                    <a:pt x="0" y="2183130"/>
                  </a:lnTo>
                  <a:lnTo>
                    <a:pt x="403910" y="2183130"/>
                  </a:lnTo>
                  <a:lnTo>
                    <a:pt x="403910" y="0"/>
                  </a:lnTo>
                  <a:close/>
                </a:path>
              </a:pathLst>
            </a:custGeom>
            <a:solidFill>
              <a:srgbClr val="FFC000">
                <a:alpha val="50195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3592068" y="3440531"/>
              <a:ext cx="2376805" cy="2183130"/>
            </a:xfrm>
            <a:custGeom>
              <a:avLst/>
              <a:gdLst/>
              <a:ahLst/>
              <a:cxnLst/>
              <a:rect l="l" t="t" r="r" b="b"/>
              <a:pathLst>
                <a:path w="2376804" h="2183129">
                  <a:moveTo>
                    <a:pt x="2376297" y="0"/>
                  </a:moveTo>
                  <a:lnTo>
                    <a:pt x="1772031" y="0"/>
                  </a:lnTo>
                  <a:lnTo>
                    <a:pt x="15748" y="0"/>
                  </a:lnTo>
                  <a:lnTo>
                    <a:pt x="0" y="0"/>
                  </a:lnTo>
                  <a:lnTo>
                    <a:pt x="0" y="2183130"/>
                  </a:lnTo>
                  <a:lnTo>
                    <a:pt x="15748" y="2183130"/>
                  </a:lnTo>
                  <a:lnTo>
                    <a:pt x="1772031" y="2183130"/>
                  </a:lnTo>
                  <a:lnTo>
                    <a:pt x="2376297" y="2183130"/>
                  </a:lnTo>
                  <a:lnTo>
                    <a:pt x="2376297" y="0"/>
                  </a:lnTo>
                  <a:close/>
                </a:path>
              </a:pathLst>
            </a:custGeom>
            <a:solidFill>
              <a:srgbClr val="FF0000">
                <a:alpha val="50195"/>
              </a:srgbClr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6" name="object 6" descr=""/>
          <p:cNvGrpSpPr/>
          <p:nvPr/>
        </p:nvGrpSpPr>
        <p:grpSpPr>
          <a:xfrm>
            <a:off x="1331594" y="685863"/>
            <a:ext cx="6120765" cy="944244"/>
            <a:chOff x="1331594" y="685863"/>
            <a:chExt cx="6120765" cy="944244"/>
          </a:xfrm>
        </p:grpSpPr>
        <p:sp>
          <p:nvSpPr>
            <p:cNvPr id="7" name="object 7" descr=""/>
            <p:cNvSpPr/>
            <p:nvPr/>
          </p:nvSpPr>
          <p:spPr>
            <a:xfrm>
              <a:off x="1331594" y="685863"/>
              <a:ext cx="6120765" cy="944244"/>
            </a:xfrm>
            <a:custGeom>
              <a:avLst/>
              <a:gdLst/>
              <a:ahLst/>
              <a:cxnLst/>
              <a:rect l="l" t="t" r="r" b="b"/>
              <a:pathLst>
                <a:path w="6120765" h="944244">
                  <a:moveTo>
                    <a:pt x="6120637" y="0"/>
                  </a:moveTo>
                  <a:lnTo>
                    <a:pt x="0" y="0"/>
                  </a:lnTo>
                  <a:lnTo>
                    <a:pt x="0" y="943800"/>
                  </a:lnTo>
                  <a:lnTo>
                    <a:pt x="6120637" y="943800"/>
                  </a:lnTo>
                  <a:lnTo>
                    <a:pt x="6120637" y="0"/>
                  </a:lnTo>
                  <a:close/>
                </a:path>
              </a:pathLst>
            </a:custGeom>
            <a:solidFill>
              <a:srgbClr val="AAFFA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3242564" y="850899"/>
              <a:ext cx="4018915" cy="642620"/>
            </a:xfrm>
            <a:custGeom>
              <a:avLst/>
              <a:gdLst/>
              <a:ahLst/>
              <a:cxnLst/>
              <a:rect l="l" t="t" r="r" b="b"/>
              <a:pathLst>
                <a:path w="4018915" h="642619">
                  <a:moveTo>
                    <a:pt x="63881" y="0"/>
                  </a:moveTo>
                  <a:lnTo>
                    <a:pt x="0" y="0"/>
                  </a:lnTo>
                  <a:lnTo>
                    <a:pt x="0" y="11430"/>
                  </a:lnTo>
                  <a:lnTo>
                    <a:pt x="0" y="629920"/>
                  </a:lnTo>
                  <a:lnTo>
                    <a:pt x="0" y="642620"/>
                  </a:lnTo>
                  <a:lnTo>
                    <a:pt x="63881" y="642620"/>
                  </a:lnTo>
                  <a:lnTo>
                    <a:pt x="63881" y="629920"/>
                  </a:lnTo>
                  <a:lnTo>
                    <a:pt x="24257" y="629920"/>
                  </a:lnTo>
                  <a:lnTo>
                    <a:pt x="24257" y="11430"/>
                  </a:lnTo>
                  <a:lnTo>
                    <a:pt x="63881" y="11430"/>
                  </a:lnTo>
                  <a:lnTo>
                    <a:pt x="63881" y="0"/>
                  </a:lnTo>
                  <a:close/>
                </a:path>
                <a:path w="4018915" h="642619">
                  <a:moveTo>
                    <a:pt x="4018915" y="0"/>
                  </a:moveTo>
                  <a:lnTo>
                    <a:pt x="3955034" y="0"/>
                  </a:lnTo>
                  <a:lnTo>
                    <a:pt x="3955034" y="11430"/>
                  </a:lnTo>
                  <a:lnTo>
                    <a:pt x="3994658" y="11430"/>
                  </a:lnTo>
                  <a:lnTo>
                    <a:pt x="3994658" y="629920"/>
                  </a:lnTo>
                  <a:lnTo>
                    <a:pt x="3955034" y="629920"/>
                  </a:lnTo>
                  <a:lnTo>
                    <a:pt x="3955034" y="642620"/>
                  </a:lnTo>
                  <a:lnTo>
                    <a:pt x="4018915" y="642620"/>
                  </a:lnTo>
                  <a:lnTo>
                    <a:pt x="4018915" y="629920"/>
                  </a:lnTo>
                  <a:lnTo>
                    <a:pt x="4018915" y="11430"/>
                  </a:lnTo>
                  <a:lnTo>
                    <a:pt x="401891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 descr=""/>
          <p:cNvSpPr txBox="1"/>
          <p:nvPr/>
        </p:nvSpPr>
        <p:spPr>
          <a:xfrm>
            <a:off x="532587" y="6093358"/>
            <a:ext cx="3456304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Cambria"/>
                <a:cs typeface="Cambria"/>
              </a:rPr>
              <a:t>Crapo.</a:t>
            </a:r>
            <a:r>
              <a:rPr dirty="0" sz="1200" spc="-20">
                <a:latin typeface="Cambria"/>
                <a:cs typeface="Cambria"/>
              </a:rPr>
              <a:t> </a:t>
            </a:r>
            <a:r>
              <a:rPr dirty="0" sz="1200" i="1">
                <a:latin typeface="Cambria"/>
                <a:cs typeface="Cambria"/>
              </a:rPr>
              <a:t>Am</a:t>
            </a:r>
            <a:r>
              <a:rPr dirty="0" sz="1200" spc="-25" i="1">
                <a:latin typeface="Cambria"/>
                <a:cs typeface="Cambria"/>
              </a:rPr>
              <a:t> </a:t>
            </a:r>
            <a:r>
              <a:rPr dirty="0" sz="1200" i="1">
                <a:latin typeface="Cambria"/>
                <a:cs typeface="Cambria"/>
              </a:rPr>
              <a:t>J</a:t>
            </a:r>
            <a:r>
              <a:rPr dirty="0" sz="1200" spc="-25" i="1">
                <a:latin typeface="Cambria"/>
                <a:cs typeface="Cambria"/>
              </a:rPr>
              <a:t> </a:t>
            </a:r>
            <a:r>
              <a:rPr dirty="0" sz="1200" spc="-10" i="1">
                <a:latin typeface="Cambria"/>
                <a:cs typeface="Cambria"/>
              </a:rPr>
              <a:t>Respir </a:t>
            </a:r>
            <a:r>
              <a:rPr dirty="0" sz="1200" i="1">
                <a:latin typeface="Cambria"/>
                <a:cs typeface="Cambria"/>
              </a:rPr>
              <a:t>Crit</a:t>
            </a:r>
            <a:r>
              <a:rPr dirty="0" sz="1200" spc="-25" i="1">
                <a:latin typeface="Cambria"/>
                <a:cs typeface="Cambria"/>
              </a:rPr>
              <a:t> </a:t>
            </a:r>
            <a:r>
              <a:rPr dirty="0" sz="1200" i="1">
                <a:latin typeface="Cambria"/>
                <a:cs typeface="Cambria"/>
              </a:rPr>
              <a:t>Care</a:t>
            </a:r>
            <a:r>
              <a:rPr dirty="0" sz="1200" spc="-50" i="1">
                <a:latin typeface="Cambria"/>
                <a:cs typeface="Cambria"/>
              </a:rPr>
              <a:t> </a:t>
            </a:r>
            <a:r>
              <a:rPr dirty="0" sz="1200" i="1">
                <a:latin typeface="Cambria"/>
                <a:cs typeface="Cambria"/>
              </a:rPr>
              <a:t>Med,</a:t>
            </a:r>
            <a:r>
              <a:rPr dirty="0" sz="1200" spc="-25" i="1">
                <a:latin typeface="Cambria"/>
                <a:cs typeface="Cambria"/>
              </a:rPr>
              <a:t> </a:t>
            </a:r>
            <a:r>
              <a:rPr dirty="0" sz="1200" i="1">
                <a:latin typeface="Cambria"/>
                <a:cs typeface="Cambria"/>
              </a:rPr>
              <a:t>2000;</a:t>
            </a:r>
            <a:r>
              <a:rPr dirty="0" sz="1200" spc="-25" i="1">
                <a:latin typeface="Cambria"/>
                <a:cs typeface="Cambria"/>
              </a:rPr>
              <a:t> </a:t>
            </a:r>
            <a:r>
              <a:rPr dirty="0" sz="1200" i="1">
                <a:latin typeface="Cambria"/>
                <a:cs typeface="Cambria"/>
              </a:rPr>
              <a:t>161</a:t>
            </a:r>
            <a:r>
              <a:rPr dirty="0" sz="1200">
                <a:latin typeface="Cambria"/>
                <a:cs typeface="Cambria"/>
              </a:rPr>
              <a:t>:</a:t>
            </a:r>
            <a:r>
              <a:rPr dirty="0" sz="1200" spc="-20">
                <a:latin typeface="Cambria"/>
                <a:cs typeface="Cambria"/>
              </a:rPr>
              <a:t> </a:t>
            </a:r>
            <a:r>
              <a:rPr dirty="0" sz="1200" spc="-10">
                <a:latin typeface="Cambria"/>
                <a:cs typeface="Cambria"/>
              </a:rPr>
              <a:t>309-</a:t>
            </a:r>
            <a:r>
              <a:rPr dirty="0" sz="1200" spc="-20">
                <a:latin typeface="Cambria"/>
                <a:cs typeface="Cambria"/>
              </a:rPr>
              <a:t>329.</a:t>
            </a:r>
            <a:endParaRPr sz="1200">
              <a:latin typeface="Cambria"/>
              <a:cs typeface="Cambria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1331594" y="685863"/>
            <a:ext cx="6120765" cy="944244"/>
          </a:xfrm>
          <a:prstGeom prst="rect">
            <a:avLst/>
          </a:prstGeom>
          <a:ln w="26424">
            <a:solidFill>
              <a:srgbClr val="6B9100"/>
            </a:solidFill>
          </a:ln>
        </p:spPr>
        <p:txBody>
          <a:bodyPr wrap="square" lIns="0" tIns="113030" rIns="0" bIns="0" rtlCol="0" vert="horz">
            <a:spAutoFit/>
          </a:bodyPr>
          <a:lstStyle/>
          <a:p>
            <a:pPr marL="2939415">
              <a:lnSpc>
                <a:spcPts val="1955"/>
              </a:lnSpc>
              <a:spcBef>
                <a:spcPts val="890"/>
              </a:spcBef>
            </a:pPr>
            <a:r>
              <a:rPr dirty="0" sz="2000" spc="-10">
                <a:latin typeface="Cambria Math"/>
                <a:cs typeface="Cambria Math"/>
              </a:rPr>
              <a:t>(log</a:t>
            </a:r>
            <a:r>
              <a:rPr dirty="0" sz="2000" spc="-125">
                <a:latin typeface="Cambria Math"/>
                <a:cs typeface="Cambria Math"/>
              </a:rPr>
              <a:t> </a:t>
            </a:r>
            <a:r>
              <a:rPr dirty="0" sz="2000">
                <a:latin typeface="Cambria Math"/>
                <a:cs typeface="Cambria Math"/>
              </a:rPr>
              <a:t>C2</a:t>
            </a:r>
            <a:r>
              <a:rPr dirty="0" sz="2000" spc="-40">
                <a:latin typeface="Cambria Math"/>
                <a:cs typeface="Cambria Math"/>
              </a:rPr>
              <a:t> </a:t>
            </a:r>
            <a:r>
              <a:rPr dirty="0" sz="2000">
                <a:latin typeface="Cambria Math"/>
                <a:cs typeface="Cambria Math"/>
              </a:rPr>
              <a:t>−</a:t>
            </a:r>
            <a:r>
              <a:rPr dirty="0" sz="2000" spc="-10">
                <a:latin typeface="Cambria Math"/>
                <a:cs typeface="Cambria Math"/>
              </a:rPr>
              <a:t> log</a:t>
            </a:r>
            <a:r>
              <a:rPr dirty="0" sz="2000" spc="-110">
                <a:latin typeface="Cambria Math"/>
                <a:cs typeface="Cambria Math"/>
              </a:rPr>
              <a:t> </a:t>
            </a:r>
            <a:r>
              <a:rPr dirty="0" sz="2000">
                <a:latin typeface="Cambria Math"/>
                <a:cs typeface="Cambria Math"/>
              </a:rPr>
              <a:t>C1)(20</a:t>
            </a:r>
            <a:r>
              <a:rPr dirty="0" sz="2000" spc="-10">
                <a:latin typeface="Cambria Math"/>
                <a:cs typeface="Cambria Math"/>
              </a:rPr>
              <a:t> </a:t>
            </a:r>
            <a:r>
              <a:rPr dirty="0" sz="2000">
                <a:latin typeface="Cambria Math"/>
                <a:cs typeface="Cambria Math"/>
              </a:rPr>
              <a:t>−</a:t>
            </a:r>
            <a:r>
              <a:rPr dirty="0" sz="2000" spc="-10">
                <a:latin typeface="Cambria Math"/>
                <a:cs typeface="Cambria Math"/>
              </a:rPr>
              <a:t> </a:t>
            </a:r>
            <a:r>
              <a:rPr dirty="0" sz="2000" spc="-25">
                <a:latin typeface="Cambria Math"/>
                <a:cs typeface="Cambria Math"/>
              </a:rPr>
              <a:t>𝑅1)</a:t>
            </a:r>
            <a:endParaRPr sz="2000">
              <a:latin typeface="Cambria Math"/>
              <a:cs typeface="Cambria Math"/>
            </a:endParaRPr>
          </a:p>
          <a:p>
            <a:pPr marL="133350">
              <a:lnSpc>
                <a:spcPts val="1430"/>
              </a:lnSpc>
              <a:tabLst>
                <a:tab pos="1980564" algn="l"/>
              </a:tabLst>
            </a:pPr>
            <a:r>
              <a:rPr dirty="0" sz="2000">
                <a:latin typeface="Cambria Math"/>
                <a:cs typeface="Cambria Math"/>
              </a:rPr>
              <a:t>PC20</a:t>
            </a:r>
            <a:r>
              <a:rPr dirty="0" sz="2000" spc="90">
                <a:latin typeface="Cambria Math"/>
                <a:cs typeface="Cambria Math"/>
              </a:rPr>
              <a:t> </a:t>
            </a:r>
            <a:r>
              <a:rPr dirty="0" sz="2000">
                <a:latin typeface="Cambria Math"/>
                <a:cs typeface="Cambria Math"/>
              </a:rPr>
              <a:t>=</a:t>
            </a:r>
            <a:r>
              <a:rPr dirty="0" sz="2000" spc="85">
                <a:latin typeface="Cambria Math"/>
                <a:cs typeface="Cambria Math"/>
              </a:rPr>
              <a:t> </a:t>
            </a:r>
            <a:r>
              <a:rPr dirty="0" sz="2000" spc="-10">
                <a:latin typeface="Cambria Math"/>
                <a:cs typeface="Cambria Math"/>
              </a:rPr>
              <a:t>antilog</a:t>
            </a:r>
            <a:r>
              <a:rPr dirty="0" sz="2000">
                <a:latin typeface="Cambria Math"/>
                <a:cs typeface="Cambria Math"/>
              </a:rPr>
              <a:t>	</a:t>
            </a:r>
            <a:r>
              <a:rPr dirty="0" sz="2000" spc="-10">
                <a:latin typeface="Cambria Math"/>
                <a:cs typeface="Cambria Math"/>
              </a:rPr>
              <a:t>log</a:t>
            </a:r>
            <a:r>
              <a:rPr dirty="0" sz="2000" spc="-125">
                <a:latin typeface="Cambria Math"/>
                <a:cs typeface="Cambria Math"/>
              </a:rPr>
              <a:t> </a:t>
            </a:r>
            <a:r>
              <a:rPr dirty="0" sz="2000">
                <a:latin typeface="Cambria Math"/>
                <a:cs typeface="Cambria Math"/>
              </a:rPr>
              <a:t>C1</a:t>
            </a:r>
            <a:r>
              <a:rPr dirty="0" sz="2000" spc="10">
                <a:latin typeface="Cambria Math"/>
                <a:cs typeface="Cambria Math"/>
              </a:rPr>
              <a:t> </a:t>
            </a:r>
            <a:r>
              <a:rPr dirty="0" sz="2000" spc="-50">
                <a:latin typeface="Cambria Math"/>
                <a:cs typeface="Cambria Math"/>
              </a:rPr>
              <a:t>+</a:t>
            </a:r>
            <a:endParaRPr sz="2000">
              <a:latin typeface="Cambria Math"/>
              <a:cs typeface="Cambria Math"/>
            </a:endParaRPr>
          </a:p>
          <a:p>
            <a:pPr marL="3945254">
              <a:lnSpc>
                <a:spcPts val="1870"/>
              </a:lnSpc>
            </a:pPr>
            <a:r>
              <a:rPr dirty="0" sz="2000">
                <a:latin typeface="Cambria Math"/>
                <a:cs typeface="Cambria Math"/>
              </a:rPr>
              <a:t>𝑅2</a:t>
            </a:r>
            <a:r>
              <a:rPr dirty="0" sz="2000" spc="-15">
                <a:latin typeface="Cambria Math"/>
                <a:cs typeface="Cambria Math"/>
              </a:rPr>
              <a:t> </a:t>
            </a:r>
            <a:r>
              <a:rPr dirty="0" sz="2000">
                <a:latin typeface="Cambria Math"/>
                <a:cs typeface="Cambria Math"/>
              </a:rPr>
              <a:t>−</a:t>
            </a:r>
            <a:r>
              <a:rPr dirty="0" sz="2000" spc="-10">
                <a:latin typeface="Cambria Math"/>
                <a:cs typeface="Cambria Math"/>
              </a:rPr>
              <a:t> </a:t>
            </a:r>
            <a:r>
              <a:rPr dirty="0" sz="2000" spc="-25">
                <a:latin typeface="Cambria Math"/>
                <a:cs typeface="Cambria Math"/>
              </a:rPr>
              <a:t>𝑅1</a:t>
            </a:r>
            <a:endParaRPr sz="2000">
              <a:latin typeface="Cambria Math"/>
              <a:cs typeface="Cambria Math"/>
            </a:endParaRPr>
          </a:p>
        </p:txBody>
      </p:sp>
      <p:sp>
        <p:nvSpPr>
          <p:cNvPr id="11" name="object 11" descr=""/>
          <p:cNvSpPr/>
          <p:nvPr/>
        </p:nvSpPr>
        <p:spPr>
          <a:xfrm>
            <a:off x="4270502" y="1163827"/>
            <a:ext cx="2921635" cy="17145"/>
          </a:xfrm>
          <a:custGeom>
            <a:avLst/>
            <a:gdLst/>
            <a:ahLst/>
            <a:cxnLst/>
            <a:rect l="l" t="t" r="r" b="b"/>
            <a:pathLst>
              <a:path w="2921634" h="17144">
                <a:moveTo>
                  <a:pt x="2921507" y="0"/>
                </a:moveTo>
                <a:lnTo>
                  <a:pt x="0" y="0"/>
                </a:lnTo>
                <a:lnTo>
                  <a:pt x="0" y="16763"/>
                </a:lnTo>
                <a:lnTo>
                  <a:pt x="2921507" y="16763"/>
                </a:lnTo>
                <a:lnTo>
                  <a:pt x="292150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 descr=""/>
          <p:cNvSpPr txBox="1"/>
          <p:nvPr/>
        </p:nvSpPr>
        <p:spPr>
          <a:xfrm>
            <a:off x="231140" y="1792604"/>
            <a:ext cx="8553450" cy="13976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latin typeface="Arial MT"/>
                <a:cs typeface="Arial MT"/>
              </a:rPr>
              <a:t>C1</a:t>
            </a:r>
            <a:r>
              <a:rPr dirty="0" sz="1800" spc="-4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=</a:t>
            </a:r>
            <a:r>
              <a:rPr dirty="0" sz="1800" spc="-35">
                <a:latin typeface="Arial MT"/>
                <a:cs typeface="Arial MT"/>
              </a:rPr>
              <a:t> </a:t>
            </a:r>
            <a:r>
              <a:rPr dirty="0" sz="1800" spc="-10">
                <a:latin typeface="Arial MT"/>
                <a:cs typeface="Arial MT"/>
              </a:rPr>
              <a:t>second-to-</a:t>
            </a:r>
            <a:r>
              <a:rPr dirty="0" sz="1800">
                <a:latin typeface="Arial MT"/>
                <a:cs typeface="Arial MT"/>
              </a:rPr>
              <a:t>last</a:t>
            </a:r>
            <a:r>
              <a:rPr dirty="0" sz="1800" spc="-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methacholine</a:t>
            </a:r>
            <a:r>
              <a:rPr dirty="0" sz="1800" spc="-1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concentration</a:t>
            </a:r>
            <a:r>
              <a:rPr dirty="0" sz="1800" spc="-1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(concentration</a:t>
            </a:r>
            <a:r>
              <a:rPr dirty="0" sz="1800" spc="-2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preceding</a:t>
            </a:r>
            <a:r>
              <a:rPr dirty="0" sz="1800" spc="-15">
                <a:latin typeface="Arial MT"/>
                <a:cs typeface="Arial MT"/>
              </a:rPr>
              <a:t> </a:t>
            </a:r>
            <a:r>
              <a:rPr dirty="0" sz="1800" spc="-20">
                <a:latin typeface="Arial MT"/>
                <a:cs typeface="Arial MT"/>
              </a:rPr>
              <a:t>C1).</a:t>
            </a:r>
            <a:endParaRPr sz="1800">
              <a:latin typeface="Arial MT"/>
              <a:cs typeface="Arial MT"/>
            </a:endParaRPr>
          </a:p>
          <a:p>
            <a:pPr marL="584200" marR="5080" indent="-571500">
              <a:lnSpc>
                <a:spcPct val="100000"/>
              </a:lnSpc>
            </a:pPr>
            <a:r>
              <a:rPr dirty="0" sz="1800">
                <a:latin typeface="Arial MT"/>
                <a:cs typeface="Arial MT"/>
              </a:rPr>
              <a:t>C2</a:t>
            </a:r>
            <a:r>
              <a:rPr dirty="0" sz="1800" spc="-3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=</a:t>
            </a:r>
            <a:r>
              <a:rPr dirty="0" sz="1800" spc="-2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final</a:t>
            </a:r>
            <a:r>
              <a:rPr dirty="0" sz="1800" spc="-2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concentration</a:t>
            </a:r>
            <a:r>
              <a:rPr dirty="0" sz="1800" spc="-1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of</a:t>
            </a:r>
            <a:r>
              <a:rPr dirty="0" sz="1800" spc="-1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methacholine</a:t>
            </a:r>
            <a:r>
              <a:rPr dirty="0" sz="1800" spc="-1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(concentration</a:t>
            </a:r>
            <a:r>
              <a:rPr dirty="0" sz="1800" spc="-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resulting</a:t>
            </a:r>
            <a:r>
              <a:rPr dirty="0" sz="1800" spc="-1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in</a:t>
            </a:r>
            <a:r>
              <a:rPr dirty="0" sz="1800" spc="-3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a</a:t>
            </a:r>
            <a:r>
              <a:rPr dirty="0" sz="1800" spc="-2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20%</a:t>
            </a:r>
            <a:r>
              <a:rPr dirty="0" sz="1800" spc="-2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or</a:t>
            </a:r>
            <a:r>
              <a:rPr dirty="0" sz="1800" spc="-30">
                <a:latin typeface="Arial MT"/>
                <a:cs typeface="Arial MT"/>
              </a:rPr>
              <a:t> </a:t>
            </a:r>
            <a:r>
              <a:rPr dirty="0" sz="1800" spc="-10">
                <a:latin typeface="Arial MT"/>
                <a:cs typeface="Arial MT"/>
              </a:rPr>
              <a:t>greater </a:t>
            </a:r>
            <a:r>
              <a:rPr dirty="0" sz="1800">
                <a:latin typeface="Arial MT"/>
                <a:cs typeface="Arial MT"/>
              </a:rPr>
              <a:t>fall</a:t>
            </a:r>
            <a:r>
              <a:rPr dirty="0" sz="1800" spc="-1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in</a:t>
            </a:r>
            <a:r>
              <a:rPr dirty="0" sz="1800" spc="-5">
                <a:latin typeface="Arial MT"/>
                <a:cs typeface="Arial MT"/>
              </a:rPr>
              <a:t> </a:t>
            </a:r>
            <a:r>
              <a:rPr dirty="0" sz="1800" spc="-20">
                <a:latin typeface="Arial MT"/>
                <a:cs typeface="Arial MT"/>
              </a:rPr>
              <a:t>FEV1)</a:t>
            </a:r>
            <a:endParaRPr sz="18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</a:pPr>
            <a:r>
              <a:rPr dirty="0" sz="1800">
                <a:latin typeface="Arial MT"/>
                <a:cs typeface="Arial MT"/>
              </a:rPr>
              <a:t>R1</a:t>
            </a:r>
            <a:r>
              <a:rPr dirty="0" sz="1800" spc="-3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=</a:t>
            </a:r>
            <a:r>
              <a:rPr dirty="0" sz="1800" spc="-3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percent</a:t>
            </a:r>
            <a:r>
              <a:rPr dirty="0" sz="1800" spc="-1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fall</a:t>
            </a:r>
            <a:r>
              <a:rPr dirty="0" sz="1800" spc="-2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in</a:t>
            </a:r>
            <a:r>
              <a:rPr dirty="0" sz="1800" spc="-45">
                <a:latin typeface="Arial MT"/>
                <a:cs typeface="Arial MT"/>
              </a:rPr>
              <a:t> </a:t>
            </a:r>
            <a:r>
              <a:rPr dirty="0" sz="1800" spc="-20">
                <a:latin typeface="Arial MT"/>
                <a:cs typeface="Arial MT"/>
              </a:rPr>
              <a:t>FEV,</a:t>
            </a:r>
            <a:r>
              <a:rPr dirty="0" sz="1800" spc="-3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after</a:t>
            </a:r>
            <a:r>
              <a:rPr dirty="0" sz="1800" spc="-15">
                <a:latin typeface="Arial MT"/>
                <a:cs typeface="Arial MT"/>
              </a:rPr>
              <a:t> </a:t>
            </a:r>
            <a:r>
              <a:rPr dirty="0" sz="1800" spc="-25">
                <a:latin typeface="Arial MT"/>
                <a:cs typeface="Arial MT"/>
              </a:rPr>
              <a:t>C1</a:t>
            </a:r>
            <a:endParaRPr sz="18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</a:pPr>
            <a:r>
              <a:rPr dirty="0" sz="1800">
                <a:latin typeface="Arial MT"/>
                <a:cs typeface="Arial MT"/>
              </a:rPr>
              <a:t>R2</a:t>
            </a:r>
            <a:r>
              <a:rPr dirty="0" sz="1800" spc="-3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=</a:t>
            </a:r>
            <a:r>
              <a:rPr dirty="0" sz="1800" spc="-3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percent</a:t>
            </a:r>
            <a:r>
              <a:rPr dirty="0" sz="1800" spc="-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fall</a:t>
            </a:r>
            <a:r>
              <a:rPr dirty="0" sz="1800" spc="-2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in</a:t>
            </a:r>
            <a:r>
              <a:rPr dirty="0" sz="1800" spc="-30">
                <a:latin typeface="Arial MT"/>
                <a:cs typeface="Arial MT"/>
              </a:rPr>
              <a:t> </a:t>
            </a:r>
            <a:r>
              <a:rPr dirty="0" sz="1800" spc="-20">
                <a:latin typeface="Arial MT"/>
                <a:cs typeface="Arial MT"/>
              </a:rPr>
              <a:t>FEV,</a:t>
            </a:r>
            <a:r>
              <a:rPr dirty="0" sz="1800" spc="-2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after</a:t>
            </a:r>
            <a:r>
              <a:rPr dirty="0" sz="1800" spc="-25">
                <a:latin typeface="Arial MT"/>
                <a:cs typeface="Arial MT"/>
              </a:rPr>
              <a:t> C2</a:t>
            </a:r>
            <a:endParaRPr sz="1800">
              <a:latin typeface="Arial MT"/>
              <a:cs typeface="Arial MT"/>
            </a:endParaRPr>
          </a:p>
        </p:txBody>
      </p:sp>
      <p:grpSp>
        <p:nvGrpSpPr>
          <p:cNvPr id="13" name="object 13" descr=""/>
          <p:cNvGrpSpPr/>
          <p:nvPr/>
        </p:nvGrpSpPr>
        <p:grpSpPr>
          <a:xfrm>
            <a:off x="2828353" y="3714364"/>
            <a:ext cx="3803015" cy="1939925"/>
            <a:chOff x="2828353" y="3714364"/>
            <a:chExt cx="3803015" cy="1939925"/>
          </a:xfrm>
        </p:grpSpPr>
        <p:sp>
          <p:nvSpPr>
            <p:cNvPr id="14" name="object 14" descr=""/>
            <p:cNvSpPr/>
            <p:nvPr/>
          </p:nvSpPr>
          <p:spPr>
            <a:xfrm>
              <a:off x="2833116" y="3770375"/>
              <a:ext cx="3793490" cy="1861185"/>
            </a:xfrm>
            <a:custGeom>
              <a:avLst/>
              <a:gdLst/>
              <a:ahLst/>
              <a:cxnLst/>
              <a:rect l="l" t="t" r="r" b="b"/>
              <a:pathLst>
                <a:path w="3793490" h="1861185">
                  <a:moveTo>
                    <a:pt x="39623" y="1860804"/>
                  </a:moveTo>
                  <a:lnTo>
                    <a:pt x="3793235" y="1860804"/>
                  </a:lnTo>
                </a:path>
                <a:path w="3793490" h="1861185">
                  <a:moveTo>
                    <a:pt x="39623" y="1595628"/>
                  </a:moveTo>
                  <a:lnTo>
                    <a:pt x="3793235" y="1595628"/>
                  </a:lnTo>
                </a:path>
                <a:path w="3793490" h="1861185">
                  <a:moveTo>
                    <a:pt x="39623" y="1328928"/>
                  </a:moveTo>
                  <a:lnTo>
                    <a:pt x="3793235" y="1328928"/>
                  </a:lnTo>
                </a:path>
                <a:path w="3793490" h="1861185">
                  <a:moveTo>
                    <a:pt x="39623" y="1063752"/>
                  </a:moveTo>
                  <a:lnTo>
                    <a:pt x="3793235" y="1063752"/>
                  </a:lnTo>
                </a:path>
                <a:path w="3793490" h="1861185">
                  <a:moveTo>
                    <a:pt x="39623" y="797051"/>
                  </a:moveTo>
                  <a:lnTo>
                    <a:pt x="3793235" y="797051"/>
                  </a:lnTo>
                </a:path>
                <a:path w="3793490" h="1861185">
                  <a:moveTo>
                    <a:pt x="39623" y="531876"/>
                  </a:moveTo>
                  <a:lnTo>
                    <a:pt x="3793235" y="531876"/>
                  </a:lnTo>
                </a:path>
                <a:path w="3793490" h="1861185">
                  <a:moveTo>
                    <a:pt x="39623" y="265175"/>
                  </a:moveTo>
                  <a:lnTo>
                    <a:pt x="3793235" y="265175"/>
                  </a:lnTo>
                </a:path>
                <a:path w="3793490" h="1861185">
                  <a:moveTo>
                    <a:pt x="39623" y="0"/>
                  </a:moveTo>
                  <a:lnTo>
                    <a:pt x="3793235" y="0"/>
                  </a:lnTo>
                </a:path>
                <a:path w="3793490" h="1861185">
                  <a:moveTo>
                    <a:pt x="39623" y="1860804"/>
                  </a:moveTo>
                  <a:lnTo>
                    <a:pt x="39623" y="0"/>
                  </a:lnTo>
                </a:path>
                <a:path w="3793490" h="1861185">
                  <a:moveTo>
                    <a:pt x="0" y="1860804"/>
                  </a:moveTo>
                  <a:lnTo>
                    <a:pt x="77723" y="1860804"/>
                  </a:lnTo>
                </a:path>
                <a:path w="3793490" h="1861185">
                  <a:moveTo>
                    <a:pt x="0" y="1595628"/>
                  </a:moveTo>
                  <a:lnTo>
                    <a:pt x="77723" y="1595628"/>
                  </a:lnTo>
                </a:path>
                <a:path w="3793490" h="1861185">
                  <a:moveTo>
                    <a:pt x="0" y="1328928"/>
                  </a:moveTo>
                  <a:lnTo>
                    <a:pt x="77723" y="1328928"/>
                  </a:lnTo>
                </a:path>
                <a:path w="3793490" h="1861185">
                  <a:moveTo>
                    <a:pt x="0" y="1063752"/>
                  </a:moveTo>
                  <a:lnTo>
                    <a:pt x="77723" y="1063752"/>
                  </a:lnTo>
                </a:path>
                <a:path w="3793490" h="1861185">
                  <a:moveTo>
                    <a:pt x="0" y="797051"/>
                  </a:moveTo>
                  <a:lnTo>
                    <a:pt x="77723" y="797051"/>
                  </a:lnTo>
                </a:path>
                <a:path w="3793490" h="1861185">
                  <a:moveTo>
                    <a:pt x="0" y="531876"/>
                  </a:moveTo>
                  <a:lnTo>
                    <a:pt x="77723" y="531876"/>
                  </a:lnTo>
                </a:path>
                <a:path w="3793490" h="1861185">
                  <a:moveTo>
                    <a:pt x="0" y="265175"/>
                  </a:moveTo>
                  <a:lnTo>
                    <a:pt x="77723" y="265175"/>
                  </a:lnTo>
                </a:path>
                <a:path w="3793490" h="1861185">
                  <a:moveTo>
                    <a:pt x="0" y="0"/>
                  </a:moveTo>
                  <a:lnTo>
                    <a:pt x="77723" y="0"/>
                  </a:lnTo>
                </a:path>
              </a:pathLst>
            </a:custGeom>
            <a:ln w="9144">
              <a:solidFill>
                <a:srgbClr val="888888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 descr=""/>
            <p:cNvSpPr/>
            <p:nvPr/>
          </p:nvSpPr>
          <p:spPr>
            <a:xfrm>
              <a:off x="2872740" y="3770375"/>
              <a:ext cx="3512820" cy="1870075"/>
            </a:xfrm>
            <a:custGeom>
              <a:avLst/>
              <a:gdLst/>
              <a:ahLst/>
              <a:cxnLst/>
              <a:rect l="l" t="t" r="r" b="b"/>
              <a:pathLst>
                <a:path w="3512820" h="1870075">
                  <a:moveTo>
                    <a:pt x="0" y="0"/>
                  </a:moveTo>
                  <a:lnTo>
                    <a:pt x="624839" y="0"/>
                  </a:lnTo>
                  <a:lnTo>
                    <a:pt x="1251204" y="106680"/>
                  </a:lnTo>
                  <a:lnTo>
                    <a:pt x="1876044" y="185928"/>
                  </a:lnTo>
                  <a:lnTo>
                    <a:pt x="2502408" y="318516"/>
                  </a:lnTo>
                  <a:lnTo>
                    <a:pt x="3127248" y="611124"/>
                  </a:lnTo>
                  <a:lnTo>
                    <a:pt x="3512487" y="1869948"/>
                  </a:lnTo>
                </a:path>
              </a:pathLst>
            </a:custGeom>
            <a:ln w="2743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 descr=""/>
            <p:cNvSpPr/>
            <p:nvPr/>
          </p:nvSpPr>
          <p:spPr>
            <a:xfrm>
              <a:off x="2871724" y="4302924"/>
              <a:ext cx="2958465" cy="1327150"/>
            </a:xfrm>
            <a:custGeom>
              <a:avLst/>
              <a:gdLst/>
              <a:ahLst/>
              <a:cxnLst/>
              <a:rect l="l" t="t" r="r" b="b"/>
              <a:pathLst>
                <a:path w="2958465" h="1327150">
                  <a:moveTo>
                    <a:pt x="0" y="1326642"/>
                  </a:moveTo>
                  <a:lnTo>
                    <a:pt x="2957956" y="1326642"/>
                  </a:lnTo>
                  <a:lnTo>
                    <a:pt x="2957956" y="0"/>
                  </a:lnTo>
                  <a:lnTo>
                    <a:pt x="0" y="0"/>
                  </a:lnTo>
                  <a:lnTo>
                    <a:pt x="0" y="1326642"/>
                  </a:lnTo>
                  <a:close/>
                </a:path>
              </a:pathLst>
            </a:custGeom>
            <a:ln w="12700">
              <a:solidFill>
                <a:srgbClr val="6B9100"/>
              </a:solidFill>
              <a:prstDash val="sysDash"/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7" name="object 17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698614" y="3893053"/>
              <a:ext cx="105545" cy="101862"/>
            </a:xfrm>
            <a:prstGeom prst="rect">
              <a:avLst/>
            </a:prstGeom>
          </p:spPr>
        </p:pic>
        <p:pic>
          <p:nvPicPr>
            <p:cNvPr id="18" name="object 18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320787" y="4038341"/>
              <a:ext cx="105418" cy="101735"/>
            </a:xfrm>
            <a:prstGeom prst="rect">
              <a:avLst/>
            </a:prstGeom>
          </p:spPr>
        </p:pic>
        <p:pic>
          <p:nvPicPr>
            <p:cNvPr id="19" name="object 19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097523" y="3842761"/>
              <a:ext cx="105545" cy="101862"/>
            </a:xfrm>
            <a:prstGeom prst="rect">
              <a:avLst/>
            </a:prstGeom>
          </p:spPr>
        </p:pic>
        <p:pic>
          <p:nvPicPr>
            <p:cNvPr id="20" name="object 20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464809" y="3714364"/>
              <a:ext cx="105545" cy="101735"/>
            </a:xfrm>
            <a:prstGeom prst="rect">
              <a:avLst/>
            </a:prstGeom>
          </p:spPr>
        </p:pic>
        <p:pic>
          <p:nvPicPr>
            <p:cNvPr id="21" name="object 21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911210" y="4323202"/>
              <a:ext cx="105545" cy="101862"/>
            </a:xfrm>
            <a:prstGeom prst="rect">
              <a:avLst/>
            </a:prstGeom>
          </p:spPr>
        </p:pic>
      </p:grpSp>
      <p:sp>
        <p:nvSpPr>
          <p:cNvPr id="22" name="object 22" descr=""/>
          <p:cNvSpPr txBox="1"/>
          <p:nvPr/>
        </p:nvSpPr>
        <p:spPr>
          <a:xfrm>
            <a:off x="2566161" y="5001259"/>
            <a:ext cx="208915" cy="70929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 spc="-10">
                <a:latin typeface="Arial MT"/>
                <a:cs typeface="Arial MT"/>
              </a:rPr>
              <a:t>-</a:t>
            </a:r>
            <a:r>
              <a:rPr dirty="0" sz="1000" spc="-25">
                <a:latin typeface="Arial MT"/>
                <a:cs typeface="Arial MT"/>
              </a:rPr>
              <a:t>50</a:t>
            </a:r>
            <a:endParaRPr sz="10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895"/>
              </a:spcBef>
            </a:pPr>
            <a:r>
              <a:rPr dirty="0" sz="1000" spc="-10">
                <a:latin typeface="Arial MT"/>
                <a:cs typeface="Arial MT"/>
              </a:rPr>
              <a:t>-</a:t>
            </a:r>
            <a:r>
              <a:rPr dirty="0" sz="1000" spc="-25">
                <a:latin typeface="Arial MT"/>
                <a:cs typeface="Arial MT"/>
              </a:rPr>
              <a:t>60</a:t>
            </a:r>
            <a:endParaRPr sz="10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890"/>
              </a:spcBef>
            </a:pPr>
            <a:r>
              <a:rPr dirty="0" sz="1000" spc="-10">
                <a:latin typeface="Arial MT"/>
                <a:cs typeface="Arial MT"/>
              </a:rPr>
              <a:t>-</a:t>
            </a:r>
            <a:r>
              <a:rPr dirty="0" sz="1000" spc="-25">
                <a:latin typeface="Arial MT"/>
                <a:cs typeface="Arial MT"/>
              </a:rPr>
              <a:t>70</a:t>
            </a:r>
            <a:endParaRPr sz="1000">
              <a:latin typeface="Arial MT"/>
              <a:cs typeface="Arial MT"/>
            </a:endParaRPr>
          </a:p>
        </p:txBody>
      </p:sp>
      <p:sp>
        <p:nvSpPr>
          <p:cNvPr id="23" name="object 23" descr=""/>
          <p:cNvSpPr txBox="1"/>
          <p:nvPr/>
        </p:nvSpPr>
        <p:spPr>
          <a:xfrm>
            <a:off x="2566161" y="4735195"/>
            <a:ext cx="208915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 spc="-10">
                <a:latin typeface="Arial MT"/>
                <a:cs typeface="Arial MT"/>
              </a:rPr>
              <a:t>-</a:t>
            </a:r>
            <a:r>
              <a:rPr dirty="0" sz="1000" spc="-25">
                <a:latin typeface="Arial MT"/>
                <a:cs typeface="Arial MT"/>
              </a:rPr>
              <a:t>40</a:t>
            </a:r>
            <a:endParaRPr sz="1000">
              <a:latin typeface="Arial MT"/>
              <a:cs typeface="Arial MT"/>
            </a:endParaRPr>
          </a:p>
        </p:txBody>
      </p:sp>
      <p:sp>
        <p:nvSpPr>
          <p:cNvPr id="24" name="object 24" descr=""/>
          <p:cNvSpPr txBox="1"/>
          <p:nvPr/>
        </p:nvSpPr>
        <p:spPr>
          <a:xfrm>
            <a:off x="2566161" y="3671697"/>
            <a:ext cx="208915" cy="9753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r" marR="5080">
              <a:lnSpc>
                <a:spcPct val="100000"/>
              </a:lnSpc>
              <a:spcBef>
                <a:spcPts val="95"/>
              </a:spcBef>
            </a:pPr>
            <a:r>
              <a:rPr dirty="0" sz="1000" spc="-50">
                <a:latin typeface="Arial MT"/>
                <a:cs typeface="Arial MT"/>
              </a:rPr>
              <a:t>0</a:t>
            </a:r>
            <a:endParaRPr sz="1000">
              <a:latin typeface="Arial MT"/>
              <a:cs typeface="Arial MT"/>
            </a:endParaRPr>
          </a:p>
          <a:p>
            <a:pPr algn="r" marR="5080">
              <a:lnSpc>
                <a:spcPct val="100000"/>
              </a:lnSpc>
              <a:spcBef>
                <a:spcPts val="890"/>
              </a:spcBef>
            </a:pPr>
            <a:r>
              <a:rPr dirty="0" sz="1000" spc="-10">
                <a:latin typeface="Arial MT"/>
                <a:cs typeface="Arial MT"/>
              </a:rPr>
              <a:t>-</a:t>
            </a:r>
            <a:r>
              <a:rPr dirty="0" sz="1000" spc="-25">
                <a:latin typeface="Arial MT"/>
                <a:cs typeface="Arial MT"/>
              </a:rPr>
              <a:t>10</a:t>
            </a:r>
            <a:endParaRPr sz="1000">
              <a:latin typeface="Arial MT"/>
              <a:cs typeface="Arial MT"/>
            </a:endParaRPr>
          </a:p>
          <a:p>
            <a:pPr algn="r" marR="5080">
              <a:lnSpc>
                <a:spcPct val="100000"/>
              </a:lnSpc>
              <a:spcBef>
                <a:spcPts val="894"/>
              </a:spcBef>
            </a:pPr>
            <a:r>
              <a:rPr dirty="0" sz="1000" spc="-10">
                <a:latin typeface="Arial MT"/>
                <a:cs typeface="Arial MT"/>
              </a:rPr>
              <a:t>-</a:t>
            </a:r>
            <a:r>
              <a:rPr dirty="0" sz="1000" spc="-25">
                <a:latin typeface="Arial MT"/>
                <a:cs typeface="Arial MT"/>
              </a:rPr>
              <a:t>20</a:t>
            </a:r>
            <a:endParaRPr sz="1000">
              <a:latin typeface="Arial MT"/>
              <a:cs typeface="Arial MT"/>
            </a:endParaRPr>
          </a:p>
          <a:p>
            <a:pPr algn="r" marR="5080">
              <a:lnSpc>
                <a:spcPct val="100000"/>
              </a:lnSpc>
              <a:spcBef>
                <a:spcPts val="894"/>
              </a:spcBef>
            </a:pPr>
            <a:r>
              <a:rPr dirty="0" sz="1000" spc="-10">
                <a:latin typeface="Arial MT"/>
                <a:cs typeface="Arial MT"/>
              </a:rPr>
              <a:t>-</a:t>
            </a:r>
            <a:r>
              <a:rPr dirty="0" sz="1000" spc="-25">
                <a:latin typeface="Arial MT"/>
                <a:cs typeface="Arial MT"/>
              </a:rPr>
              <a:t>30</a:t>
            </a:r>
            <a:endParaRPr sz="1000">
              <a:latin typeface="Arial MT"/>
              <a:cs typeface="Arial MT"/>
            </a:endParaRPr>
          </a:p>
        </p:txBody>
      </p:sp>
      <p:sp>
        <p:nvSpPr>
          <p:cNvPr id="25" name="object 25" descr=""/>
          <p:cNvSpPr txBox="1"/>
          <p:nvPr/>
        </p:nvSpPr>
        <p:spPr>
          <a:xfrm>
            <a:off x="3513835" y="5678830"/>
            <a:ext cx="100330" cy="18669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050" spc="-50">
                <a:latin typeface="Arial MT"/>
                <a:cs typeface="Arial MT"/>
              </a:rPr>
              <a:t>0</a:t>
            </a:r>
            <a:endParaRPr sz="1050">
              <a:latin typeface="Arial MT"/>
              <a:cs typeface="Arial MT"/>
            </a:endParaRPr>
          </a:p>
        </p:txBody>
      </p:sp>
      <p:sp>
        <p:nvSpPr>
          <p:cNvPr id="26" name="object 26" descr=""/>
          <p:cNvSpPr txBox="1"/>
          <p:nvPr/>
        </p:nvSpPr>
        <p:spPr>
          <a:xfrm>
            <a:off x="6307582" y="5667552"/>
            <a:ext cx="175260" cy="18669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050" spc="-25">
                <a:latin typeface="Arial MT"/>
                <a:cs typeface="Arial MT"/>
              </a:rPr>
              <a:t>16</a:t>
            </a:r>
            <a:endParaRPr sz="1050">
              <a:latin typeface="Arial MT"/>
              <a:cs typeface="Arial MT"/>
            </a:endParaRPr>
          </a:p>
        </p:txBody>
      </p:sp>
      <p:sp>
        <p:nvSpPr>
          <p:cNvPr id="27" name="object 27" descr=""/>
          <p:cNvSpPr/>
          <p:nvPr/>
        </p:nvSpPr>
        <p:spPr>
          <a:xfrm>
            <a:off x="3557142" y="5590476"/>
            <a:ext cx="2821305" cy="83820"/>
          </a:xfrm>
          <a:custGeom>
            <a:avLst/>
            <a:gdLst/>
            <a:ahLst/>
            <a:cxnLst/>
            <a:rect l="l" t="t" r="r" b="b"/>
            <a:pathLst>
              <a:path w="2821304" h="83820">
                <a:moveTo>
                  <a:pt x="0" y="11176"/>
                </a:moveTo>
                <a:lnTo>
                  <a:pt x="0" y="78181"/>
                </a:lnTo>
              </a:path>
              <a:path w="2821304" h="83820">
                <a:moveTo>
                  <a:pt x="611632" y="16738"/>
                </a:moveTo>
                <a:lnTo>
                  <a:pt x="611632" y="83781"/>
                </a:lnTo>
              </a:path>
              <a:path w="2821304" h="83820">
                <a:moveTo>
                  <a:pt x="1202055" y="11176"/>
                </a:moveTo>
                <a:lnTo>
                  <a:pt x="1202055" y="78181"/>
                </a:lnTo>
              </a:path>
              <a:path w="2821304" h="83820">
                <a:moveTo>
                  <a:pt x="1803146" y="5575"/>
                </a:moveTo>
                <a:lnTo>
                  <a:pt x="1803146" y="72605"/>
                </a:lnTo>
              </a:path>
              <a:path w="2821304" h="83820">
                <a:moveTo>
                  <a:pt x="2372614" y="5575"/>
                </a:moveTo>
                <a:lnTo>
                  <a:pt x="2372614" y="72605"/>
                </a:lnTo>
              </a:path>
              <a:path w="2821304" h="83820">
                <a:moveTo>
                  <a:pt x="2820797" y="0"/>
                </a:moveTo>
                <a:lnTo>
                  <a:pt x="2820797" y="67017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" name="object 28" descr=""/>
          <p:cNvSpPr txBox="1"/>
          <p:nvPr/>
        </p:nvSpPr>
        <p:spPr>
          <a:xfrm>
            <a:off x="4996053" y="4623561"/>
            <a:ext cx="690245" cy="3613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>
                <a:latin typeface="Arial MT"/>
                <a:cs typeface="Arial MT"/>
              </a:rPr>
              <a:t>PC20=</a:t>
            </a:r>
            <a:r>
              <a:rPr dirty="0" sz="1100" spc="-35">
                <a:latin typeface="Arial MT"/>
                <a:cs typeface="Arial MT"/>
              </a:rPr>
              <a:t> </a:t>
            </a:r>
            <a:r>
              <a:rPr dirty="0" sz="1100" spc="-25">
                <a:latin typeface="Arial MT"/>
                <a:cs typeface="Arial MT"/>
              </a:rPr>
              <a:t>3,7</a:t>
            </a:r>
            <a:endParaRPr sz="1100">
              <a:latin typeface="Arial MT"/>
              <a:cs typeface="Arial MT"/>
            </a:endParaRPr>
          </a:p>
          <a:p>
            <a:pPr marL="86995">
              <a:lnSpc>
                <a:spcPct val="100000"/>
              </a:lnSpc>
            </a:pPr>
            <a:r>
              <a:rPr dirty="0" sz="1100">
                <a:latin typeface="Arial MT"/>
                <a:cs typeface="Arial MT"/>
              </a:rPr>
              <a:t>Mild</a:t>
            </a:r>
            <a:r>
              <a:rPr dirty="0" sz="1100" spc="-25">
                <a:latin typeface="Arial MT"/>
                <a:cs typeface="Arial MT"/>
              </a:rPr>
              <a:t> BHR</a:t>
            </a:r>
            <a:endParaRPr sz="1100">
              <a:latin typeface="Arial MT"/>
              <a:cs typeface="Arial MT"/>
            </a:endParaRPr>
          </a:p>
        </p:txBody>
      </p:sp>
      <p:sp>
        <p:nvSpPr>
          <p:cNvPr id="29" name="object 29" descr=""/>
          <p:cNvSpPr txBox="1"/>
          <p:nvPr/>
        </p:nvSpPr>
        <p:spPr>
          <a:xfrm>
            <a:off x="2288105" y="4302346"/>
            <a:ext cx="182245" cy="115189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100">
                <a:latin typeface="Arial MT"/>
                <a:cs typeface="Arial MT"/>
              </a:rPr>
              <a:t>FEV1</a:t>
            </a:r>
            <a:r>
              <a:rPr dirty="0" sz="1100" spc="-2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%</a:t>
            </a:r>
            <a:r>
              <a:rPr dirty="0" sz="1100" spc="-35">
                <a:latin typeface="Arial MT"/>
                <a:cs typeface="Arial MT"/>
              </a:rPr>
              <a:t> </a:t>
            </a:r>
            <a:r>
              <a:rPr dirty="0" sz="1100" spc="-10">
                <a:latin typeface="Arial MT"/>
                <a:cs typeface="Arial MT"/>
              </a:rPr>
              <a:t>decrease</a:t>
            </a:r>
            <a:endParaRPr sz="1100">
              <a:latin typeface="Arial MT"/>
              <a:cs typeface="Arial MT"/>
            </a:endParaRPr>
          </a:p>
        </p:txBody>
      </p:sp>
      <p:sp>
        <p:nvSpPr>
          <p:cNvPr id="30" name="object 30" descr=""/>
          <p:cNvSpPr txBox="1"/>
          <p:nvPr/>
        </p:nvSpPr>
        <p:spPr>
          <a:xfrm>
            <a:off x="3833876" y="5695594"/>
            <a:ext cx="2247900" cy="33782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79070">
              <a:lnSpc>
                <a:spcPts val="1195"/>
              </a:lnSpc>
              <a:spcBef>
                <a:spcPts val="105"/>
              </a:spcBef>
              <a:tabLst>
                <a:tab pos="802005" algn="l"/>
                <a:tab pos="1490345" algn="l"/>
                <a:tab pos="2070735" algn="l"/>
              </a:tabLst>
            </a:pPr>
            <a:r>
              <a:rPr dirty="0" baseline="5291" sz="1575" spc="-15">
                <a:latin typeface="Arial MT"/>
                <a:cs typeface="Arial MT"/>
              </a:rPr>
              <a:t>0,0625</a:t>
            </a:r>
            <a:r>
              <a:rPr dirty="0" baseline="5291" sz="1575">
                <a:latin typeface="Arial MT"/>
                <a:cs typeface="Arial MT"/>
              </a:rPr>
              <a:t>	</a:t>
            </a:r>
            <a:r>
              <a:rPr dirty="0" sz="1050" spc="-20">
                <a:latin typeface="Arial MT"/>
                <a:cs typeface="Arial MT"/>
              </a:rPr>
              <a:t>0,25</a:t>
            </a:r>
            <a:r>
              <a:rPr dirty="0" sz="1050">
                <a:latin typeface="Arial MT"/>
                <a:cs typeface="Arial MT"/>
              </a:rPr>
              <a:t>	</a:t>
            </a:r>
            <a:r>
              <a:rPr dirty="0" baseline="5291" sz="1575" spc="-75">
                <a:latin typeface="Arial MT"/>
                <a:cs typeface="Arial MT"/>
              </a:rPr>
              <a:t>1</a:t>
            </a:r>
            <a:r>
              <a:rPr dirty="0" baseline="5291" sz="1575">
                <a:latin typeface="Arial MT"/>
                <a:cs typeface="Arial MT"/>
              </a:rPr>
              <a:t>	</a:t>
            </a:r>
            <a:r>
              <a:rPr dirty="0" baseline="5291" sz="1575" spc="-75">
                <a:latin typeface="Arial MT"/>
                <a:cs typeface="Arial MT"/>
              </a:rPr>
              <a:t>4</a:t>
            </a:r>
            <a:endParaRPr baseline="5291" sz="1575">
              <a:latin typeface="Arial MT"/>
              <a:cs typeface="Arial MT"/>
            </a:endParaRPr>
          </a:p>
          <a:p>
            <a:pPr marL="12700">
              <a:lnSpc>
                <a:spcPts val="1255"/>
              </a:lnSpc>
            </a:pPr>
            <a:r>
              <a:rPr dirty="0" sz="1100">
                <a:latin typeface="Arial MT"/>
                <a:cs typeface="Arial MT"/>
              </a:rPr>
              <a:t>Methacholine</a:t>
            </a:r>
            <a:r>
              <a:rPr dirty="0" sz="1100" spc="10">
                <a:latin typeface="Arial MT"/>
                <a:cs typeface="Arial MT"/>
              </a:rPr>
              <a:t> </a:t>
            </a:r>
            <a:r>
              <a:rPr dirty="0" sz="1100" spc="-10">
                <a:latin typeface="Arial MT"/>
                <a:cs typeface="Arial MT"/>
              </a:rPr>
              <a:t>consentration</a:t>
            </a:r>
            <a:r>
              <a:rPr dirty="0" sz="1100" spc="-35">
                <a:latin typeface="Arial MT"/>
                <a:cs typeface="Arial MT"/>
              </a:rPr>
              <a:t> </a:t>
            </a:r>
            <a:r>
              <a:rPr dirty="0" sz="1100" spc="-10">
                <a:latin typeface="Arial MT"/>
                <a:cs typeface="Arial MT"/>
              </a:rPr>
              <a:t>(mg/ml)</a:t>
            </a:r>
            <a:endParaRPr sz="1100">
              <a:latin typeface="Arial MT"/>
              <a:cs typeface="Arial MT"/>
            </a:endParaRPr>
          </a:p>
        </p:txBody>
      </p:sp>
      <p:grpSp>
        <p:nvGrpSpPr>
          <p:cNvPr id="31" name="object 31" descr=""/>
          <p:cNvGrpSpPr/>
          <p:nvPr/>
        </p:nvGrpSpPr>
        <p:grpSpPr>
          <a:xfrm>
            <a:off x="-13212" y="-13212"/>
            <a:ext cx="9170670" cy="6884670"/>
            <a:chOff x="-13212" y="-13212"/>
            <a:chExt cx="9170670" cy="6884670"/>
          </a:xfrm>
        </p:grpSpPr>
        <p:sp>
          <p:nvSpPr>
            <p:cNvPr id="32" name="object 32" descr=""/>
            <p:cNvSpPr/>
            <p:nvPr/>
          </p:nvSpPr>
          <p:spPr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l" t="t" r="r" b="b"/>
              <a:pathLst>
                <a:path w="9144000" h="6858000">
                  <a:moveTo>
                    <a:pt x="9144000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9144000" y="68580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FFFFFF">
                <a:alpha val="1176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3" name="object 33" descr=""/>
            <p:cNvSpPr/>
            <p:nvPr/>
          </p:nvSpPr>
          <p:spPr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l" t="t" r="r" b="b"/>
              <a:pathLst>
                <a:path w="9144000" h="6858000">
                  <a:moveTo>
                    <a:pt x="0" y="6858000"/>
                  </a:moveTo>
                  <a:lnTo>
                    <a:pt x="9144000" y="6858000"/>
                  </a:lnTo>
                  <a:lnTo>
                    <a:pt x="9144000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ln w="26424">
              <a:solidFill>
                <a:srgbClr val="6B91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16331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85"/>
              <a:t>Results</a:t>
            </a:r>
            <a:endParaRPr sz="2400"/>
          </a:p>
        </p:txBody>
      </p:sp>
      <p:graphicFrame>
        <p:nvGraphicFramePr>
          <p:cNvPr id="3" name="object 3" descr=""/>
          <p:cNvGraphicFramePr>
            <a:graphicFrameLocks noGrp="1"/>
          </p:cNvGraphicFramePr>
          <p:nvPr/>
        </p:nvGraphicFramePr>
        <p:xfrm>
          <a:off x="679450" y="1831975"/>
          <a:ext cx="7578090" cy="309562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868170"/>
                <a:gridCol w="5621020"/>
              </a:tblGrid>
              <a:tr h="619125">
                <a:tc>
                  <a:txBody>
                    <a:bodyPr/>
                    <a:lstStyle/>
                    <a:p>
                      <a:pPr algn="ctr" marR="15875">
                        <a:lnSpc>
                          <a:spcPct val="100000"/>
                        </a:lnSpc>
                        <a:spcBef>
                          <a:spcPts val="780"/>
                        </a:spcBef>
                      </a:pPr>
                      <a:r>
                        <a:rPr dirty="0" sz="2200" b="1">
                          <a:latin typeface="Cambria"/>
                          <a:cs typeface="Cambria"/>
                        </a:rPr>
                        <a:t>PC</a:t>
                      </a:r>
                      <a:r>
                        <a:rPr dirty="0" baseline="-21072" sz="2175" b="1">
                          <a:latin typeface="Cambria"/>
                          <a:cs typeface="Cambria"/>
                        </a:rPr>
                        <a:t>20</a:t>
                      </a:r>
                      <a:r>
                        <a:rPr dirty="0" baseline="-21072" sz="2175" spc="172" b="1">
                          <a:latin typeface="Cambria"/>
                          <a:cs typeface="Cambria"/>
                        </a:rPr>
                        <a:t> </a:t>
                      </a:r>
                      <a:r>
                        <a:rPr dirty="0" sz="2200" spc="-10" b="1">
                          <a:latin typeface="Cambria"/>
                          <a:cs typeface="Cambria"/>
                        </a:rPr>
                        <a:t>(mg/ml)</a:t>
                      </a:r>
                      <a:endParaRPr sz="2200">
                        <a:latin typeface="Cambria"/>
                        <a:cs typeface="Cambria"/>
                      </a:endParaRPr>
                    </a:p>
                  </a:txBody>
                  <a:tcPr marL="0" marR="0" marB="0" marT="9906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>
                        <a:alpha val="117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>
                        <a:alpha val="1176"/>
                      </a:srgbClr>
                    </a:solidFill>
                  </a:tcPr>
                </a:tc>
              </a:tr>
              <a:tr h="61912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80"/>
                        </a:spcBef>
                      </a:pPr>
                      <a:r>
                        <a:rPr dirty="0" sz="2200" spc="-25" b="1">
                          <a:solidFill>
                            <a:srgbClr val="FFFFFF"/>
                          </a:solidFill>
                          <a:latin typeface="Cambria"/>
                          <a:cs typeface="Cambria"/>
                        </a:rPr>
                        <a:t>&gt;16</a:t>
                      </a:r>
                      <a:endParaRPr sz="2200">
                        <a:latin typeface="Cambria"/>
                        <a:cs typeface="Cambria"/>
                      </a:endParaRPr>
                    </a:p>
                  </a:txBody>
                  <a:tcPr marL="0" marR="0" marB="0" marT="9906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>
                        <a:alpha val="117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780"/>
                        </a:spcBef>
                      </a:pPr>
                      <a:r>
                        <a:rPr dirty="0" sz="2200">
                          <a:latin typeface="Cambria"/>
                          <a:cs typeface="Cambria"/>
                        </a:rPr>
                        <a:t>Normal</a:t>
                      </a:r>
                      <a:r>
                        <a:rPr dirty="0" sz="2200" spc="-85">
                          <a:latin typeface="Cambria"/>
                          <a:cs typeface="Cambria"/>
                        </a:rPr>
                        <a:t> </a:t>
                      </a:r>
                      <a:r>
                        <a:rPr dirty="0" sz="2200">
                          <a:latin typeface="Cambria"/>
                          <a:cs typeface="Cambria"/>
                        </a:rPr>
                        <a:t>(test</a:t>
                      </a:r>
                      <a:r>
                        <a:rPr dirty="0" sz="2200" spc="-60">
                          <a:latin typeface="Cambria"/>
                          <a:cs typeface="Cambria"/>
                        </a:rPr>
                        <a:t> </a:t>
                      </a:r>
                      <a:r>
                        <a:rPr dirty="0" sz="2200" spc="-10">
                          <a:latin typeface="Cambria"/>
                          <a:cs typeface="Cambria"/>
                        </a:rPr>
                        <a:t>negative)</a:t>
                      </a:r>
                      <a:endParaRPr sz="2200">
                        <a:latin typeface="Cambria"/>
                        <a:cs typeface="Cambria"/>
                      </a:endParaRPr>
                    </a:p>
                  </a:txBody>
                  <a:tcPr marL="0" marR="0" marB="0" marT="9906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>
                        <a:alpha val="1176"/>
                      </a:srgbClr>
                    </a:solidFill>
                  </a:tcPr>
                </a:tc>
              </a:tr>
              <a:tr h="61912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80"/>
                        </a:spcBef>
                      </a:pPr>
                      <a:r>
                        <a:rPr dirty="0" sz="2200" spc="-10" b="1">
                          <a:solidFill>
                            <a:srgbClr val="FFFFFF"/>
                          </a:solidFill>
                          <a:latin typeface="Cambria"/>
                          <a:cs typeface="Cambria"/>
                        </a:rPr>
                        <a:t>4-</a:t>
                      </a:r>
                      <a:r>
                        <a:rPr dirty="0" sz="2200" spc="-25" b="1">
                          <a:solidFill>
                            <a:srgbClr val="FFFFFF"/>
                          </a:solidFill>
                          <a:latin typeface="Cambria"/>
                          <a:cs typeface="Cambria"/>
                        </a:rPr>
                        <a:t>16</a:t>
                      </a:r>
                      <a:endParaRPr sz="2200">
                        <a:latin typeface="Cambria"/>
                        <a:cs typeface="Cambria"/>
                      </a:endParaRPr>
                    </a:p>
                  </a:txBody>
                  <a:tcPr marL="0" marR="0" marB="0" marT="9906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>
                        <a:alpha val="117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780"/>
                        </a:spcBef>
                      </a:pPr>
                      <a:r>
                        <a:rPr dirty="0" sz="2200">
                          <a:latin typeface="Cambria"/>
                          <a:cs typeface="Cambria"/>
                        </a:rPr>
                        <a:t>BHR</a:t>
                      </a:r>
                      <a:r>
                        <a:rPr dirty="0" sz="2200" spc="-40">
                          <a:latin typeface="Cambria"/>
                          <a:cs typeface="Cambria"/>
                        </a:rPr>
                        <a:t> </a:t>
                      </a:r>
                      <a:r>
                        <a:rPr dirty="0" sz="2200" spc="-10">
                          <a:latin typeface="Cambria"/>
                          <a:cs typeface="Cambria"/>
                        </a:rPr>
                        <a:t>borderline</a:t>
                      </a:r>
                      <a:endParaRPr sz="2200">
                        <a:latin typeface="Cambria"/>
                        <a:cs typeface="Cambria"/>
                      </a:endParaRPr>
                    </a:p>
                  </a:txBody>
                  <a:tcPr marL="0" marR="0" marB="0" marT="9906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>
                        <a:alpha val="1176"/>
                      </a:srgbClr>
                    </a:solidFill>
                  </a:tcPr>
                </a:tc>
              </a:tr>
              <a:tr h="61912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80"/>
                        </a:spcBef>
                      </a:pPr>
                      <a:r>
                        <a:rPr dirty="0" sz="2200" spc="-10" b="1">
                          <a:solidFill>
                            <a:srgbClr val="FFFFFF"/>
                          </a:solidFill>
                          <a:latin typeface="Cambria"/>
                          <a:cs typeface="Cambria"/>
                        </a:rPr>
                        <a:t>1-</a:t>
                      </a:r>
                      <a:r>
                        <a:rPr dirty="0" sz="2200" spc="-50" b="1">
                          <a:solidFill>
                            <a:srgbClr val="FFFFFF"/>
                          </a:solidFill>
                          <a:latin typeface="Cambria"/>
                          <a:cs typeface="Cambria"/>
                        </a:rPr>
                        <a:t>4</a:t>
                      </a:r>
                      <a:endParaRPr sz="2200">
                        <a:latin typeface="Cambria"/>
                        <a:cs typeface="Cambria"/>
                      </a:endParaRPr>
                    </a:p>
                  </a:txBody>
                  <a:tcPr marL="0" marR="0" marB="0" marT="9906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>
                        <a:alpha val="117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780"/>
                        </a:spcBef>
                      </a:pPr>
                      <a:r>
                        <a:rPr dirty="0" sz="2200">
                          <a:latin typeface="Cambria"/>
                          <a:cs typeface="Cambria"/>
                        </a:rPr>
                        <a:t>BHR</a:t>
                      </a:r>
                      <a:r>
                        <a:rPr dirty="0" sz="2200" spc="-50">
                          <a:latin typeface="Cambria"/>
                          <a:cs typeface="Cambria"/>
                        </a:rPr>
                        <a:t> </a:t>
                      </a:r>
                      <a:r>
                        <a:rPr dirty="0" sz="2200">
                          <a:latin typeface="Cambria"/>
                          <a:cs typeface="Cambria"/>
                        </a:rPr>
                        <a:t>mild</a:t>
                      </a:r>
                      <a:r>
                        <a:rPr dirty="0" sz="2200" spc="-50">
                          <a:latin typeface="Cambria"/>
                          <a:cs typeface="Cambria"/>
                        </a:rPr>
                        <a:t> </a:t>
                      </a:r>
                      <a:r>
                        <a:rPr dirty="0" sz="2200">
                          <a:latin typeface="Cambria"/>
                          <a:cs typeface="Cambria"/>
                        </a:rPr>
                        <a:t>(test</a:t>
                      </a:r>
                      <a:r>
                        <a:rPr dirty="0" sz="2200" spc="-45">
                          <a:latin typeface="Cambria"/>
                          <a:cs typeface="Cambria"/>
                        </a:rPr>
                        <a:t> </a:t>
                      </a:r>
                      <a:r>
                        <a:rPr dirty="0" sz="2200" spc="-10">
                          <a:latin typeface="Cambria"/>
                          <a:cs typeface="Cambria"/>
                        </a:rPr>
                        <a:t>positive)</a:t>
                      </a:r>
                      <a:endParaRPr sz="2200">
                        <a:latin typeface="Cambria"/>
                        <a:cs typeface="Cambria"/>
                      </a:endParaRPr>
                    </a:p>
                  </a:txBody>
                  <a:tcPr marL="0" marR="0" marB="0" marT="9906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>
                        <a:alpha val="1176"/>
                      </a:srgbClr>
                    </a:solidFill>
                  </a:tcPr>
                </a:tc>
              </a:tr>
              <a:tr h="61912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85"/>
                        </a:spcBef>
                      </a:pPr>
                      <a:r>
                        <a:rPr dirty="0" sz="2200" spc="-25" b="1">
                          <a:solidFill>
                            <a:srgbClr val="FFFFFF"/>
                          </a:solidFill>
                          <a:latin typeface="Cambria"/>
                          <a:cs typeface="Cambria"/>
                        </a:rPr>
                        <a:t>&lt;1</a:t>
                      </a:r>
                      <a:endParaRPr sz="2200">
                        <a:latin typeface="Cambria"/>
                        <a:cs typeface="Cambria"/>
                      </a:endParaRPr>
                    </a:p>
                  </a:txBody>
                  <a:tcPr marL="0" marR="0" marB="0" marT="9969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>
                        <a:alpha val="117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785"/>
                        </a:spcBef>
                      </a:pPr>
                      <a:r>
                        <a:rPr dirty="0" sz="2200">
                          <a:latin typeface="Cambria"/>
                          <a:cs typeface="Cambria"/>
                        </a:rPr>
                        <a:t>BHR</a:t>
                      </a:r>
                      <a:r>
                        <a:rPr dirty="0" sz="2200" spc="-50">
                          <a:latin typeface="Cambria"/>
                          <a:cs typeface="Cambria"/>
                        </a:rPr>
                        <a:t> </a:t>
                      </a:r>
                      <a:r>
                        <a:rPr dirty="0" sz="2200" spc="-10">
                          <a:latin typeface="Cambria"/>
                          <a:cs typeface="Cambria"/>
                        </a:rPr>
                        <a:t>moderate</a:t>
                      </a:r>
                      <a:r>
                        <a:rPr dirty="0" sz="2200" spc="-35">
                          <a:latin typeface="Cambria"/>
                          <a:cs typeface="Cambria"/>
                        </a:rPr>
                        <a:t> </a:t>
                      </a:r>
                      <a:r>
                        <a:rPr dirty="0" sz="2200">
                          <a:latin typeface="Cambria"/>
                          <a:cs typeface="Cambria"/>
                        </a:rPr>
                        <a:t>to</a:t>
                      </a:r>
                      <a:r>
                        <a:rPr dirty="0" sz="2200" spc="-55">
                          <a:latin typeface="Cambria"/>
                          <a:cs typeface="Cambria"/>
                        </a:rPr>
                        <a:t> </a:t>
                      </a:r>
                      <a:r>
                        <a:rPr dirty="0" sz="2200" spc="-10">
                          <a:latin typeface="Cambria"/>
                          <a:cs typeface="Cambria"/>
                        </a:rPr>
                        <a:t>severe</a:t>
                      </a:r>
                      <a:endParaRPr sz="2200">
                        <a:latin typeface="Cambria"/>
                        <a:cs typeface="Cambria"/>
                      </a:endParaRPr>
                    </a:p>
                  </a:txBody>
                  <a:tcPr marL="0" marR="0" marB="0" marT="9969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>
                        <a:alpha val="1176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4" name="object 4" descr=""/>
          <p:cNvSpPr txBox="1"/>
          <p:nvPr/>
        </p:nvSpPr>
        <p:spPr>
          <a:xfrm>
            <a:off x="764540" y="1397254"/>
            <a:ext cx="1167130" cy="3606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200" spc="-20">
                <a:latin typeface="Cambria"/>
                <a:cs typeface="Cambria"/>
              </a:rPr>
              <a:t>ATS</a:t>
            </a:r>
            <a:r>
              <a:rPr dirty="0" sz="2200" spc="-85">
                <a:latin typeface="Cambria"/>
                <a:cs typeface="Cambria"/>
              </a:rPr>
              <a:t> </a:t>
            </a:r>
            <a:r>
              <a:rPr dirty="0" sz="2200" spc="-20">
                <a:latin typeface="Cambria"/>
                <a:cs typeface="Cambria"/>
              </a:rPr>
              <a:t>1999</a:t>
            </a:r>
            <a:endParaRPr sz="2200">
              <a:latin typeface="Cambria"/>
              <a:cs typeface="Cambria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532587" y="6093358"/>
            <a:ext cx="3456304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Cambria"/>
                <a:cs typeface="Cambria"/>
              </a:rPr>
              <a:t>Crapo.</a:t>
            </a:r>
            <a:r>
              <a:rPr dirty="0" sz="1200" spc="-20">
                <a:latin typeface="Cambria"/>
                <a:cs typeface="Cambria"/>
              </a:rPr>
              <a:t> </a:t>
            </a:r>
            <a:r>
              <a:rPr dirty="0" sz="1200" i="1">
                <a:latin typeface="Cambria"/>
                <a:cs typeface="Cambria"/>
              </a:rPr>
              <a:t>Am</a:t>
            </a:r>
            <a:r>
              <a:rPr dirty="0" sz="1200" spc="-25" i="1">
                <a:latin typeface="Cambria"/>
                <a:cs typeface="Cambria"/>
              </a:rPr>
              <a:t> </a:t>
            </a:r>
            <a:r>
              <a:rPr dirty="0" sz="1200" i="1">
                <a:latin typeface="Cambria"/>
                <a:cs typeface="Cambria"/>
              </a:rPr>
              <a:t>J</a:t>
            </a:r>
            <a:r>
              <a:rPr dirty="0" sz="1200" spc="-25" i="1">
                <a:latin typeface="Cambria"/>
                <a:cs typeface="Cambria"/>
              </a:rPr>
              <a:t> </a:t>
            </a:r>
            <a:r>
              <a:rPr dirty="0" sz="1200" spc="-10" i="1">
                <a:latin typeface="Cambria"/>
                <a:cs typeface="Cambria"/>
              </a:rPr>
              <a:t>Respir </a:t>
            </a:r>
            <a:r>
              <a:rPr dirty="0" sz="1200" i="1">
                <a:latin typeface="Cambria"/>
                <a:cs typeface="Cambria"/>
              </a:rPr>
              <a:t>Crit</a:t>
            </a:r>
            <a:r>
              <a:rPr dirty="0" sz="1200" spc="-25" i="1">
                <a:latin typeface="Cambria"/>
                <a:cs typeface="Cambria"/>
              </a:rPr>
              <a:t> </a:t>
            </a:r>
            <a:r>
              <a:rPr dirty="0" sz="1200" i="1">
                <a:latin typeface="Cambria"/>
                <a:cs typeface="Cambria"/>
              </a:rPr>
              <a:t>Care</a:t>
            </a:r>
            <a:r>
              <a:rPr dirty="0" sz="1200" spc="-50" i="1">
                <a:latin typeface="Cambria"/>
                <a:cs typeface="Cambria"/>
              </a:rPr>
              <a:t> </a:t>
            </a:r>
            <a:r>
              <a:rPr dirty="0" sz="1200" i="1">
                <a:latin typeface="Cambria"/>
                <a:cs typeface="Cambria"/>
              </a:rPr>
              <a:t>Med,</a:t>
            </a:r>
            <a:r>
              <a:rPr dirty="0" sz="1200" spc="-25" i="1">
                <a:latin typeface="Cambria"/>
                <a:cs typeface="Cambria"/>
              </a:rPr>
              <a:t> </a:t>
            </a:r>
            <a:r>
              <a:rPr dirty="0" sz="1200" i="1">
                <a:latin typeface="Cambria"/>
                <a:cs typeface="Cambria"/>
              </a:rPr>
              <a:t>2000;</a:t>
            </a:r>
            <a:r>
              <a:rPr dirty="0" sz="1200" spc="-25" i="1">
                <a:latin typeface="Cambria"/>
                <a:cs typeface="Cambria"/>
              </a:rPr>
              <a:t> </a:t>
            </a:r>
            <a:r>
              <a:rPr dirty="0" sz="1200" i="1">
                <a:latin typeface="Cambria"/>
                <a:cs typeface="Cambria"/>
              </a:rPr>
              <a:t>161</a:t>
            </a:r>
            <a:r>
              <a:rPr dirty="0" sz="1200">
                <a:latin typeface="Cambria"/>
                <a:cs typeface="Cambria"/>
              </a:rPr>
              <a:t>:</a:t>
            </a:r>
            <a:r>
              <a:rPr dirty="0" sz="1200" spc="-20">
                <a:latin typeface="Cambria"/>
                <a:cs typeface="Cambria"/>
              </a:rPr>
              <a:t> </a:t>
            </a:r>
            <a:r>
              <a:rPr dirty="0" sz="1200" spc="-10">
                <a:latin typeface="Cambria"/>
                <a:cs typeface="Cambria"/>
              </a:rPr>
              <a:t>309-</a:t>
            </a:r>
            <a:r>
              <a:rPr dirty="0" sz="1200" spc="-20">
                <a:latin typeface="Cambria"/>
                <a:cs typeface="Cambria"/>
              </a:rPr>
              <a:t>329.</a:t>
            </a:r>
            <a:endParaRPr sz="1200">
              <a:latin typeface="Cambria"/>
              <a:cs typeface="Cambria"/>
            </a:endParaRPr>
          </a:p>
        </p:txBody>
      </p:sp>
      <p:grpSp>
        <p:nvGrpSpPr>
          <p:cNvPr id="6" name="object 6" descr=""/>
          <p:cNvGrpSpPr/>
          <p:nvPr/>
        </p:nvGrpSpPr>
        <p:grpSpPr>
          <a:xfrm>
            <a:off x="-13212" y="-13212"/>
            <a:ext cx="9170670" cy="6884670"/>
            <a:chOff x="-13212" y="-13212"/>
            <a:chExt cx="9170670" cy="6884670"/>
          </a:xfrm>
        </p:grpSpPr>
        <p:sp>
          <p:nvSpPr>
            <p:cNvPr id="7" name="object 7" descr=""/>
            <p:cNvSpPr/>
            <p:nvPr/>
          </p:nvSpPr>
          <p:spPr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l" t="t" r="r" b="b"/>
              <a:pathLst>
                <a:path w="9144000" h="6858000">
                  <a:moveTo>
                    <a:pt x="9144000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9144000" y="68580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FFFFFF">
                <a:alpha val="1176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l" t="t" r="r" b="b"/>
              <a:pathLst>
                <a:path w="9144000" h="6858000">
                  <a:moveTo>
                    <a:pt x="0" y="6858000"/>
                  </a:moveTo>
                  <a:lnTo>
                    <a:pt x="9144000" y="6858000"/>
                  </a:lnTo>
                  <a:lnTo>
                    <a:pt x="9144000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ln w="26424">
              <a:solidFill>
                <a:srgbClr val="6B91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-13212" y="-13212"/>
            <a:ext cx="9170670" cy="6884670"/>
            <a:chOff x="-13212" y="-13212"/>
            <a:chExt cx="9170670" cy="688467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56729" y="547331"/>
              <a:ext cx="7430515" cy="5763387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609600" y="3505199"/>
              <a:ext cx="6019800" cy="838200"/>
            </a:xfrm>
            <a:custGeom>
              <a:avLst/>
              <a:gdLst/>
              <a:ahLst/>
              <a:cxnLst/>
              <a:rect l="l" t="t" r="r" b="b"/>
              <a:pathLst>
                <a:path w="6019800" h="838200">
                  <a:moveTo>
                    <a:pt x="0" y="838200"/>
                  </a:moveTo>
                  <a:lnTo>
                    <a:pt x="6019800" y="838200"/>
                  </a:lnTo>
                  <a:lnTo>
                    <a:pt x="6019800" y="0"/>
                  </a:lnTo>
                  <a:lnTo>
                    <a:pt x="0" y="0"/>
                  </a:lnTo>
                  <a:lnTo>
                    <a:pt x="0" y="838200"/>
                  </a:lnTo>
                  <a:close/>
                </a:path>
              </a:pathLst>
            </a:custGeom>
            <a:ln w="5715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1904999" y="1752600"/>
              <a:ext cx="2438400" cy="228600"/>
            </a:xfrm>
            <a:custGeom>
              <a:avLst/>
              <a:gdLst/>
              <a:ahLst/>
              <a:cxnLst/>
              <a:rect l="l" t="t" r="r" b="b"/>
              <a:pathLst>
                <a:path w="2438400" h="228600">
                  <a:moveTo>
                    <a:pt x="2438400" y="0"/>
                  </a:moveTo>
                  <a:lnTo>
                    <a:pt x="0" y="0"/>
                  </a:lnTo>
                  <a:lnTo>
                    <a:pt x="0" y="228600"/>
                  </a:lnTo>
                  <a:lnTo>
                    <a:pt x="2438400" y="228600"/>
                  </a:lnTo>
                  <a:lnTo>
                    <a:pt x="2438400" y="0"/>
                  </a:lnTo>
                  <a:close/>
                </a:path>
              </a:pathLst>
            </a:custGeom>
            <a:solidFill>
              <a:srgbClr val="93C5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1904999" y="1752600"/>
              <a:ext cx="2438400" cy="228600"/>
            </a:xfrm>
            <a:custGeom>
              <a:avLst/>
              <a:gdLst/>
              <a:ahLst/>
              <a:cxnLst/>
              <a:rect l="l" t="t" r="r" b="b"/>
              <a:pathLst>
                <a:path w="2438400" h="228600">
                  <a:moveTo>
                    <a:pt x="0" y="228600"/>
                  </a:moveTo>
                  <a:lnTo>
                    <a:pt x="2438400" y="228600"/>
                  </a:lnTo>
                  <a:lnTo>
                    <a:pt x="2438400" y="0"/>
                  </a:lnTo>
                  <a:lnTo>
                    <a:pt x="0" y="0"/>
                  </a:lnTo>
                  <a:lnTo>
                    <a:pt x="0" y="228600"/>
                  </a:lnTo>
                  <a:close/>
                </a:path>
              </a:pathLst>
            </a:custGeom>
            <a:ln w="26424">
              <a:solidFill>
                <a:srgbClr val="6B91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1870837" y="1143000"/>
              <a:ext cx="2438400" cy="228600"/>
            </a:xfrm>
            <a:custGeom>
              <a:avLst/>
              <a:gdLst/>
              <a:ahLst/>
              <a:cxnLst/>
              <a:rect l="l" t="t" r="r" b="b"/>
              <a:pathLst>
                <a:path w="2438400" h="228600">
                  <a:moveTo>
                    <a:pt x="2438400" y="0"/>
                  </a:moveTo>
                  <a:lnTo>
                    <a:pt x="0" y="0"/>
                  </a:lnTo>
                  <a:lnTo>
                    <a:pt x="0" y="228600"/>
                  </a:lnTo>
                  <a:lnTo>
                    <a:pt x="2438400" y="228600"/>
                  </a:lnTo>
                  <a:lnTo>
                    <a:pt x="2438400" y="0"/>
                  </a:lnTo>
                  <a:close/>
                </a:path>
              </a:pathLst>
            </a:custGeom>
            <a:solidFill>
              <a:srgbClr val="93C5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1870837" y="1143000"/>
              <a:ext cx="2438400" cy="228600"/>
            </a:xfrm>
            <a:custGeom>
              <a:avLst/>
              <a:gdLst/>
              <a:ahLst/>
              <a:cxnLst/>
              <a:rect l="l" t="t" r="r" b="b"/>
              <a:pathLst>
                <a:path w="2438400" h="228600">
                  <a:moveTo>
                    <a:pt x="0" y="228600"/>
                  </a:moveTo>
                  <a:lnTo>
                    <a:pt x="2438400" y="228600"/>
                  </a:lnTo>
                  <a:lnTo>
                    <a:pt x="2438400" y="0"/>
                  </a:lnTo>
                  <a:lnTo>
                    <a:pt x="0" y="0"/>
                  </a:lnTo>
                  <a:lnTo>
                    <a:pt x="0" y="228600"/>
                  </a:lnTo>
                  <a:close/>
                </a:path>
              </a:pathLst>
            </a:custGeom>
            <a:ln w="26424">
              <a:solidFill>
                <a:srgbClr val="6B91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l" t="t" r="r" b="b"/>
              <a:pathLst>
                <a:path w="9144000" h="6858000">
                  <a:moveTo>
                    <a:pt x="9144000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9144000" y="68580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FFFFFF">
                <a:alpha val="1176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l" t="t" r="r" b="b"/>
              <a:pathLst>
                <a:path w="9144000" h="6858000">
                  <a:moveTo>
                    <a:pt x="0" y="6858000"/>
                  </a:moveTo>
                  <a:lnTo>
                    <a:pt x="9144000" y="6858000"/>
                  </a:lnTo>
                  <a:lnTo>
                    <a:pt x="9144000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ln w="26424">
              <a:solidFill>
                <a:srgbClr val="6B91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-13212" y="-13212"/>
            <a:ext cx="9170670" cy="6884670"/>
            <a:chOff x="-13212" y="-13212"/>
            <a:chExt cx="9170670" cy="688467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56729" y="542569"/>
              <a:ext cx="7430515" cy="5772912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609600" y="2743200"/>
              <a:ext cx="6019800" cy="1981200"/>
            </a:xfrm>
            <a:custGeom>
              <a:avLst/>
              <a:gdLst/>
              <a:ahLst/>
              <a:cxnLst/>
              <a:rect l="l" t="t" r="r" b="b"/>
              <a:pathLst>
                <a:path w="6019800" h="1981200">
                  <a:moveTo>
                    <a:pt x="0" y="1981200"/>
                  </a:moveTo>
                  <a:lnTo>
                    <a:pt x="6019800" y="1981200"/>
                  </a:lnTo>
                  <a:lnTo>
                    <a:pt x="6019800" y="0"/>
                  </a:lnTo>
                  <a:lnTo>
                    <a:pt x="0" y="0"/>
                  </a:lnTo>
                  <a:lnTo>
                    <a:pt x="0" y="1981200"/>
                  </a:lnTo>
                  <a:close/>
                </a:path>
              </a:pathLst>
            </a:custGeom>
            <a:ln w="5715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1904999" y="1752600"/>
              <a:ext cx="2438400" cy="228600"/>
            </a:xfrm>
            <a:custGeom>
              <a:avLst/>
              <a:gdLst/>
              <a:ahLst/>
              <a:cxnLst/>
              <a:rect l="l" t="t" r="r" b="b"/>
              <a:pathLst>
                <a:path w="2438400" h="228600">
                  <a:moveTo>
                    <a:pt x="2438400" y="0"/>
                  </a:moveTo>
                  <a:lnTo>
                    <a:pt x="0" y="0"/>
                  </a:lnTo>
                  <a:lnTo>
                    <a:pt x="0" y="228600"/>
                  </a:lnTo>
                  <a:lnTo>
                    <a:pt x="2438400" y="228600"/>
                  </a:lnTo>
                  <a:lnTo>
                    <a:pt x="2438400" y="0"/>
                  </a:lnTo>
                  <a:close/>
                </a:path>
              </a:pathLst>
            </a:custGeom>
            <a:solidFill>
              <a:srgbClr val="93C5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1904999" y="1752600"/>
              <a:ext cx="2438400" cy="228600"/>
            </a:xfrm>
            <a:custGeom>
              <a:avLst/>
              <a:gdLst/>
              <a:ahLst/>
              <a:cxnLst/>
              <a:rect l="l" t="t" r="r" b="b"/>
              <a:pathLst>
                <a:path w="2438400" h="228600">
                  <a:moveTo>
                    <a:pt x="0" y="228600"/>
                  </a:moveTo>
                  <a:lnTo>
                    <a:pt x="2438400" y="228600"/>
                  </a:lnTo>
                  <a:lnTo>
                    <a:pt x="2438400" y="0"/>
                  </a:lnTo>
                  <a:lnTo>
                    <a:pt x="0" y="0"/>
                  </a:lnTo>
                  <a:lnTo>
                    <a:pt x="0" y="228600"/>
                  </a:lnTo>
                  <a:close/>
                </a:path>
              </a:pathLst>
            </a:custGeom>
            <a:ln w="26424">
              <a:solidFill>
                <a:srgbClr val="6B91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1870837" y="1143000"/>
              <a:ext cx="2438400" cy="228600"/>
            </a:xfrm>
            <a:custGeom>
              <a:avLst/>
              <a:gdLst/>
              <a:ahLst/>
              <a:cxnLst/>
              <a:rect l="l" t="t" r="r" b="b"/>
              <a:pathLst>
                <a:path w="2438400" h="228600">
                  <a:moveTo>
                    <a:pt x="2438400" y="0"/>
                  </a:moveTo>
                  <a:lnTo>
                    <a:pt x="0" y="0"/>
                  </a:lnTo>
                  <a:lnTo>
                    <a:pt x="0" y="228600"/>
                  </a:lnTo>
                  <a:lnTo>
                    <a:pt x="2438400" y="228600"/>
                  </a:lnTo>
                  <a:lnTo>
                    <a:pt x="2438400" y="0"/>
                  </a:lnTo>
                  <a:close/>
                </a:path>
              </a:pathLst>
            </a:custGeom>
            <a:solidFill>
              <a:srgbClr val="93C5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1870837" y="1143000"/>
              <a:ext cx="2438400" cy="228600"/>
            </a:xfrm>
            <a:custGeom>
              <a:avLst/>
              <a:gdLst/>
              <a:ahLst/>
              <a:cxnLst/>
              <a:rect l="l" t="t" r="r" b="b"/>
              <a:pathLst>
                <a:path w="2438400" h="228600">
                  <a:moveTo>
                    <a:pt x="0" y="228600"/>
                  </a:moveTo>
                  <a:lnTo>
                    <a:pt x="2438400" y="228600"/>
                  </a:lnTo>
                  <a:lnTo>
                    <a:pt x="2438400" y="0"/>
                  </a:lnTo>
                  <a:lnTo>
                    <a:pt x="0" y="0"/>
                  </a:lnTo>
                  <a:lnTo>
                    <a:pt x="0" y="228600"/>
                  </a:lnTo>
                  <a:close/>
                </a:path>
              </a:pathLst>
            </a:custGeom>
            <a:ln w="26424">
              <a:solidFill>
                <a:srgbClr val="6B91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l" t="t" r="r" b="b"/>
              <a:pathLst>
                <a:path w="9144000" h="6858000">
                  <a:moveTo>
                    <a:pt x="9144000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9144000" y="68580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FFFFFF">
                <a:alpha val="1176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l" t="t" r="r" b="b"/>
              <a:pathLst>
                <a:path w="9144000" h="6858000">
                  <a:moveTo>
                    <a:pt x="0" y="6858000"/>
                  </a:moveTo>
                  <a:lnTo>
                    <a:pt x="9144000" y="6858000"/>
                  </a:lnTo>
                  <a:lnTo>
                    <a:pt x="9144000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ln w="26424">
              <a:solidFill>
                <a:srgbClr val="6B91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-13212" y="-13212"/>
            <a:ext cx="9170670" cy="6884670"/>
            <a:chOff x="-13212" y="-13212"/>
            <a:chExt cx="9170670" cy="688467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51966" y="556844"/>
              <a:ext cx="7440040" cy="5744337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609600" y="2590800"/>
              <a:ext cx="6019800" cy="3581400"/>
            </a:xfrm>
            <a:custGeom>
              <a:avLst/>
              <a:gdLst/>
              <a:ahLst/>
              <a:cxnLst/>
              <a:rect l="l" t="t" r="r" b="b"/>
              <a:pathLst>
                <a:path w="6019800" h="3581400">
                  <a:moveTo>
                    <a:pt x="0" y="3581400"/>
                  </a:moveTo>
                  <a:lnTo>
                    <a:pt x="6019800" y="3581400"/>
                  </a:lnTo>
                  <a:lnTo>
                    <a:pt x="6019800" y="0"/>
                  </a:lnTo>
                  <a:lnTo>
                    <a:pt x="0" y="0"/>
                  </a:lnTo>
                  <a:lnTo>
                    <a:pt x="0" y="3581400"/>
                  </a:lnTo>
                  <a:close/>
                </a:path>
              </a:pathLst>
            </a:custGeom>
            <a:ln w="5715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1904999" y="1752600"/>
              <a:ext cx="2438400" cy="228600"/>
            </a:xfrm>
            <a:custGeom>
              <a:avLst/>
              <a:gdLst/>
              <a:ahLst/>
              <a:cxnLst/>
              <a:rect l="l" t="t" r="r" b="b"/>
              <a:pathLst>
                <a:path w="2438400" h="228600">
                  <a:moveTo>
                    <a:pt x="2438400" y="0"/>
                  </a:moveTo>
                  <a:lnTo>
                    <a:pt x="0" y="0"/>
                  </a:lnTo>
                  <a:lnTo>
                    <a:pt x="0" y="228600"/>
                  </a:lnTo>
                  <a:lnTo>
                    <a:pt x="2438400" y="228600"/>
                  </a:lnTo>
                  <a:lnTo>
                    <a:pt x="2438400" y="0"/>
                  </a:lnTo>
                  <a:close/>
                </a:path>
              </a:pathLst>
            </a:custGeom>
            <a:solidFill>
              <a:srgbClr val="93C5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1904999" y="1752600"/>
              <a:ext cx="2438400" cy="228600"/>
            </a:xfrm>
            <a:custGeom>
              <a:avLst/>
              <a:gdLst/>
              <a:ahLst/>
              <a:cxnLst/>
              <a:rect l="l" t="t" r="r" b="b"/>
              <a:pathLst>
                <a:path w="2438400" h="228600">
                  <a:moveTo>
                    <a:pt x="0" y="228600"/>
                  </a:moveTo>
                  <a:lnTo>
                    <a:pt x="2438400" y="228600"/>
                  </a:lnTo>
                  <a:lnTo>
                    <a:pt x="2438400" y="0"/>
                  </a:lnTo>
                  <a:lnTo>
                    <a:pt x="0" y="0"/>
                  </a:lnTo>
                  <a:lnTo>
                    <a:pt x="0" y="228600"/>
                  </a:lnTo>
                  <a:close/>
                </a:path>
              </a:pathLst>
            </a:custGeom>
            <a:ln w="26424">
              <a:solidFill>
                <a:srgbClr val="6B91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1870837" y="1143000"/>
              <a:ext cx="2438400" cy="228600"/>
            </a:xfrm>
            <a:custGeom>
              <a:avLst/>
              <a:gdLst/>
              <a:ahLst/>
              <a:cxnLst/>
              <a:rect l="l" t="t" r="r" b="b"/>
              <a:pathLst>
                <a:path w="2438400" h="228600">
                  <a:moveTo>
                    <a:pt x="2438400" y="0"/>
                  </a:moveTo>
                  <a:lnTo>
                    <a:pt x="0" y="0"/>
                  </a:lnTo>
                  <a:lnTo>
                    <a:pt x="0" y="228600"/>
                  </a:lnTo>
                  <a:lnTo>
                    <a:pt x="2438400" y="228600"/>
                  </a:lnTo>
                  <a:lnTo>
                    <a:pt x="2438400" y="0"/>
                  </a:lnTo>
                  <a:close/>
                </a:path>
              </a:pathLst>
            </a:custGeom>
            <a:solidFill>
              <a:srgbClr val="93C5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1870837" y="1143000"/>
              <a:ext cx="2438400" cy="228600"/>
            </a:xfrm>
            <a:custGeom>
              <a:avLst/>
              <a:gdLst/>
              <a:ahLst/>
              <a:cxnLst/>
              <a:rect l="l" t="t" r="r" b="b"/>
              <a:pathLst>
                <a:path w="2438400" h="228600">
                  <a:moveTo>
                    <a:pt x="0" y="228600"/>
                  </a:moveTo>
                  <a:lnTo>
                    <a:pt x="2438400" y="228600"/>
                  </a:lnTo>
                  <a:lnTo>
                    <a:pt x="2438400" y="0"/>
                  </a:lnTo>
                  <a:lnTo>
                    <a:pt x="0" y="0"/>
                  </a:lnTo>
                  <a:lnTo>
                    <a:pt x="0" y="228600"/>
                  </a:lnTo>
                  <a:close/>
                </a:path>
              </a:pathLst>
            </a:custGeom>
            <a:ln w="26424">
              <a:solidFill>
                <a:srgbClr val="6B91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l" t="t" r="r" b="b"/>
              <a:pathLst>
                <a:path w="9144000" h="6858000">
                  <a:moveTo>
                    <a:pt x="9144000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9144000" y="68580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FFFFFF">
                <a:alpha val="1176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l" t="t" r="r" b="b"/>
              <a:pathLst>
                <a:path w="9144000" h="6858000">
                  <a:moveTo>
                    <a:pt x="0" y="6858000"/>
                  </a:moveTo>
                  <a:lnTo>
                    <a:pt x="9144000" y="6858000"/>
                  </a:lnTo>
                  <a:lnTo>
                    <a:pt x="9144000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ln w="26424">
              <a:solidFill>
                <a:srgbClr val="6B91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-13212" y="-13212"/>
            <a:ext cx="9170670" cy="6884670"/>
            <a:chOff x="-13212" y="-13212"/>
            <a:chExt cx="9170670" cy="688467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9893" y="358254"/>
              <a:ext cx="4555998" cy="5943600"/>
            </a:xfrm>
            <a:prstGeom prst="rect">
              <a:avLst/>
            </a:prstGeom>
          </p:spPr>
        </p:pic>
        <p:pic>
          <p:nvPicPr>
            <p:cNvPr id="4" name="object 4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595875" y="335508"/>
              <a:ext cx="4471924" cy="5943600"/>
            </a:xfrm>
            <a:prstGeom prst="rect">
              <a:avLst/>
            </a:prstGeom>
          </p:spPr>
        </p:pic>
        <p:sp>
          <p:nvSpPr>
            <p:cNvPr id="5" name="object 5" descr=""/>
            <p:cNvSpPr/>
            <p:nvPr/>
          </p:nvSpPr>
          <p:spPr>
            <a:xfrm>
              <a:off x="762000" y="1143000"/>
              <a:ext cx="1600200" cy="609600"/>
            </a:xfrm>
            <a:custGeom>
              <a:avLst/>
              <a:gdLst/>
              <a:ahLst/>
              <a:cxnLst/>
              <a:rect l="l" t="t" r="r" b="b"/>
              <a:pathLst>
                <a:path w="1600200" h="609600">
                  <a:moveTo>
                    <a:pt x="1600200" y="0"/>
                  </a:moveTo>
                  <a:lnTo>
                    <a:pt x="0" y="0"/>
                  </a:lnTo>
                  <a:lnTo>
                    <a:pt x="0" y="609600"/>
                  </a:lnTo>
                  <a:lnTo>
                    <a:pt x="1600200" y="609600"/>
                  </a:lnTo>
                  <a:lnTo>
                    <a:pt x="1600200" y="0"/>
                  </a:lnTo>
                  <a:close/>
                </a:path>
              </a:pathLst>
            </a:custGeom>
            <a:solidFill>
              <a:srgbClr val="93C5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762000" y="1143000"/>
              <a:ext cx="1600200" cy="609600"/>
            </a:xfrm>
            <a:custGeom>
              <a:avLst/>
              <a:gdLst/>
              <a:ahLst/>
              <a:cxnLst/>
              <a:rect l="l" t="t" r="r" b="b"/>
              <a:pathLst>
                <a:path w="1600200" h="609600">
                  <a:moveTo>
                    <a:pt x="0" y="609600"/>
                  </a:moveTo>
                  <a:lnTo>
                    <a:pt x="1600200" y="609600"/>
                  </a:lnTo>
                  <a:lnTo>
                    <a:pt x="1600200" y="0"/>
                  </a:lnTo>
                  <a:lnTo>
                    <a:pt x="0" y="0"/>
                  </a:lnTo>
                  <a:lnTo>
                    <a:pt x="0" y="609600"/>
                  </a:lnTo>
                  <a:close/>
                </a:path>
              </a:pathLst>
            </a:custGeom>
            <a:ln w="26424">
              <a:solidFill>
                <a:srgbClr val="6B91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5286248" y="1066800"/>
              <a:ext cx="1600200" cy="609600"/>
            </a:xfrm>
            <a:custGeom>
              <a:avLst/>
              <a:gdLst/>
              <a:ahLst/>
              <a:cxnLst/>
              <a:rect l="l" t="t" r="r" b="b"/>
              <a:pathLst>
                <a:path w="1600200" h="609600">
                  <a:moveTo>
                    <a:pt x="1600200" y="0"/>
                  </a:moveTo>
                  <a:lnTo>
                    <a:pt x="0" y="0"/>
                  </a:lnTo>
                  <a:lnTo>
                    <a:pt x="0" y="609600"/>
                  </a:lnTo>
                  <a:lnTo>
                    <a:pt x="1600200" y="609600"/>
                  </a:lnTo>
                  <a:lnTo>
                    <a:pt x="1600200" y="0"/>
                  </a:lnTo>
                  <a:close/>
                </a:path>
              </a:pathLst>
            </a:custGeom>
            <a:solidFill>
              <a:srgbClr val="93C5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5286248" y="1066800"/>
              <a:ext cx="1600200" cy="609600"/>
            </a:xfrm>
            <a:custGeom>
              <a:avLst/>
              <a:gdLst/>
              <a:ahLst/>
              <a:cxnLst/>
              <a:rect l="l" t="t" r="r" b="b"/>
              <a:pathLst>
                <a:path w="1600200" h="609600">
                  <a:moveTo>
                    <a:pt x="0" y="609600"/>
                  </a:moveTo>
                  <a:lnTo>
                    <a:pt x="1600200" y="609600"/>
                  </a:lnTo>
                  <a:lnTo>
                    <a:pt x="1600200" y="0"/>
                  </a:lnTo>
                  <a:lnTo>
                    <a:pt x="0" y="0"/>
                  </a:lnTo>
                  <a:lnTo>
                    <a:pt x="0" y="609600"/>
                  </a:lnTo>
                  <a:close/>
                </a:path>
              </a:pathLst>
            </a:custGeom>
            <a:ln w="26424">
              <a:solidFill>
                <a:srgbClr val="6B91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l" t="t" r="r" b="b"/>
              <a:pathLst>
                <a:path w="9144000" h="6858000">
                  <a:moveTo>
                    <a:pt x="9144000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9144000" y="68580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FFFFFF">
                <a:alpha val="1176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l" t="t" r="r" b="b"/>
              <a:pathLst>
                <a:path w="9144000" h="6858000">
                  <a:moveTo>
                    <a:pt x="0" y="6858000"/>
                  </a:moveTo>
                  <a:lnTo>
                    <a:pt x="9144000" y="6858000"/>
                  </a:lnTo>
                  <a:lnTo>
                    <a:pt x="9144000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ln w="26424">
              <a:solidFill>
                <a:srgbClr val="6B91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-13212" y="-13212"/>
            <a:ext cx="9170670" cy="6884670"/>
            <a:chOff x="-13212" y="-13212"/>
            <a:chExt cx="9170670" cy="688467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3883" y="76149"/>
              <a:ext cx="4548124" cy="5926074"/>
            </a:xfrm>
            <a:prstGeom prst="rect">
              <a:avLst/>
            </a:prstGeom>
          </p:spPr>
        </p:pic>
        <p:pic>
          <p:nvPicPr>
            <p:cNvPr id="4" name="object 4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573142" y="89789"/>
              <a:ext cx="4508245" cy="5893942"/>
            </a:xfrm>
            <a:prstGeom prst="rect">
              <a:avLst/>
            </a:prstGeom>
          </p:spPr>
        </p:pic>
        <p:sp>
          <p:nvSpPr>
            <p:cNvPr id="5" name="object 5" descr=""/>
            <p:cNvSpPr/>
            <p:nvPr/>
          </p:nvSpPr>
          <p:spPr>
            <a:xfrm>
              <a:off x="748347" y="838200"/>
              <a:ext cx="1600200" cy="609600"/>
            </a:xfrm>
            <a:custGeom>
              <a:avLst/>
              <a:gdLst/>
              <a:ahLst/>
              <a:cxnLst/>
              <a:rect l="l" t="t" r="r" b="b"/>
              <a:pathLst>
                <a:path w="1600200" h="609600">
                  <a:moveTo>
                    <a:pt x="1600200" y="0"/>
                  </a:moveTo>
                  <a:lnTo>
                    <a:pt x="0" y="0"/>
                  </a:lnTo>
                  <a:lnTo>
                    <a:pt x="0" y="609600"/>
                  </a:lnTo>
                  <a:lnTo>
                    <a:pt x="1600200" y="609600"/>
                  </a:lnTo>
                  <a:lnTo>
                    <a:pt x="1600200" y="0"/>
                  </a:lnTo>
                  <a:close/>
                </a:path>
              </a:pathLst>
            </a:custGeom>
            <a:solidFill>
              <a:srgbClr val="93C5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748347" y="838200"/>
              <a:ext cx="1600200" cy="609600"/>
            </a:xfrm>
            <a:custGeom>
              <a:avLst/>
              <a:gdLst/>
              <a:ahLst/>
              <a:cxnLst/>
              <a:rect l="l" t="t" r="r" b="b"/>
              <a:pathLst>
                <a:path w="1600200" h="609600">
                  <a:moveTo>
                    <a:pt x="0" y="609600"/>
                  </a:moveTo>
                  <a:lnTo>
                    <a:pt x="1600200" y="609600"/>
                  </a:lnTo>
                  <a:lnTo>
                    <a:pt x="1600200" y="0"/>
                  </a:lnTo>
                  <a:lnTo>
                    <a:pt x="0" y="0"/>
                  </a:lnTo>
                  <a:lnTo>
                    <a:pt x="0" y="609600"/>
                  </a:lnTo>
                  <a:close/>
                </a:path>
              </a:pathLst>
            </a:custGeom>
            <a:ln w="26424">
              <a:solidFill>
                <a:srgbClr val="6B91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5286248" y="838200"/>
              <a:ext cx="1600200" cy="609600"/>
            </a:xfrm>
            <a:custGeom>
              <a:avLst/>
              <a:gdLst/>
              <a:ahLst/>
              <a:cxnLst/>
              <a:rect l="l" t="t" r="r" b="b"/>
              <a:pathLst>
                <a:path w="1600200" h="609600">
                  <a:moveTo>
                    <a:pt x="1600200" y="0"/>
                  </a:moveTo>
                  <a:lnTo>
                    <a:pt x="0" y="0"/>
                  </a:lnTo>
                  <a:lnTo>
                    <a:pt x="0" y="609600"/>
                  </a:lnTo>
                  <a:lnTo>
                    <a:pt x="1600200" y="609600"/>
                  </a:lnTo>
                  <a:lnTo>
                    <a:pt x="1600200" y="0"/>
                  </a:lnTo>
                  <a:close/>
                </a:path>
              </a:pathLst>
            </a:custGeom>
            <a:solidFill>
              <a:srgbClr val="93C5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5286248" y="838200"/>
              <a:ext cx="1600200" cy="609600"/>
            </a:xfrm>
            <a:custGeom>
              <a:avLst/>
              <a:gdLst/>
              <a:ahLst/>
              <a:cxnLst/>
              <a:rect l="l" t="t" r="r" b="b"/>
              <a:pathLst>
                <a:path w="1600200" h="609600">
                  <a:moveTo>
                    <a:pt x="0" y="609600"/>
                  </a:moveTo>
                  <a:lnTo>
                    <a:pt x="1600200" y="609600"/>
                  </a:lnTo>
                  <a:lnTo>
                    <a:pt x="1600200" y="0"/>
                  </a:lnTo>
                  <a:lnTo>
                    <a:pt x="0" y="0"/>
                  </a:lnTo>
                  <a:lnTo>
                    <a:pt x="0" y="609600"/>
                  </a:lnTo>
                  <a:close/>
                </a:path>
              </a:pathLst>
            </a:custGeom>
            <a:ln w="26424">
              <a:solidFill>
                <a:srgbClr val="6B91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l" t="t" r="r" b="b"/>
              <a:pathLst>
                <a:path w="9144000" h="6858000">
                  <a:moveTo>
                    <a:pt x="9144000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9144000" y="68580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FFFFFF">
                <a:alpha val="1176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l" t="t" r="r" b="b"/>
              <a:pathLst>
                <a:path w="9144000" h="6858000">
                  <a:moveTo>
                    <a:pt x="0" y="6858000"/>
                  </a:moveTo>
                  <a:lnTo>
                    <a:pt x="9144000" y="6858000"/>
                  </a:lnTo>
                  <a:lnTo>
                    <a:pt x="9144000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ln w="26424">
              <a:solidFill>
                <a:srgbClr val="6B91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535940" y="1176380"/>
            <a:ext cx="8040370" cy="415988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94945" marR="279400" indent="-182880">
              <a:lnSpc>
                <a:spcPct val="150100"/>
              </a:lnSpc>
              <a:spcBef>
                <a:spcPts val="95"/>
              </a:spcBef>
              <a:buClr>
                <a:srgbClr val="93C500"/>
              </a:buClr>
              <a:buSzPct val="85416"/>
              <a:buChar char="•"/>
              <a:tabLst>
                <a:tab pos="194945" algn="l"/>
              </a:tabLst>
            </a:pPr>
            <a:r>
              <a:rPr dirty="0" sz="2400">
                <a:latin typeface="Arial MT"/>
                <a:cs typeface="Arial MT"/>
              </a:rPr>
              <a:t>Several</a:t>
            </a:r>
            <a:r>
              <a:rPr dirty="0" sz="2400" spc="-75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types</a:t>
            </a:r>
            <a:r>
              <a:rPr dirty="0" sz="2400" spc="-75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of</a:t>
            </a:r>
            <a:r>
              <a:rPr dirty="0" sz="2400" spc="-75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bronchial</a:t>
            </a:r>
            <a:r>
              <a:rPr dirty="0" sz="2400" spc="-60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provocation</a:t>
            </a:r>
            <a:r>
              <a:rPr dirty="0" sz="2400" spc="-60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test</a:t>
            </a:r>
            <a:r>
              <a:rPr dirty="0" sz="2400" spc="-80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are</a:t>
            </a:r>
            <a:r>
              <a:rPr dirty="0" sz="2400" spc="-80">
                <a:latin typeface="Arial MT"/>
                <a:cs typeface="Arial MT"/>
              </a:rPr>
              <a:t> </a:t>
            </a:r>
            <a:r>
              <a:rPr dirty="0" sz="2400" spc="-10">
                <a:latin typeface="Arial MT"/>
                <a:cs typeface="Arial MT"/>
              </a:rPr>
              <a:t>available </a:t>
            </a:r>
            <a:r>
              <a:rPr dirty="0" sz="2400">
                <a:latin typeface="Arial MT"/>
                <a:cs typeface="Arial MT"/>
              </a:rPr>
              <a:t>to</a:t>
            </a:r>
            <a:r>
              <a:rPr dirty="0" sz="2400" spc="-50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assess</a:t>
            </a:r>
            <a:r>
              <a:rPr dirty="0" sz="2400" spc="-40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airway</a:t>
            </a:r>
            <a:r>
              <a:rPr dirty="0" sz="2400" spc="-25">
                <a:latin typeface="Arial MT"/>
                <a:cs typeface="Arial MT"/>
              </a:rPr>
              <a:t> </a:t>
            </a:r>
            <a:r>
              <a:rPr dirty="0" sz="2400" spc="-10">
                <a:latin typeface="Arial MT"/>
                <a:cs typeface="Arial MT"/>
              </a:rPr>
              <a:t>responsiveness</a:t>
            </a:r>
            <a:endParaRPr sz="2400">
              <a:latin typeface="Arial MT"/>
              <a:cs typeface="Arial MT"/>
            </a:endParaRPr>
          </a:p>
          <a:p>
            <a:pPr marL="195580" indent="-182880">
              <a:lnSpc>
                <a:spcPct val="100000"/>
              </a:lnSpc>
              <a:spcBef>
                <a:spcPts val="2014"/>
              </a:spcBef>
              <a:buClr>
                <a:srgbClr val="93C500"/>
              </a:buClr>
              <a:buSzPct val="85416"/>
              <a:buChar char="•"/>
              <a:tabLst>
                <a:tab pos="195580" algn="l"/>
              </a:tabLst>
            </a:pPr>
            <a:r>
              <a:rPr dirty="0" sz="2400">
                <a:latin typeface="Arial MT"/>
                <a:cs typeface="Arial MT"/>
              </a:rPr>
              <a:t>Methacholine</a:t>
            </a:r>
            <a:r>
              <a:rPr dirty="0" sz="2400" spc="-45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challenge</a:t>
            </a:r>
            <a:r>
              <a:rPr dirty="0" sz="2400" spc="-45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test</a:t>
            </a:r>
            <a:r>
              <a:rPr dirty="0" sz="2400" spc="-70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is</a:t>
            </a:r>
            <a:r>
              <a:rPr dirty="0" sz="2400" spc="-70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save</a:t>
            </a:r>
            <a:r>
              <a:rPr dirty="0" sz="2400" spc="-75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with</a:t>
            </a:r>
            <a:r>
              <a:rPr dirty="0" sz="2400" spc="-70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good</a:t>
            </a:r>
            <a:r>
              <a:rPr dirty="0" sz="2400" spc="-70">
                <a:latin typeface="Arial MT"/>
                <a:cs typeface="Arial MT"/>
              </a:rPr>
              <a:t> </a:t>
            </a:r>
            <a:r>
              <a:rPr dirty="0" sz="2400" spc="-10">
                <a:latin typeface="Arial MT"/>
                <a:cs typeface="Arial MT"/>
              </a:rPr>
              <a:t>preparation</a:t>
            </a:r>
            <a:endParaRPr sz="2400">
              <a:latin typeface="Arial MT"/>
              <a:cs typeface="Arial MT"/>
            </a:endParaRPr>
          </a:p>
          <a:p>
            <a:pPr marL="195580" indent="-182880">
              <a:lnSpc>
                <a:spcPct val="100000"/>
              </a:lnSpc>
              <a:spcBef>
                <a:spcPts val="2014"/>
              </a:spcBef>
              <a:buClr>
                <a:srgbClr val="93C500"/>
              </a:buClr>
              <a:buSzPct val="85416"/>
              <a:buChar char="•"/>
              <a:tabLst>
                <a:tab pos="195580" algn="l"/>
              </a:tabLst>
            </a:pPr>
            <a:r>
              <a:rPr dirty="0" sz="2400" spc="-25">
                <a:latin typeface="Arial MT"/>
                <a:cs typeface="Arial MT"/>
              </a:rPr>
              <a:t>Five-</a:t>
            </a:r>
            <a:r>
              <a:rPr dirty="0" sz="2400">
                <a:latin typeface="Arial MT"/>
                <a:cs typeface="Arial MT"/>
              </a:rPr>
              <a:t>breath</a:t>
            </a:r>
            <a:r>
              <a:rPr dirty="0" sz="2400" spc="-60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dosimeter</a:t>
            </a:r>
            <a:r>
              <a:rPr dirty="0" sz="2400" spc="-70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with</a:t>
            </a:r>
            <a:r>
              <a:rPr dirty="0" sz="2400" spc="-60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5</a:t>
            </a:r>
            <a:r>
              <a:rPr dirty="0" sz="2400" spc="-80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concentration</a:t>
            </a:r>
            <a:r>
              <a:rPr dirty="0" sz="2400" spc="-55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(0,0625;</a:t>
            </a:r>
            <a:r>
              <a:rPr dirty="0" sz="2400" spc="-70">
                <a:latin typeface="Arial MT"/>
                <a:cs typeface="Arial MT"/>
              </a:rPr>
              <a:t> </a:t>
            </a:r>
            <a:r>
              <a:rPr dirty="0" sz="2400" spc="-10">
                <a:latin typeface="Arial MT"/>
                <a:cs typeface="Arial MT"/>
              </a:rPr>
              <a:t>0,25;</a:t>
            </a:r>
            <a:endParaRPr sz="2400">
              <a:latin typeface="Arial MT"/>
              <a:cs typeface="Arial MT"/>
            </a:endParaRPr>
          </a:p>
          <a:p>
            <a:pPr marL="194945">
              <a:lnSpc>
                <a:spcPct val="100000"/>
              </a:lnSpc>
              <a:spcBef>
                <a:spcPts val="1445"/>
              </a:spcBef>
            </a:pPr>
            <a:r>
              <a:rPr dirty="0" sz="2400">
                <a:latin typeface="Arial MT"/>
                <a:cs typeface="Arial MT"/>
              </a:rPr>
              <a:t>1;</a:t>
            </a:r>
            <a:r>
              <a:rPr dirty="0" sz="2400" spc="-20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4;</a:t>
            </a:r>
            <a:r>
              <a:rPr dirty="0" sz="2400" spc="-15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16</a:t>
            </a:r>
            <a:r>
              <a:rPr dirty="0" sz="2400" spc="-30">
                <a:latin typeface="Arial MT"/>
                <a:cs typeface="Arial MT"/>
              </a:rPr>
              <a:t> </a:t>
            </a:r>
            <a:r>
              <a:rPr dirty="0" sz="2400" spc="-10">
                <a:latin typeface="Arial MT"/>
                <a:cs typeface="Arial MT"/>
              </a:rPr>
              <a:t>mg/ml)</a:t>
            </a:r>
            <a:endParaRPr sz="2400">
              <a:latin typeface="Arial MT"/>
              <a:cs typeface="Arial MT"/>
            </a:endParaRPr>
          </a:p>
          <a:p>
            <a:pPr marL="195580" indent="-182880">
              <a:lnSpc>
                <a:spcPct val="100000"/>
              </a:lnSpc>
              <a:spcBef>
                <a:spcPts val="2014"/>
              </a:spcBef>
              <a:buClr>
                <a:srgbClr val="93C500"/>
              </a:buClr>
              <a:buSzPct val="85416"/>
              <a:buChar char="•"/>
              <a:tabLst>
                <a:tab pos="195580" algn="l"/>
              </a:tabLst>
            </a:pPr>
            <a:r>
              <a:rPr dirty="0" sz="2400">
                <a:latin typeface="Arial MT"/>
                <a:cs typeface="Arial MT"/>
              </a:rPr>
              <a:t>PC20</a:t>
            </a:r>
            <a:r>
              <a:rPr dirty="0" sz="2400" spc="-40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≤</a:t>
            </a:r>
            <a:r>
              <a:rPr dirty="0" sz="2400" spc="-35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4</a:t>
            </a:r>
            <a:r>
              <a:rPr dirty="0" sz="2400" spc="-50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mg/ml</a:t>
            </a:r>
            <a:r>
              <a:rPr dirty="0" sz="2400" spc="-30">
                <a:latin typeface="Arial MT"/>
                <a:cs typeface="Arial MT"/>
              </a:rPr>
              <a:t> </a:t>
            </a:r>
            <a:r>
              <a:rPr dirty="0" sz="2400">
                <a:latin typeface="Wingdings"/>
                <a:cs typeface="Wingdings"/>
              </a:rPr>
              <a:t></a:t>
            </a:r>
            <a:r>
              <a:rPr dirty="0" sz="2400" spc="20">
                <a:latin typeface="Times New Roman"/>
                <a:cs typeface="Times New Roman"/>
              </a:rPr>
              <a:t> </a:t>
            </a:r>
            <a:r>
              <a:rPr dirty="0" sz="2400">
                <a:latin typeface="Arial MT"/>
                <a:cs typeface="Arial MT"/>
              </a:rPr>
              <a:t>BHR</a:t>
            </a:r>
            <a:r>
              <a:rPr dirty="0" sz="2400" spc="-30">
                <a:latin typeface="Arial MT"/>
                <a:cs typeface="Arial MT"/>
              </a:rPr>
              <a:t> </a:t>
            </a:r>
            <a:r>
              <a:rPr dirty="0" sz="2400" spc="-10">
                <a:latin typeface="Arial MT"/>
                <a:cs typeface="Arial MT"/>
              </a:rPr>
              <a:t>positive</a:t>
            </a:r>
            <a:endParaRPr sz="2400">
              <a:latin typeface="Arial MT"/>
              <a:cs typeface="Arial MT"/>
            </a:endParaRPr>
          </a:p>
          <a:p>
            <a:pPr marL="196215" indent="-183515">
              <a:lnSpc>
                <a:spcPct val="100000"/>
              </a:lnSpc>
              <a:spcBef>
                <a:spcPts val="2020"/>
              </a:spcBef>
              <a:buClr>
                <a:srgbClr val="93C500"/>
              </a:buClr>
              <a:buSzPct val="85416"/>
              <a:buChar char="•"/>
              <a:tabLst>
                <a:tab pos="196215" algn="l"/>
              </a:tabLst>
            </a:pPr>
            <a:r>
              <a:rPr dirty="0" sz="2400">
                <a:latin typeface="Arial MT"/>
                <a:cs typeface="Arial MT"/>
              </a:rPr>
              <a:t>Negative</a:t>
            </a:r>
            <a:r>
              <a:rPr dirty="0" sz="2400" spc="-85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Predictive</a:t>
            </a:r>
            <a:r>
              <a:rPr dirty="0" sz="2400" spc="-80">
                <a:latin typeface="Arial MT"/>
                <a:cs typeface="Arial MT"/>
              </a:rPr>
              <a:t> </a:t>
            </a:r>
            <a:r>
              <a:rPr dirty="0" sz="2400" spc="-20">
                <a:latin typeface="Arial MT"/>
                <a:cs typeface="Arial MT"/>
              </a:rPr>
              <a:t>Value</a:t>
            </a:r>
            <a:r>
              <a:rPr dirty="0" sz="2400" spc="-55">
                <a:latin typeface="Arial MT"/>
                <a:cs typeface="Arial MT"/>
              </a:rPr>
              <a:t> </a:t>
            </a:r>
            <a:r>
              <a:rPr dirty="0" sz="2400">
                <a:latin typeface="Wingdings"/>
                <a:cs typeface="Wingdings"/>
              </a:rPr>
              <a:t></a:t>
            </a:r>
            <a:r>
              <a:rPr dirty="0" sz="2400" spc="-25">
                <a:latin typeface="Times New Roman"/>
                <a:cs typeface="Times New Roman"/>
              </a:rPr>
              <a:t> </a:t>
            </a:r>
            <a:r>
              <a:rPr dirty="0" sz="2400" spc="-10">
                <a:latin typeface="Arial MT"/>
                <a:cs typeface="Arial MT"/>
              </a:rPr>
              <a:t>Exclude</a:t>
            </a:r>
            <a:r>
              <a:rPr dirty="0" sz="2400" spc="-155">
                <a:latin typeface="Arial MT"/>
                <a:cs typeface="Arial MT"/>
              </a:rPr>
              <a:t> </a:t>
            </a:r>
            <a:r>
              <a:rPr dirty="0" sz="2400" spc="-10">
                <a:latin typeface="Arial MT"/>
                <a:cs typeface="Arial MT"/>
              </a:rPr>
              <a:t>Asthma</a:t>
            </a:r>
            <a:endParaRPr sz="2400">
              <a:latin typeface="Arial MT"/>
              <a:cs typeface="Arial MT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pc="-90"/>
              <a:t>Conclusions</a:t>
            </a:r>
          </a:p>
        </p:txBody>
      </p:sp>
      <p:grpSp>
        <p:nvGrpSpPr>
          <p:cNvPr id="4" name="object 4" descr=""/>
          <p:cNvGrpSpPr/>
          <p:nvPr/>
        </p:nvGrpSpPr>
        <p:grpSpPr>
          <a:xfrm>
            <a:off x="-13212" y="-13212"/>
            <a:ext cx="9170670" cy="6884670"/>
            <a:chOff x="-13212" y="-13212"/>
            <a:chExt cx="9170670" cy="6884670"/>
          </a:xfrm>
        </p:grpSpPr>
        <p:sp>
          <p:nvSpPr>
            <p:cNvPr id="5" name="object 5" descr=""/>
            <p:cNvSpPr/>
            <p:nvPr/>
          </p:nvSpPr>
          <p:spPr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l" t="t" r="r" b="b"/>
              <a:pathLst>
                <a:path w="9144000" h="6858000">
                  <a:moveTo>
                    <a:pt x="9144000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9144000" y="68580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FFFFFF">
                <a:alpha val="1176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l" t="t" r="r" b="b"/>
              <a:pathLst>
                <a:path w="9144000" h="6858000">
                  <a:moveTo>
                    <a:pt x="0" y="6858000"/>
                  </a:moveTo>
                  <a:lnTo>
                    <a:pt x="9144000" y="6858000"/>
                  </a:lnTo>
                  <a:lnTo>
                    <a:pt x="9144000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ln w="26424">
              <a:solidFill>
                <a:srgbClr val="6B91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895600" y="3505200"/>
            <a:ext cx="3962400" cy="2311400"/>
          </a:xfrm>
          <a:prstGeom prst="rect">
            <a:avLst/>
          </a:prstGeom>
        </p:spPr>
      </p:pic>
      <p:pic>
        <p:nvPicPr>
          <p:cNvPr id="3" name="object 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616065" y="847524"/>
            <a:ext cx="2439300" cy="418247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593594" y="697737"/>
            <a:ext cx="2472055" cy="63500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4000" spc="-95"/>
              <a:t>Thank</a:t>
            </a:r>
            <a:r>
              <a:rPr dirty="0" sz="4000" spc="-245"/>
              <a:t> </a:t>
            </a:r>
            <a:r>
              <a:rPr dirty="0" sz="4000" spc="-135"/>
              <a:t>You</a:t>
            </a:r>
            <a:endParaRPr sz="4000"/>
          </a:p>
        </p:txBody>
      </p:sp>
      <p:sp>
        <p:nvSpPr>
          <p:cNvPr id="5" name="object 5" descr=""/>
          <p:cNvSpPr txBox="1"/>
          <p:nvPr/>
        </p:nvSpPr>
        <p:spPr>
          <a:xfrm>
            <a:off x="2593594" y="1625853"/>
            <a:ext cx="497713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95580" indent="-182880">
              <a:lnSpc>
                <a:spcPct val="100000"/>
              </a:lnSpc>
              <a:spcBef>
                <a:spcPts val="100"/>
              </a:spcBef>
              <a:buClr>
                <a:srgbClr val="93C500"/>
              </a:buClr>
              <a:buSzPct val="85416"/>
              <a:buChar char="•"/>
              <a:tabLst>
                <a:tab pos="195580" algn="l"/>
              </a:tabLst>
            </a:pPr>
            <a:r>
              <a:rPr dirty="0" sz="2400" spc="-50">
                <a:latin typeface="Arial MT"/>
                <a:cs typeface="Arial MT"/>
              </a:rPr>
              <a:t>You</a:t>
            </a:r>
            <a:r>
              <a:rPr dirty="0" sz="2400" spc="-75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can</a:t>
            </a:r>
            <a:r>
              <a:rPr dirty="0" sz="2400" spc="-75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download</a:t>
            </a:r>
            <a:r>
              <a:rPr dirty="0" sz="2400" spc="-30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free</a:t>
            </a:r>
            <a:r>
              <a:rPr dirty="0" sz="2400" spc="-90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this</a:t>
            </a:r>
            <a:r>
              <a:rPr dirty="0" sz="2400" spc="-80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slide</a:t>
            </a:r>
            <a:r>
              <a:rPr dirty="0" sz="2400" spc="-55">
                <a:latin typeface="Arial MT"/>
                <a:cs typeface="Arial MT"/>
              </a:rPr>
              <a:t> </a:t>
            </a:r>
            <a:r>
              <a:rPr dirty="0" sz="2400" spc="-25">
                <a:latin typeface="Arial MT"/>
                <a:cs typeface="Arial MT"/>
              </a:rPr>
              <a:t>in:</a:t>
            </a:r>
            <a:endParaRPr sz="2400">
              <a:latin typeface="Arial MT"/>
              <a:cs typeface="Arial MT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3508375" y="2536063"/>
            <a:ext cx="2847340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600" spc="-10">
                <a:latin typeface="Arial MT"/>
                <a:cs typeface="Arial MT"/>
              </a:rPr>
              <a:t>bit.ly/mct2017</a:t>
            </a:r>
            <a:endParaRPr sz="3600">
              <a:latin typeface="Arial MT"/>
              <a:cs typeface="Arial MT"/>
            </a:endParaRPr>
          </a:p>
        </p:txBody>
      </p:sp>
      <p:grpSp>
        <p:nvGrpSpPr>
          <p:cNvPr id="7" name="object 7" descr=""/>
          <p:cNvGrpSpPr/>
          <p:nvPr/>
        </p:nvGrpSpPr>
        <p:grpSpPr>
          <a:xfrm>
            <a:off x="-13212" y="-13212"/>
            <a:ext cx="9170670" cy="6884670"/>
            <a:chOff x="-13212" y="-13212"/>
            <a:chExt cx="9170670" cy="6884670"/>
          </a:xfrm>
        </p:grpSpPr>
        <p:pic>
          <p:nvPicPr>
            <p:cNvPr id="8" name="object 8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0"/>
              <a:ext cx="2348484" cy="6857999"/>
            </a:xfrm>
            <a:prstGeom prst="rect">
              <a:avLst/>
            </a:prstGeom>
          </p:spPr>
        </p:pic>
        <p:pic>
          <p:nvPicPr>
            <p:cNvPr id="9" name="object 9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0" y="0"/>
              <a:ext cx="2286000" cy="6844351"/>
            </a:xfrm>
            <a:prstGeom prst="rect">
              <a:avLst/>
            </a:prstGeom>
          </p:spPr>
        </p:pic>
        <p:sp>
          <p:nvSpPr>
            <p:cNvPr id="10" name="object 10" descr=""/>
            <p:cNvSpPr/>
            <p:nvPr/>
          </p:nvSpPr>
          <p:spPr>
            <a:xfrm>
              <a:off x="0" y="0"/>
              <a:ext cx="2286000" cy="6844665"/>
            </a:xfrm>
            <a:custGeom>
              <a:avLst/>
              <a:gdLst/>
              <a:ahLst/>
              <a:cxnLst/>
              <a:rect l="l" t="t" r="r" b="b"/>
              <a:pathLst>
                <a:path w="2286000" h="6844665">
                  <a:moveTo>
                    <a:pt x="0" y="0"/>
                  </a:moveTo>
                  <a:lnTo>
                    <a:pt x="0" y="6844351"/>
                  </a:lnTo>
                  <a:lnTo>
                    <a:pt x="2286000" y="6844351"/>
                  </a:lnTo>
                  <a:lnTo>
                    <a:pt x="2286000" y="0"/>
                  </a:lnTo>
                </a:path>
              </a:pathLst>
            </a:custGeom>
            <a:ln w="9525">
              <a:solidFill>
                <a:srgbClr val="70685A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l" t="t" r="r" b="b"/>
              <a:pathLst>
                <a:path w="9144000" h="6858000">
                  <a:moveTo>
                    <a:pt x="9144000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9144000" y="68580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FFFFFF">
                <a:alpha val="1176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 descr=""/>
            <p:cNvSpPr/>
            <p:nvPr/>
          </p:nvSpPr>
          <p:spPr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l" t="t" r="r" b="b"/>
              <a:pathLst>
                <a:path w="9144000" h="6858000">
                  <a:moveTo>
                    <a:pt x="0" y="6858000"/>
                  </a:moveTo>
                  <a:lnTo>
                    <a:pt x="9144000" y="6858000"/>
                  </a:lnTo>
                  <a:lnTo>
                    <a:pt x="9144000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ln w="26424">
              <a:solidFill>
                <a:srgbClr val="6B91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USER</dc:creator>
  <dc:title>Pneumotoraks</dc:title>
  <dcterms:created xsi:type="dcterms:W3CDTF">2024-12-21T01:26:50Z</dcterms:created>
  <dcterms:modified xsi:type="dcterms:W3CDTF">2024-12-21T01:26:50Z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2017-10-06T00:00:00Z</vt:filetime>
  </property>
  <property fmtid="{D5CDD505-2E9C-101B-9397-08002B2CF9AE}" pid="3" name="Creator">
    <vt:lpwstr>Microsoft® PowerPoint® 2010</vt:lpwstr>
  </property>
  <property fmtid="{D5CDD505-2E9C-101B-9397-08002B2CF9AE}" pid="4" name="LastSaved">
    <vt:filetime>2024-12-21T00:00:00Z</vt:filetime>
  </property>
  <property fmtid="{D5CDD505-2E9C-101B-9397-08002B2CF9AE}" pid="5" name="Producer">
    <vt:lpwstr>Microsoft® PowerPoint® 2010</vt:lpwstr>
  </property>
</Properties>
</file>