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6858000" cy="9144000"/>
  <p:notesSz cx="6858000" cy="9144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2834640"/>
            <a:ext cx="58293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120640"/>
            <a:ext cx="48006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4290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53187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24001" y="1513992"/>
            <a:ext cx="2736215" cy="10693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2103120"/>
            <a:ext cx="61722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331720" y="8503920"/>
            <a:ext cx="219456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4290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71233" y="8931656"/>
            <a:ext cx="2444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8.jpg"/><Relationship Id="rId4" Type="http://schemas.openxmlformats.org/officeDocument/2006/relationships/image" Target="../media/image9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35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Relationship Id="rId3" Type="http://schemas.openxmlformats.org/officeDocument/2006/relationships/image" Target="../media/image37.png"/><Relationship Id="rId4" Type="http://schemas.openxmlformats.org/officeDocument/2006/relationships/image" Target="../media/image38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g"/><Relationship Id="rId3" Type="http://schemas.openxmlformats.org/officeDocument/2006/relationships/image" Target="../media/image40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10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10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jp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0" Type="http://schemas.openxmlformats.org/officeDocument/2006/relationships/image" Target="../media/image49.png"/><Relationship Id="rId11" Type="http://schemas.openxmlformats.org/officeDocument/2006/relationships/image" Target="../media/image50.png"/><Relationship Id="rId12" Type="http://schemas.openxmlformats.org/officeDocument/2006/relationships/image" Target="../media/image51.png"/><Relationship Id="rId13" Type="http://schemas.openxmlformats.org/officeDocument/2006/relationships/image" Target="../media/image52.png"/><Relationship Id="rId14" Type="http://schemas.openxmlformats.org/officeDocument/2006/relationships/image" Target="../media/image53.png"/><Relationship Id="rId15" Type="http://schemas.openxmlformats.org/officeDocument/2006/relationships/image" Target="../media/image54.png"/><Relationship Id="rId16" Type="http://schemas.openxmlformats.org/officeDocument/2006/relationships/image" Target="../media/image55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7" Type="http://schemas.openxmlformats.org/officeDocument/2006/relationships/image" Target="../media/image61.jpg"/><Relationship Id="rId8" Type="http://schemas.openxmlformats.org/officeDocument/2006/relationships/image" Target="../media/image62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10.png"/><Relationship Id="rId4" Type="http://schemas.openxmlformats.org/officeDocument/2006/relationships/image" Target="../media/image63.jp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55.png"/><Relationship Id="rId8" Type="http://schemas.openxmlformats.org/officeDocument/2006/relationships/image" Target="../media/image66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10.png"/><Relationship Id="rId4" Type="http://schemas.openxmlformats.org/officeDocument/2006/relationships/image" Target="../media/image67.jpg"/><Relationship Id="rId5" Type="http://schemas.openxmlformats.org/officeDocument/2006/relationships/image" Target="../media/image68.jpg"/><Relationship Id="rId6" Type="http://schemas.openxmlformats.org/officeDocument/2006/relationships/image" Target="../media/image69.png"/><Relationship Id="rId7" Type="http://schemas.openxmlformats.org/officeDocument/2006/relationships/image" Target="../media/image70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jpg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10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74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image" Target="../media/image7.png"/><Relationship Id="rId5" Type="http://schemas.openxmlformats.org/officeDocument/2006/relationships/image" Target="../media/image77.jpg"/><Relationship Id="rId6" Type="http://schemas.openxmlformats.org/officeDocument/2006/relationships/image" Target="../media/image10.png"/><Relationship Id="rId7" Type="http://schemas.openxmlformats.org/officeDocument/2006/relationships/image" Target="../media/image78.png"/><Relationship Id="rId8" Type="http://schemas.openxmlformats.org/officeDocument/2006/relationships/image" Target="../media/image79.png"/><Relationship Id="rId9" Type="http://schemas.openxmlformats.org/officeDocument/2006/relationships/image" Target="../media/image80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10.pn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6" Type="http://schemas.openxmlformats.org/officeDocument/2006/relationships/image" Target="../media/image83.png"/><Relationship Id="rId7" Type="http://schemas.openxmlformats.org/officeDocument/2006/relationships/image" Target="../media/image84.jpg"/><Relationship Id="rId8" Type="http://schemas.openxmlformats.org/officeDocument/2006/relationships/image" Target="../media/image78.png"/><Relationship Id="rId9" Type="http://schemas.openxmlformats.org/officeDocument/2006/relationships/image" Target="../media/image79.png"/><Relationship Id="rId10" Type="http://schemas.openxmlformats.org/officeDocument/2006/relationships/image" Target="../media/image85.png"/><Relationship Id="rId11" Type="http://schemas.openxmlformats.org/officeDocument/2006/relationships/image" Target="../media/image86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Relationship Id="rId4" Type="http://schemas.openxmlformats.org/officeDocument/2006/relationships/image" Target="../media/image89.png"/><Relationship Id="rId5" Type="http://schemas.openxmlformats.org/officeDocument/2006/relationships/image" Target="../media/image7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0.jpg"/><Relationship Id="rId3" Type="http://schemas.openxmlformats.org/officeDocument/2006/relationships/hyperlink" Target="http://www.lungemedicin.dk/" TargetMode="External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93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4.png"/><Relationship Id="rId3" Type="http://schemas.openxmlformats.org/officeDocument/2006/relationships/image" Target="../media/image95.png"/><Relationship Id="rId4" Type="http://schemas.openxmlformats.org/officeDocument/2006/relationships/image" Target="../media/image96.png"/><Relationship Id="rId5" Type="http://schemas.openxmlformats.org/officeDocument/2006/relationships/image" Target="../media/image97.png"/><Relationship Id="rId6" Type="http://schemas.openxmlformats.org/officeDocument/2006/relationships/image" Target="../media/image98.png"/><Relationship Id="rId7" Type="http://schemas.openxmlformats.org/officeDocument/2006/relationships/image" Target="../media/image99.png"/><Relationship Id="rId8" Type="http://schemas.openxmlformats.org/officeDocument/2006/relationships/image" Target="../media/image100.png"/><Relationship Id="rId9" Type="http://schemas.openxmlformats.org/officeDocument/2006/relationships/image" Target="../media/image101.png"/><Relationship Id="rId10" Type="http://schemas.openxmlformats.org/officeDocument/2006/relationships/image" Target="../media/image102.png"/><Relationship Id="rId11" Type="http://schemas.openxmlformats.org/officeDocument/2006/relationships/image" Target="../media/image103.png"/><Relationship Id="rId12" Type="http://schemas.openxmlformats.org/officeDocument/2006/relationships/image" Target="../media/image104.png"/><Relationship Id="rId13" Type="http://schemas.openxmlformats.org/officeDocument/2006/relationships/image" Target="../media/image105.png"/><Relationship Id="rId14" Type="http://schemas.openxmlformats.org/officeDocument/2006/relationships/image" Target="../media/image106.png"/><Relationship Id="rId15" Type="http://schemas.openxmlformats.org/officeDocument/2006/relationships/image" Target="../media/image107.png"/><Relationship Id="rId16" Type="http://schemas.openxmlformats.org/officeDocument/2006/relationships/image" Target="../media/image108.png"/><Relationship Id="rId17" Type="http://schemas.openxmlformats.org/officeDocument/2006/relationships/image" Target="../media/image109.png"/><Relationship Id="rId18" Type="http://schemas.openxmlformats.org/officeDocument/2006/relationships/image" Target="../media/image110.png"/><Relationship Id="rId19" Type="http://schemas.openxmlformats.org/officeDocument/2006/relationships/image" Target="../media/image111.png"/><Relationship Id="rId20" Type="http://schemas.openxmlformats.org/officeDocument/2006/relationships/image" Target="../media/image112.png"/><Relationship Id="rId21" Type="http://schemas.openxmlformats.org/officeDocument/2006/relationships/image" Target="../media/image113.png"/><Relationship Id="rId22" Type="http://schemas.openxmlformats.org/officeDocument/2006/relationships/image" Target="../media/image114.png"/><Relationship Id="rId23" Type="http://schemas.openxmlformats.org/officeDocument/2006/relationships/image" Target="../media/image115.png"/><Relationship Id="rId24" Type="http://schemas.openxmlformats.org/officeDocument/2006/relationships/image" Target="../media/image116.png"/><Relationship Id="rId25" Type="http://schemas.openxmlformats.org/officeDocument/2006/relationships/image" Target="../media/image117.png"/><Relationship Id="rId26" Type="http://schemas.openxmlformats.org/officeDocument/2006/relationships/image" Target="../media/image118.png"/><Relationship Id="rId27" Type="http://schemas.openxmlformats.org/officeDocument/2006/relationships/image" Target="../media/image119.png"/><Relationship Id="rId28" Type="http://schemas.openxmlformats.org/officeDocument/2006/relationships/image" Target="../media/image120.png"/><Relationship Id="rId29" Type="http://schemas.openxmlformats.org/officeDocument/2006/relationships/image" Target="../media/image121.png"/><Relationship Id="rId30" Type="http://schemas.openxmlformats.org/officeDocument/2006/relationships/image" Target="../media/image122.png"/><Relationship Id="rId31" Type="http://schemas.openxmlformats.org/officeDocument/2006/relationships/image" Target="../media/image123.png"/><Relationship Id="rId32" Type="http://schemas.openxmlformats.org/officeDocument/2006/relationships/image" Target="../media/image124.png"/><Relationship Id="rId33" Type="http://schemas.openxmlformats.org/officeDocument/2006/relationships/image" Target="../media/image125.png"/><Relationship Id="rId34" Type="http://schemas.openxmlformats.org/officeDocument/2006/relationships/image" Target="../media/image126.png"/><Relationship Id="rId35" Type="http://schemas.openxmlformats.org/officeDocument/2006/relationships/image" Target="../media/image127.png"/><Relationship Id="rId36" Type="http://schemas.openxmlformats.org/officeDocument/2006/relationships/image" Target="../media/image128.png"/><Relationship Id="rId37" Type="http://schemas.openxmlformats.org/officeDocument/2006/relationships/image" Target="../media/image129.png"/><Relationship Id="rId38" Type="http://schemas.openxmlformats.org/officeDocument/2006/relationships/image" Target="../media/image130.png"/><Relationship Id="rId39" Type="http://schemas.openxmlformats.org/officeDocument/2006/relationships/image" Target="../media/image131.png"/><Relationship Id="rId40" Type="http://schemas.openxmlformats.org/officeDocument/2006/relationships/image" Target="../media/image132.png"/><Relationship Id="rId41" Type="http://schemas.openxmlformats.org/officeDocument/2006/relationships/image" Target="../media/image133.png"/><Relationship Id="rId42" Type="http://schemas.openxmlformats.org/officeDocument/2006/relationships/image" Target="../media/image134.png"/><Relationship Id="rId43" Type="http://schemas.openxmlformats.org/officeDocument/2006/relationships/image" Target="../media/image135.png"/><Relationship Id="rId44" Type="http://schemas.openxmlformats.org/officeDocument/2006/relationships/image" Target="../media/image136.png"/><Relationship Id="rId45" Type="http://schemas.openxmlformats.org/officeDocument/2006/relationships/image" Target="../media/image137.png"/><Relationship Id="rId46" Type="http://schemas.openxmlformats.org/officeDocument/2006/relationships/image" Target="../media/image138.png"/><Relationship Id="rId47" Type="http://schemas.openxmlformats.org/officeDocument/2006/relationships/image" Target="../media/image139.png"/><Relationship Id="rId48" Type="http://schemas.openxmlformats.org/officeDocument/2006/relationships/image" Target="../media/image140.png"/><Relationship Id="rId49" Type="http://schemas.openxmlformats.org/officeDocument/2006/relationships/image" Target="../media/image141.png"/><Relationship Id="rId50" Type="http://schemas.openxmlformats.org/officeDocument/2006/relationships/image" Target="../media/image142.png"/><Relationship Id="rId51" Type="http://schemas.openxmlformats.org/officeDocument/2006/relationships/image" Target="../media/image143.png"/><Relationship Id="rId52" Type="http://schemas.openxmlformats.org/officeDocument/2006/relationships/image" Target="../media/image144.png"/><Relationship Id="rId53" Type="http://schemas.openxmlformats.org/officeDocument/2006/relationships/image" Target="../media/image145.png"/><Relationship Id="rId54" Type="http://schemas.openxmlformats.org/officeDocument/2006/relationships/image" Target="../media/image146.png"/><Relationship Id="rId55" Type="http://schemas.openxmlformats.org/officeDocument/2006/relationships/image" Target="../media/image147.png"/><Relationship Id="rId56" Type="http://schemas.openxmlformats.org/officeDocument/2006/relationships/image" Target="../media/image148.png"/><Relationship Id="rId57" Type="http://schemas.openxmlformats.org/officeDocument/2006/relationships/image" Target="../media/image149.png"/><Relationship Id="rId58" Type="http://schemas.openxmlformats.org/officeDocument/2006/relationships/image" Target="../media/image150.png"/><Relationship Id="rId59" Type="http://schemas.openxmlformats.org/officeDocument/2006/relationships/image" Target="../media/image151.png"/><Relationship Id="rId60" Type="http://schemas.openxmlformats.org/officeDocument/2006/relationships/image" Target="../media/image152.png"/><Relationship Id="rId61" Type="http://schemas.openxmlformats.org/officeDocument/2006/relationships/image" Target="../media/image153.png"/><Relationship Id="rId62" Type="http://schemas.openxmlformats.org/officeDocument/2006/relationships/image" Target="../media/image154.png"/><Relationship Id="rId63" Type="http://schemas.openxmlformats.org/officeDocument/2006/relationships/image" Target="../media/image155.png"/><Relationship Id="rId64" Type="http://schemas.openxmlformats.org/officeDocument/2006/relationships/image" Target="../media/image156.png"/><Relationship Id="rId65" Type="http://schemas.openxmlformats.org/officeDocument/2006/relationships/image" Target="../media/image157.png"/><Relationship Id="rId66" Type="http://schemas.openxmlformats.org/officeDocument/2006/relationships/image" Target="../media/image158.png"/><Relationship Id="rId67" Type="http://schemas.openxmlformats.org/officeDocument/2006/relationships/image" Target="../media/image159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0.png"/><Relationship Id="rId3" Type="http://schemas.openxmlformats.org/officeDocument/2006/relationships/image" Target="../media/image98.png"/><Relationship Id="rId4" Type="http://schemas.openxmlformats.org/officeDocument/2006/relationships/image" Target="../media/image104.png"/><Relationship Id="rId5" Type="http://schemas.openxmlformats.org/officeDocument/2006/relationships/image" Target="../media/image161.png"/><Relationship Id="rId6" Type="http://schemas.openxmlformats.org/officeDocument/2006/relationships/image" Target="../media/image162.png"/><Relationship Id="rId7" Type="http://schemas.openxmlformats.org/officeDocument/2006/relationships/image" Target="../media/image163.png"/><Relationship Id="rId8" Type="http://schemas.openxmlformats.org/officeDocument/2006/relationships/image" Target="../media/image164.png"/><Relationship Id="rId9" Type="http://schemas.openxmlformats.org/officeDocument/2006/relationships/image" Target="../media/image165.png"/><Relationship Id="rId10" Type="http://schemas.openxmlformats.org/officeDocument/2006/relationships/image" Target="../media/image141.png"/><Relationship Id="rId11" Type="http://schemas.openxmlformats.org/officeDocument/2006/relationships/image" Target="../media/image166.png"/><Relationship Id="rId12" Type="http://schemas.openxmlformats.org/officeDocument/2006/relationships/image" Target="../media/image167.png"/><Relationship Id="rId13" Type="http://schemas.openxmlformats.org/officeDocument/2006/relationships/image" Target="../media/image142.png"/><Relationship Id="rId14" Type="http://schemas.openxmlformats.org/officeDocument/2006/relationships/image" Target="../media/image143.png"/><Relationship Id="rId15" Type="http://schemas.openxmlformats.org/officeDocument/2006/relationships/image" Target="../media/image150.png"/><Relationship Id="rId16" Type="http://schemas.openxmlformats.org/officeDocument/2006/relationships/image" Target="../media/image102.png"/><Relationship Id="rId17" Type="http://schemas.openxmlformats.org/officeDocument/2006/relationships/image" Target="../media/image103.png"/><Relationship Id="rId18" Type="http://schemas.openxmlformats.org/officeDocument/2006/relationships/image" Target="../media/image168.png"/><Relationship Id="rId19" Type="http://schemas.openxmlformats.org/officeDocument/2006/relationships/image" Target="../media/image169.png"/><Relationship Id="rId20" Type="http://schemas.openxmlformats.org/officeDocument/2006/relationships/image" Target="../media/image116.png"/><Relationship Id="rId21" Type="http://schemas.openxmlformats.org/officeDocument/2006/relationships/image" Target="../media/image170.png"/><Relationship Id="rId22" Type="http://schemas.openxmlformats.org/officeDocument/2006/relationships/image" Target="../media/image171.png"/><Relationship Id="rId23" Type="http://schemas.openxmlformats.org/officeDocument/2006/relationships/image" Target="../media/image120.png"/><Relationship Id="rId24" Type="http://schemas.openxmlformats.org/officeDocument/2006/relationships/image" Target="../media/image172.png"/><Relationship Id="rId25" Type="http://schemas.openxmlformats.org/officeDocument/2006/relationships/image" Target="../media/image117.png"/><Relationship Id="rId26" Type="http://schemas.openxmlformats.org/officeDocument/2006/relationships/image" Target="../media/image173.png"/><Relationship Id="rId27" Type="http://schemas.openxmlformats.org/officeDocument/2006/relationships/image" Target="../media/image174.png"/><Relationship Id="rId28" Type="http://schemas.openxmlformats.org/officeDocument/2006/relationships/image" Target="../media/image133.png"/><Relationship Id="rId29" Type="http://schemas.openxmlformats.org/officeDocument/2006/relationships/image" Target="../media/image175.png"/><Relationship Id="rId30" Type="http://schemas.openxmlformats.org/officeDocument/2006/relationships/image" Target="../media/image176.png"/><Relationship Id="rId31" Type="http://schemas.openxmlformats.org/officeDocument/2006/relationships/image" Target="../media/image177.png"/><Relationship Id="rId32" Type="http://schemas.openxmlformats.org/officeDocument/2006/relationships/image" Target="../media/image178.png"/><Relationship Id="rId33" Type="http://schemas.openxmlformats.org/officeDocument/2006/relationships/image" Target="../media/image179.png"/><Relationship Id="rId34" Type="http://schemas.openxmlformats.org/officeDocument/2006/relationships/image" Target="../media/image180.png"/><Relationship Id="rId35" Type="http://schemas.openxmlformats.org/officeDocument/2006/relationships/image" Target="../media/image181.png"/><Relationship Id="rId36" Type="http://schemas.openxmlformats.org/officeDocument/2006/relationships/image" Target="../media/image182.png"/><Relationship Id="rId37" Type="http://schemas.openxmlformats.org/officeDocument/2006/relationships/image" Target="../media/image183.png"/><Relationship Id="rId38" Type="http://schemas.openxmlformats.org/officeDocument/2006/relationships/image" Target="../media/image184.png"/><Relationship Id="rId39" Type="http://schemas.openxmlformats.org/officeDocument/2006/relationships/image" Target="../media/image185.png"/><Relationship Id="rId40" Type="http://schemas.openxmlformats.org/officeDocument/2006/relationships/image" Target="../media/image186.png"/><Relationship Id="rId41" Type="http://schemas.openxmlformats.org/officeDocument/2006/relationships/image" Target="../media/image115.png"/><Relationship Id="rId42" Type="http://schemas.openxmlformats.org/officeDocument/2006/relationships/image" Target="../media/image187.png"/><Relationship Id="rId43" Type="http://schemas.openxmlformats.org/officeDocument/2006/relationships/image" Target="../media/image188.png"/><Relationship Id="rId44" Type="http://schemas.openxmlformats.org/officeDocument/2006/relationships/image" Target="../media/image189.png"/><Relationship Id="rId45" Type="http://schemas.openxmlformats.org/officeDocument/2006/relationships/image" Target="../media/image190.png"/><Relationship Id="rId46" Type="http://schemas.openxmlformats.org/officeDocument/2006/relationships/image" Target="../media/image121.png"/><Relationship Id="rId47" Type="http://schemas.openxmlformats.org/officeDocument/2006/relationships/image" Target="../media/image191.png"/><Relationship Id="rId48" Type="http://schemas.openxmlformats.org/officeDocument/2006/relationships/image" Target="../media/image122.png"/><Relationship Id="rId49" Type="http://schemas.openxmlformats.org/officeDocument/2006/relationships/image" Target="../media/image192.png"/><Relationship Id="rId50" Type="http://schemas.openxmlformats.org/officeDocument/2006/relationships/image" Target="../media/image193.png"/><Relationship Id="rId51" Type="http://schemas.openxmlformats.org/officeDocument/2006/relationships/image" Target="../media/image194.png"/><Relationship Id="rId52" Type="http://schemas.openxmlformats.org/officeDocument/2006/relationships/image" Target="../media/image195.png"/><Relationship Id="rId53" Type="http://schemas.openxmlformats.org/officeDocument/2006/relationships/image" Target="../media/image196.png"/><Relationship Id="rId54" Type="http://schemas.openxmlformats.org/officeDocument/2006/relationships/image" Target="../media/image197.png"/><Relationship Id="rId55" Type="http://schemas.openxmlformats.org/officeDocument/2006/relationships/image" Target="../media/image198.png"/><Relationship Id="rId56" Type="http://schemas.openxmlformats.org/officeDocument/2006/relationships/image" Target="../media/image199.png"/><Relationship Id="rId57" Type="http://schemas.openxmlformats.org/officeDocument/2006/relationships/image" Target="../media/image200.png"/><Relationship Id="rId58" Type="http://schemas.openxmlformats.org/officeDocument/2006/relationships/image" Target="../media/image20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82524" y="868680"/>
            <a:ext cx="6094730" cy="3429000"/>
            <a:chOff x="382524" y="868680"/>
            <a:chExt cx="6094730" cy="3429000"/>
          </a:xfrm>
        </p:grpSpPr>
        <p:sp>
          <p:nvSpPr>
            <p:cNvPr id="4" name="object 4" descr=""/>
            <p:cNvSpPr/>
            <p:nvPr/>
          </p:nvSpPr>
          <p:spPr>
            <a:xfrm>
              <a:off x="382524" y="868680"/>
              <a:ext cx="6094730" cy="3429000"/>
            </a:xfrm>
            <a:custGeom>
              <a:avLst/>
              <a:gdLst/>
              <a:ahLst/>
              <a:cxnLst/>
              <a:rect l="l" t="t" r="r" b="b"/>
              <a:pathLst>
                <a:path w="6094730" h="3429000">
                  <a:moveTo>
                    <a:pt x="6094349" y="0"/>
                  </a:moveTo>
                  <a:lnTo>
                    <a:pt x="0" y="0"/>
                  </a:lnTo>
                  <a:lnTo>
                    <a:pt x="0" y="3429000"/>
                  </a:lnTo>
                  <a:lnTo>
                    <a:pt x="6094349" y="3429000"/>
                  </a:lnTo>
                  <a:lnTo>
                    <a:pt x="6094349" y="0"/>
                  </a:lnTo>
                  <a:close/>
                </a:path>
              </a:pathLst>
            </a:custGeom>
            <a:solidFill>
              <a:srgbClr val="88B9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480558" y="3645153"/>
              <a:ext cx="59055" cy="57150"/>
            </a:xfrm>
            <a:custGeom>
              <a:avLst/>
              <a:gdLst/>
              <a:ahLst/>
              <a:cxnLst/>
              <a:rect l="l" t="t" r="r" b="b"/>
              <a:pathLst>
                <a:path w="59054" h="57150">
                  <a:moveTo>
                    <a:pt x="53212" y="0"/>
                  </a:moveTo>
                  <a:lnTo>
                    <a:pt x="27939" y="5334"/>
                  </a:lnTo>
                  <a:lnTo>
                    <a:pt x="25272" y="5334"/>
                  </a:lnTo>
                  <a:lnTo>
                    <a:pt x="18668" y="4063"/>
                  </a:lnTo>
                  <a:lnTo>
                    <a:pt x="10667" y="2667"/>
                  </a:lnTo>
                  <a:lnTo>
                    <a:pt x="4063" y="2667"/>
                  </a:lnTo>
                  <a:lnTo>
                    <a:pt x="0" y="5334"/>
                  </a:lnTo>
                  <a:lnTo>
                    <a:pt x="14604" y="42545"/>
                  </a:lnTo>
                  <a:lnTo>
                    <a:pt x="33274" y="57150"/>
                  </a:lnTo>
                  <a:lnTo>
                    <a:pt x="42544" y="51816"/>
                  </a:lnTo>
                  <a:lnTo>
                    <a:pt x="50545" y="41275"/>
                  </a:lnTo>
                  <a:lnTo>
                    <a:pt x="57150" y="26670"/>
                  </a:lnTo>
                  <a:lnTo>
                    <a:pt x="58546" y="16001"/>
                  </a:lnTo>
                  <a:lnTo>
                    <a:pt x="58546" y="10668"/>
                  </a:lnTo>
                  <a:lnTo>
                    <a:pt x="53212" y="0"/>
                  </a:lnTo>
                  <a:close/>
                </a:path>
              </a:pathLst>
            </a:custGeom>
            <a:solidFill>
              <a:srgbClr val="001F5F">
                <a:alpha val="1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5457" y="3533521"/>
              <a:ext cx="186181" cy="22732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9818" y="1211580"/>
              <a:ext cx="5499874" cy="27432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0956" y="1491996"/>
              <a:ext cx="2801112" cy="113385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5612" y="1744980"/>
              <a:ext cx="2898648" cy="105156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24001" y="1513992"/>
            <a:ext cx="2736215" cy="1069340"/>
          </a:xfrm>
          <a:prstGeom prst="rect"/>
          <a:solidFill>
            <a:srgbClr val="183D5C"/>
          </a:solidFill>
          <a:ln w="19050">
            <a:solidFill>
              <a:srgbClr val="FFFFFF"/>
            </a:solidFill>
          </a:ln>
        </p:spPr>
        <p:txBody>
          <a:bodyPr wrap="square" lIns="0" tIns="328295" rIns="0" bIns="0" rtlCol="0" vert="horz">
            <a:spAutoFit/>
          </a:bodyPr>
          <a:lstStyle/>
          <a:p>
            <a:pPr marL="86995" marR="238125">
              <a:lnSpc>
                <a:spcPct val="100000"/>
              </a:lnSpc>
              <a:spcBef>
                <a:spcPts val="2585"/>
              </a:spcBef>
            </a:pPr>
            <a:r>
              <a:rPr dirty="0"/>
              <a:t>Bronchial</a:t>
            </a:r>
            <a:r>
              <a:rPr dirty="0" spc="-55"/>
              <a:t> </a:t>
            </a:r>
            <a:r>
              <a:rPr dirty="0" spc="-10"/>
              <a:t>Hyper Responsiveness</a:t>
            </a:r>
          </a:p>
        </p:txBody>
      </p:sp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5612" y="2583179"/>
            <a:ext cx="2775204" cy="397764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382524" y="869061"/>
            <a:ext cx="6094730" cy="3427729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40"/>
              </a:spcBef>
            </a:pPr>
            <a:endParaRPr sz="1400">
              <a:latin typeface="Times New Roman"/>
              <a:cs typeface="Times New Roman"/>
            </a:endParaRPr>
          </a:p>
          <a:p>
            <a:pPr marL="434340">
              <a:lnSpc>
                <a:spcPct val="100000"/>
              </a:lnSpc>
            </a:pPr>
            <a:r>
              <a:rPr dirty="0" sz="1400">
                <a:solidFill>
                  <a:srgbClr val="001F5F"/>
                </a:solidFill>
                <a:latin typeface="Arial MT"/>
                <a:cs typeface="Arial MT"/>
              </a:rPr>
              <a:t>for</a:t>
            </a:r>
            <a:r>
              <a:rPr dirty="0" sz="1400" spc="-2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1F5F"/>
                </a:solidFill>
                <a:latin typeface="Arial MT"/>
                <a:cs typeface="Arial MT"/>
              </a:rPr>
              <a:t>Research</a:t>
            </a:r>
            <a:r>
              <a:rPr dirty="0" sz="1400" spc="-1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1F5F"/>
                </a:solidFill>
                <a:latin typeface="Arial MT"/>
                <a:cs typeface="Arial MT"/>
              </a:rPr>
              <a:t>to</a:t>
            </a:r>
            <a:r>
              <a:rPr dirty="0" sz="1400" spc="-2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1F5F"/>
                </a:solidFill>
                <a:latin typeface="Arial MT"/>
                <a:cs typeface="Arial MT"/>
              </a:rPr>
              <a:t>Clinical </a:t>
            </a:r>
            <a:r>
              <a:rPr dirty="0" sz="1400" spc="-10">
                <a:solidFill>
                  <a:srgbClr val="001F5F"/>
                </a:solidFill>
                <a:latin typeface="Arial MT"/>
                <a:cs typeface="Arial MT"/>
              </a:rPr>
              <a:t>Practice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94"/>
              </a:spcBef>
            </a:pPr>
            <a:endParaRPr sz="1400">
              <a:latin typeface="Arial MT"/>
              <a:cs typeface="Arial MT"/>
            </a:endParaRPr>
          </a:p>
          <a:p>
            <a:pPr marL="3932554">
              <a:lnSpc>
                <a:spcPct val="100000"/>
              </a:lnSpc>
            </a:pPr>
            <a:r>
              <a:rPr dirty="0" sz="1400" b="1">
                <a:latin typeface="Calibri"/>
                <a:cs typeface="Calibri"/>
              </a:rPr>
              <a:t>Alfian</a:t>
            </a:r>
            <a:r>
              <a:rPr dirty="0" sz="1400" spc="-3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Nur</a:t>
            </a:r>
            <a:r>
              <a:rPr dirty="0" sz="1400" spc="-10" b="1">
                <a:latin typeface="Calibri"/>
                <a:cs typeface="Calibri"/>
              </a:rPr>
              <a:t> Rosyid</a:t>
            </a:r>
            <a:endParaRPr sz="1400">
              <a:latin typeface="Calibri"/>
              <a:cs typeface="Calibri"/>
            </a:endParaRPr>
          </a:p>
          <a:p>
            <a:pPr marL="3932554" marR="332740">
              <a:lnSpc>
                <a:spcPct val="100000"/>
              </a:lnSpc>
              <a:spcBef>
                <a:spcPts val="35"/>
              </a:spcBef>
            </a:pPr>
            <a:r>
              <a:rPr dirty="0" sz="900" spc="-10">
                <a:latin typeface="Calibri"/>
                <a:cs typeface="Calibri"/>
              </a:rPr>
              <a:t>Pulmonology</a:t>
            </a:r>
            <a:r>
              <a:rPr dirty="0" sz="900" spc="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and</a:t>
            </a:r>
            <a:r>
              <a:rPr dirty="0" sz="900" spc="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Respiratory</a:t>
            </a:r>
            <a:r>
              <a:rPr dirty="0" sz="900" spc="30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Medicine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Universitas</a:t>
            </a:r>
            <a:r>
              <a:rPr dirty="0" sz="900" spc="2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Airlangga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79063" y="3380905"/>
            <a:ext cx="523201" cy="523201"/>
          </a:xfrm>
          <a:prstGeom prst="rect">
            <a:avLst/>
          </a:prstGeom>
        </p:spPr>
      </p:pic>
      <p:grpSp>
        <p:nvGrpSpPr>
          <p:cNvPr id="14" name="object 14" descr=""/>
          <p:cNvGrpSpPr/>
          <p:nvPr/>
        </p:nvGrpSpPr>
        <p:grpSpPr>
          <a:xfrm>
            <a:off x="382524" y="4844796"/>
            <a:ext cx="6094730" cy="3429000"/>
            <a:chOff x="382524" y="4844796"/>
            <a:chExt cx="6094730" cy="3429000"/>
          </a:xfrm>
        </p:grpSpPr>
        <p:sp>
          <p:nvSpPr>
            <p:cNvPr id="15" name="object 15" descr=""/>
            <p:cNvSpPr/>
            <p:nvPr/>
          </p:nvSpPr>
          <p:spPr>
            <a:xfrm>
              <a:off x="382524" y="4844796"/>
              <a:ext cx="6094730" cy="3429000"/>
            </a:xfrm>
            <a:custGeom>
              <a:avLst/>
              <a:gdLst/>
              <a:ahLst/>
              <a:cxnLst/>
              <a:rect l="l" t="t" r="r" b="b"/>
              <a:pathLst>
                <a:path w="6094730" h="3429000">
                  <a:moveTo>
                    <a:pt x="6094349" y="0"/>
                  </a:moveTo>
                  <a:lnTo>
                    <a:pt x="0" y="0"/>
                  </a:lnTo>
                  <a:lnTo>
                    <a:pt x="0" y="3429000"/>
                  </a:lnTo>
                  <a:lnTo>
                    <a:pt x="6094349" y="3429000"/>
                  </a:lnTo>
                  <a:lnTo>
                    <a:pt x="6094349" y="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240675" y="5842000"/>
              <a:ext cx="3180080" cy="495300"/>
            </a:xfrm>
            <a:custGeom>
              <a:avLst/>
              <a:gdLst/>
              <a:ahLst/>
              <a:cxnLst/>
              <a:rect l="l" t="t" r="r" b="b"/>
              <a:pathLst>
                <a:path w="3180079" h="495300">
                  <a:moveTo>
                    <a:pt x="2932036" y="0"/>
                  </a:moveTo>
                  <a:lnTo>
                    <a:pt x="247637" y="0"/>
                  </a:lnTo>
                  <a:lnTo>
                    <a:pt x="197726" y="5031"/>
                  </a:lnTo>
                  <a:lnTo>
                    <a:pt x="151240" y="19460"/>
                  </a:lnTo>
                  <a:lnTo>
                    <a:pt x="109175" y="42293"/>
                  </a:lnTo>
                  <a:lnTo>
                    <a:pt x="72526" y="72532"/>
                  </a:lnTo>
                  <a:lnTo>
                    <a:pt x="42289" y="109184"/>
                  </a:lnTo>
                  <a:lnTo>
                    <a:pt x="19458" y="151251"/>
                  </a:lnTo>
                  <a:lnTo>
                    <a:pt x="5030" y="197738"/>
                  </a:lnTo>
                  <a:lnTo>
                    <a:pt x="0" y="247650"/>
                  </a:lnTo>
                  <a:lnTo>
                    <a:pt x="5030" y="297561"/>
                  </a:lnTo>
                  <a:lnTo>
                    <a:pt x="19458" y="344048"/>
                  </a:lnTo>
                  <a:lnTo>
                    <a:pt x="42289" y="386115"/>
                  </a:lnTo>
                  <a:lnTo>
                    <a:pt x="72526" y="422767"/>
                  </a:lnTo>
                  <a:lnTo>
                    <a:pt x="109175" y="453006"/>
                  </a:lnTo>
                  <a:lnTo>
                    <a:pt x="151240" y="475839"/>
                  </a:lnTo>
                  <a:lnTo>
                    <a:pt x="197726" y="490268"/>
                  </a:lnTo>
                  <a:lnTo>
                    <a:pt x="247637" y="495300"/>
                  </a:lnTo>
                  <a:lnTo>
                    <a:pt x="2932036" y="495300"/>
                  </a:lnTo>
                  <a:lnTo>
                    <a:pt x="2981948" y="490268"/>
                  </a:lnTo>
                  <a:lnTo>
                    <a:pt x="3028435" y="475839"/>
                  </a:lnTo>
                  <a:lnTo>
                    <a:pt x="3070502" y="453006"/>
                  </a:lnTo>
                  <a:lnTo>
                    <a:pt x="3107153" y="422767"/>
                  </a:lnTo>
                  <a:lnTo>
                    <a:pt x="3137393" y="386115"/>
                  </a:lnTo>
                  <a:lnTo>
                    <a:pt x="3160225" y="344048"/>
                  </a:lnTo>
                  <a:lnTo>
                    <a:pt x="3174655" y="297561"/>
                  </a:lnTo>
                  <a:lnTo>
                    <a:pt x="3179686" y="247650"/>
                  </a:lnTo>
                  <a:lnTo>
                    <a:pt x="3174655" y="197738"/>
                  </a:lnTo>
                  <a:lnTo>
                    <a:pt x="3160225" y="151251"/>
                  </a:lnTo>
                  <a:lnTo>
                    <a:pt x="3137393" y="109184"/>
                  </a:lnTo>
                  <a:lnTo>
                    <a:pt x="3107153" y="72532"/>
                  </a:lnTo>
                  <a:lnTo>
                    <a:pt x="3070502" y="42293"/>
                  </a:lnTo>
                  <a:lnTo>
                    <a:pt x="3028435" y="19460"/>
                  </a:lnTo>
                  <a:lnTo>
                    <a:pt x="2981948" y="5031"/>
                  </a:lnTo>
                  <a:lnTo>
                    <a:pt x="2932036" y="0"/>
                  </a:lnTo>
                  <a:close/>
                </a:path>
              </a:pathLst>
            </a:custGeom>
            <a:solidFill>
              <a:srgbClr val="2E68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240675" y="5842000"/>
              <a:ext cx="3180080" cy="495300"/>
            </a:xfrm>
            <a:custGeom>
              <a:avLst/>
              <a:gdLst/>
              <a:ahLst/>
              <a:cxnLst/>
              <a:rect l="l" t="t" r="r" b="b"/>
              <a:pathLst>
                <a:path w="3180079" h="495300">
                  <a:moveTo>
                    <a:pt x="0" y="247650"/>
                  </a:moveTo>
                  <a:lnTo>
                    <a:pt x="5030" y="197738"/>
                  </a:lnTo>
                  <a:lnTo>
                    <a:pt x="19458" y="151251"/>
                  </a:lnTo>
                  <a:lnTo>
                    <a:pt x="42289" y="109184"/>
                  </a:lnTo>
                  <a:lnTo>
                    <a:pt x="72526" y="72532"/>
                  </a:lnTo>
                  <a:lnTo>
                    <a:pt x="109175" y="42293"/>
                  </a:lnTo>
                  <a:lnTo>
                    <a:pt x="151240" y="19460"/>
                  </a:lnTo>
                  <a:lnTo>
                    <a:pt x="197726" y="5031"/>
                  </a:lnTo>
                  <a:lnTo>
                    <a:pt x="247637" y="0"/>
                  </a:lnTo>
                  <a:lnTo>
                    <a:pt x="2932036" y="0"/>
                  </a:lnTo>
                  <a:lnTo>
                    <a:pt x="2981948" y="5031"/>
                  </a:lnTo>
                  <a:lnTo>
                    <a:pt x="3028435" y="19460"/>
                  </a:lnTo>
                  <a:lnTo>
                    <a:pt x="3070502" y="42293"/>
                  </a:lnTo>
                  <a:lnTo>
                    <a:pt x="3107153" y="72532"/>
                  </a:lnTo>
                  <a:lnTo>
                    <a:pt x="3137393" y="109184"/>
                  </a:lnTo>
                  <a:lnTo>
                    <a:pt x="3160225" y="151251"/>
                  </a:lnTo>
                  <a:lnTo>
                    <a:pt x="3174655" y="197738"/>
                  </a:lnTo>
                  <a:lnTo>
                    <a:pt x="3179686" y="247650"/>
                  </a:lnTo>
                  <a:lnTo>
                    <a:pt x="3174655" y="297561"/>
                  </a:lnTo>
                  <a:lnTo>
                    <a:pt x="3160225" y="344048"/>
                  </a:lnTo>
                  <a:lnTo>
                    <a:pt x="3137393" y="386115"/>
                  </a:lnTo>
                  <a:lnTo>
                    <a:pt x="3107153" y="422767"/>
                  </a:lnTo>
                  <a:lnTo>
                    <a:pt x="3070502" y="453006"/>
                  </a:lnTo>
                  <a:lnTo>
                    <a:pt x="3028435" y="475839"/>
                  </a:lnTo>
                  <a:lnTo>
                    <a:pt x="2981948" y="490268"/>
                  </a:lnTo>
                  <a:lnTo>
                    <a:pt x="2932036" y="495300"/>
                  </a:lnTo>
                  <a:lnTo>
                    <a:pt x="247637" y="495300"/>
                  </a:lnTo>
                  <a:lnTo>
                    <a:pt x="197726" y="490268"/>
                  </a:lnTo>
                  <a:lnTo>
                    <a:pt x="151240" y="475839"/>
                  </a:lnTo>
                  <a:lnTo>
                    <a:pt x="109175" y="453006"/>
                  </a:lnTo>
                  <a:lnTo>
                    <a:pt x="72526" y="422767"/>
                  </a:lnTo>
                  <a:lnTo>
                    <a:pt x="42289" y="386115"/>
                  </a:lnTo>
                  <a:lnTo>
                    <a:pt x="19458" y="344048"/>
                  </a:lnTo>
                  <a:lnTo>
                    <a:pt x="5030" y="297561"/>
                  </a:lnTo>
                  <a:lnTo>
                    <a:pt x="0" y="24765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1620011" y="5943980"/>
            <a:ext cx="19799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Hiperresponsif</a:t>
            </a:r>
            <a:r>
              <a:rPr dirty="0" sz="160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Bronkus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1221625" y="6318250"/>
            <a:ext cx="4627880" cy="533400"/>
            <a:chOff x="1221625" y="6318250"/>
            <a:chExt cx="4627880" cy="533400"/>
          </a:xfrm>
        </p:grpSpPr>
        <p:sp>
          <p:nvSpPr>
            <p:cNvPr id="20" name="object 20" descr=""/>
            <p:cNvSpPr/>
            <p:nvPr/>
          </p:nvSpPr>
          <p:spPr>
            <a:xfrm>
              <a:off x="1240675" y="6337300"/>
              <a:ext cx="4589780" cy="495300"/>
            </a:xfrm>
            <a:custGeom>
              <a:avLst/>
              <a:gdLst/>
              <a:ahLst/>
              <a:cxnLst/>
              <a:rect l="l" t="t" r="r" b="b"/>
              <a:pathLst>
                <a:path w="4589780" h="495300">
                  <a:moveTo>
                    <a:pt x="4341736" y="0"/>
                  </a:moveTo>
                  <a:lnTo>
                    <a:pt x="247637" y="0"/>
                  </a:lnTo>
                  <a:lnTo>
                    <a:pt x="197726" y="5031"/>
                  </a:lnTo>
                  <a:lnTo>
                    <a:pt x="151240" y="19460"/>
                  </a:lnTo>
                  <a:lnTo>
                    <a:pt x="109175" y="42293"/>
                  </a:lnTo>
                  <a:lnTo>
                    <a:pt x="72526" y="72532"/>
                  </a:lnTo>
                  <a:lnTo>
                    <a:pt x="42289" y="109184"/>
                  </a:lnTo>
                  <a:lnTo>
                    <a:pt x="19458" y="151251"/>
                  </a:lnTo>
                  <a:lnTo>
                    <a:pt x="5030" y="197738"/>
                  </a:lnTo>
                  <a:lnTo>
                    <a:pt x="0" y="247650"/>
                  </a:lnTo>
                  <a:lnTo>
                    <a:pt x="5030" y="297561"/>
                  </a:lnTo>
                  <a:lnTo>
                    <a:pt x="19458" y="344048"/>
                  </a:lnTo>
                  <a:lnTo>
                    <a:pt x="42289" y="386115"/>
                  </a:lnTo>
                  <a:lnTo>
                    <a:pt x="72526" y="422767"/>
                  </a:lnTo>
                  <a:lnTo>
                    <a:pt x="109175" y="453006"/>
                  </a:lnTo>
                  <a:lnTo>
                    <a:pt x="151240" y="475839"/>
                  </a:lnTo>
                  <a:lnTo>
                    <a:pt x="197726" y="490268"/>
                  </a:lnTo>
                  <a:lnTo>
                    <a:pt x="247637" y="495300"/>
                  </a:lnTo>
                  <a:lnTo>
                    <a:pt x="4341736" y="495300"/>
                  </a:lnTo>
                  <a:lnTo>
                    <a:pt x="4391648" y="490268"/>
                  </a:lnTo>
                  <a:lnTo>
                    <a:pt x="4438135" y="475839"/>
                  </a:lnTo>
                  <a:lnTo>
                    <a:pt x="4480202" y="453006"/>
                  </a:lnTo>
                  <a:lnTo>
                    <a:pt x="4516853" y="422767"/>
                  </a:lnTo>
                  <a:lnTo>
                    <a:pt x="4547093" y="386115"/>
                  </a:lnTo>
                  <a:lnTo>
                    <a:pt x="4569925" y="344048"/>
                  </a:lnTo>
                  <a:lnTo>
                    <a:pt x="4584355" y="297561"/>
                  </a:lnTo>
                  <a:lnTo>
                    <a:pt x="4589386" y="247650"/>
                  </a:lnTo>
                  <a:lnTo>
                    <a:pt x="4584355" y="197738"/>
                  </a:lnTo>
                  <a:lnTo>
                    <a:pt x="4569925" y="151251"/>
                  </a:lnTo>
                  <a:lnTo>
                    <a:pt x="4547093" y="109184"/>
                  </a:lnTo>
                  <a:lnTo>
                    <a:pt x="4516853" y="72532"/>
                  </a:lnTo>
                  <a:lnTo>
                    <a:pt x="4480202" y="42293"/>
                  </a:lnTo>
                  <a:lnTo>
                    <a:pt x="4438135" y="19460"/>
                  </a:lnTo>
                  <a:lnTo>
                    <a:pt x="4391648" y="5031"/>
                  </a:lnTo>
                  <a:lnTo>
                    <a:pt x="4341736" y="0"/>
                  </a:lnTo>
                  <a:close/>
                </a:path>
              </a:pathLst>
            </a:custGeom>
            <a:solidFill>
              <a:srgbClr val="4690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240675" y="6337300"/>
              <a:ext cx="4589780" cy="495300"/>
            </a:xfrm>
            <a:custGeom>
              <a:avLst/>
              <a:gdLst/>
              <a:ahLst/>
              <a:cxnLst/>
              <a:rect l="l" t="t" r="r" b="b"/>
              <a:pathLst>
                <a:path w="4589780" h="495300">
                  <a:moveTo>
                    <a:pt x="0" y="247650"/>
                  </a:moveTo>
                  <a:lnTo>
                    <a:pt x="5030" y="197738"/>
                  </a:lnTo>
                  <a:lnTo>
                    <a:pt x="19458" y="151251"/>
                  </a:lnTo>
                  <a:lnTo>
                    <a:pt x="42289" y="109184"/>
                  </a:lnTo>
                  <a:lnTo>
                    <a:pt x="72526" y="72532"/>
                  </a:lnTo>
                  <a:lnTo>
                    <a:pt x="109175" y="42293"/>
                  </a:lnTo>
                  <a:lnTo>
                    <a:pt x="151240" y="19460"/>
                  </a:lnTo>
                  <a:lnTo>
                    <a:pt x="197726" y="5031"/>
                  </a:lnTo>
                  <a:lnTo>
                    <a:pt x="247637" y="0"/>
                  </a:lnTo>
                  <a:lnTo>
                    <a:pt x="4341736" y="0"/>
                  </a:lnTo>
                  <a:lnTo>
                    <a:pt x="4391648" y="5031"/>
                  </a:lnTo>
                  <a:lnTo>
                    <a:pt x="4438135" y="19460"/>
                  </a:lnTo>
                  <a:lnTo>
                    <a:pt x="4480202" y="42293"/>
                  </a:lnTo>
                  <a:lnTo>
                    <a:pt x="4516853" y="72532"/>
                  </a:lnTo>
                  <a:lnTo>
                    <a:pt x="4547093" y="109184"/>
                  </a:lnTo>
                  <a:lnTo>
                    <a:pt x="4569925" y="151251"/>
                  </a:lnTo>
                  <a:lnTo>
                    <a:pt x="4584355" y="197738"/>
                  </a:lnTo>
                  <a:lnTo>
                    <a:pt x="4589386" y="247650"/>
                  </a:lnTo>
                  <a:lnTo>
                    <a:pt x="4584355" y="297561"/>
                  </a:lnTo>
                  <a:lnTo>
                    <a:pt x="4569925" y="344048"/>
                  </a:lnTo>
                  <a:lnTo>
                    <a:pt x="4547093" y="386115"/>
                  </a:lnTo>
                  <a:lnTo>
                    <a:pt x="4516853" y="422767"/>
                  </a:lnTo>
                  <a:lnTo>
                    <a:pt x="4480202" y="453006"/>
                  </a:lnTo>
                  <a:lnTo>
                    <a:pt x="4438135" y="475839"/>
                  </a:lnTo>
                  <a:lnTo>
                    <a:pt x="4391648" y="490268"/>
                  </a:lnTo>
                  <a:lnTo>
                    <a:pt x="4341736" y="495300"/>
                  </a:lnTo>
                  <a:lnTo>
                    <a:pt x="247637" y="495300"/>
                  </a:lnTo>
                  <a:lnTo>
                    <a:pt x="197726" y="490268"/>
                  </a:lnTo>
                  <a:lnTo>
                    <a:pt x="151240" y="475839"/>
                  </a:lnTo>
                  <a:lnTo>
                    <a:pt x="109175" y="453006"/>
                  </a:lnTo>
                  <a:lnTo>
                    <a:pt x="72526" y="422767"/>
                  </a:lnTo>
                  <a:lnTo>
                    <a:pt x="42289" y="386115"/>
                  </a:lnTo>
                  <a:lnTo>
                    <a:pt x="19458" y="344048"/>
                  </a:lnTo>
                  <a:lnTo>
                    <a:pt x="5030" y="297561"/>
                  </a:lnTo>
                  <a:lnTo>
                    <a:pt x="0" y="24765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1620011" y="6439280"/>
            <a:ext cx="18732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-35" b="1">
                <a:solidFill>
                  <a:srgbClr val="FFFFFF"/>
                </a:solidFill>
                <a:latin typeface="Calibri"/>
                <a:cs typeface="Calibri"/>
              </a:rPr>
              <a:t>Tes</a:t>
            </a:r>
            <a:r>
              <a:rPr dirty="0" sz="16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provokasi</a:t>
            </a:r>
            <a:r>
              <a:rPr dirty="0" sz="16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Bronkus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1221625" y="6813550"/>
            <a:ext cx="2151380" cy="533400"/>
            <a:chOff x="1221625" y="6813550"/>
            <a:chExt cx="2151380" cy="533400"/>
          </a:xfrm>
        </p:grpSpPr>
        <p:sp>
          <p:nvSpPr>
            <p:cNvPr id="24" name="object 24" descr=""/>
            <p:cNvSpPr/>
            <p:nvPr/>
          </p:nvSpPr>
          <p:spPr>
            <a:xfrm>
              <a:off x="1240675" y="6832600"/>
              <a:ext cx="2113280" cy="495300"/>
            </a:xfrm>
            <a:custGeom>
              <a:avLst/>
              <a:gdLst/>
              <a:ahLst/>
              <a:cxnLst/>
              <a:rect l="l" t="t" r="r" b="b"/>
              <a:pathLst>
                <a:path w="2113279" h="495300">
                  <a:moveTo>
                    <a:pt x="1865236" y="0"/>
                  </a:moveTo>
                  <a:lnTo>
                    <a:pt x="247637" y="0"/>
                  </a:lnTo>
                  <a:lnTo>
                    <a:pt x="197726" y="5031"/>
                  </a:lnTo>
                  <a:lnTo>
                    <a:pt x="151240" y="19460"/>
                  </a:lnTo>
                  <a:lnTo>
                    <a:pt x="109175" y="42293"/>
                  </a:lnTo>
                  <a:lnTo>
                    <a:pt x="72526" y="72532"/>
                  </a:lnTo>
                  <a:lnTo>
                    <a:pt x="42289" y="109184"/>
                  </a:lnTo>
                  <a:lnTo>
                    <a:pt x="19458" y="151251"/>
                  </a:lnTo>
                  <a:lnTo>
                    <a:pt x="5030" y="197738"/>
                  </a:lnTo>
                  <a:lnTo>
                    <a:pt x="0" y="247650"/>
                  </a:lnTo>
                  <a:lnTo>
                    <a:pt x="5030" y="297561"/>
                  </a:lnTo>
                  <a:lnTo>
                    <a:pt x="19458" y="344048"/>
                  </a:lnTo>
                  <a:lnTo>
                    <a:pt x="42289" y="386115"/>
                  </a:lnTo>
                  <a:lnTo>
                    <a:pt x="72526" y="422767"/>
                  </a:lnTo>
                  <a:lnTo>
                    <a:pt x="109175" y="453006"/>
                  </a:lnTo>
                  <a:lnTo>
                    <a:pt x="151240" y="475839"/>
                  </a:lnTo>
                  <a:lnTo>
                    <a:pt x="197726" y="490268"/>
                  </a:lnTo>
                  <a:lnTo>
                    <a:pt x="247637" y="495300"/>
                  </a:lnTo>
                  <a:lnTo>
                    <a:pt x="1865236" y="495300"/>
                  </a:lnTo>
                  <a:lnTo>
                    <a:pt x="1915148" y="490268"/>
                  </a:lnTo>
                  <a:lnTo>
                    <a:pt x="1961635" y="475839"/>
                  </a:lnTo>
                  <a:lnTo>
                    <a:pt x="2003702" y="453006"/>
                  </a:lnTo>
                  <a:lnTo>
                    <a:pt x="2040353" y="422767"/>
                  </a:lnTo>
                  <a:lnTo>
                    <a:pt x="2070593" y="386115"/>
                  </a:lnTo>
                  <a:lnTo>
                    <a:pt x="2093425" y="344048"/>
                  </a:lnTo>
                  <a:lnTo>
                    <a:pt x="2107855" y="297561"/>
                  </a:lnTo>
                  <a:lnTo>
                    <a:pt x="2112886" y="247650"/>
                  </a:lnTo>
                  <a:lnTo>
                    <a:pt x="2107855" y="197738"/>
                  </a:lnTo>
                  <a:lnTo>
                    <a:pt x="2093425" y="151251"/>
                  </a:lnTo>
                  <a:lnTo>
                    <a:pt x="2070593" y="109184"/>
                  </a:lnTo>
                  <a:lnTo>
                    <a:pt x="2040353" y="72532"/>
                  </a:lnTo>
                  <a:lnTo>
                    <a:pt x="2003702" y="42293"/>
                  </a:lnTo>
                  <a:lnTo>
                    <a:pt x="1961635" y="19460"/>
                  </a:lnTo>
                  <a:lnTo>
                    <a:pt x="1915148" y="5031"/>
                  </a:lnTo>
                  <a:lnTo>
                    <a:pt x="1865236" y="0"/>
                  </a:lnTo>
                  <a:close/>
                </a:path>
              </a:pathLst>
            </a:custGeom>
            <a:solidFill>
              <a:srgbClr val="2154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240675" y="6832600"/>
              <a:ext cx="2113280" cy="495300"/>
            </a:xfrm>
            <a:custGeom>
              <a:avLst/>
              <a:gdLst/>
              <a:ahLst/>
              <a:cxnLst/>
              <a:rect l="l" t="t" r="r" b="b"/>
              <a:pathLst>
                <a:path w="2113279" h="495300">
                  <a:moveTo>
                    <a:pt x="0" y="247650"/>
                  </a:moveTo>
                  <a:lnTo>
                    <a:pt x="5030" y="197738"/>
                  </a:lnTo>
                  <a:lnTo>
                    <a:pt x="19458" y="151251"/>
                  </a:lnTo>
                  <a:lnTo>
                    <a:pt x="42289" y="109184"/>
                  </a:lnTo>
                  <a:lnTo>
                    <a:pt x="72526" y="72532"/>
                  </a:lnTo>
                  <a:lnTo>
                    <a:pt x="109175" y="42293"/>
                  </a:lnTo>
                  <a:lnTo>
                    <a:pt x="151240" y="19460"/>
                  </a:lnTo>
                  <a:lnTo>
                    <a:pt x="197726" y="5031"/>
                  </a:lnTo>
                  <a:lnTo>
                    <a:pt x="247637" y="0"/>
                  </a:lnTo>
                  <a:lnTo>
                    <a:pt x="1865236" y="0"/>
                  </a:lnTo>
                  <a:lnTo>
                    <a:pt x="1915148" y="5031"/>
                  </a:lnTo>
                  <a:lnTo>
                    <a:pt x="1961635" y="19460"/>
                  </a:lnTo>
                  <a:lnTo>
                    <a:pt x="2003702" y="42293"/>
                  </a:lnTo>
                  <a:lnTo>
                    <a:pt x="2040353" y="72532"/>
                  </a:lnTo>
                  <a:lnTo>
                    <a:pt x="2070593" y="109184"/>
                  </a:lnTo>
                  <a:lnTo>
                    <a:pt x="2093425" y="151251"/>
                  </a:lnTo>
                  <a:lnTo>
                    <a:pt x="2107855" y="197738"/>
                  </a:lnTo>
                  <a:lnTo>
                    <a:pt x="2112886" y="247650"/>
                  </a:lnTo>
                  <a:lnTo>
                    <a:pt x="2107855" y="297561"/>
                  </a:lnTo>
                  <a:lnTo>
                    <a:pt x="2093425" y="344048"/>
                  </a:lnTo>
                  <a:lnTo>
                    <a:pt x="2070593" y="386115"/>
                  </a:lnTo>
                  <a:lnTo>
                    <a:pt x="2040353" y="422767"/>
                  </a:lnTo>
                  <a:lnTo>
                    <a:pt x="2003702" y="453006"/>
                  </a:lnTo>
                  <a:lnTo>
                    <a:pt x="1961635" y="475839"/>
                  </a:lnTo>
                  <a:lnTo>
                    <a:pt x="1915148" y="490268"/>
                  </a:lnTo>
                  <a:lnTo>
                    <a:pt x="1865236" y="495300"/>
                  </a:lnTo>
                  <a:lnTo>
                    <a:pt x="247637" y="495300"/>
                  </a:lnTo>
                  <a:lnTo>
                    <a:pt x="197726" y="490268"/>
                  </a:lnTo>
                  <a:lnTo>
                    <a:pt x="151240" y="475839"/>
                  </a:lnTo>
                  <a:lnTo>
                    <a:pt x="109175" y="453006"/>
                  </a:lnTo>
                  <a:lnTo>
                    <a:pt x="72526" y="422767"/>
                  </a:lnTo>
                  <a:lnTo>
                    <a:pt x="42289" y="386115"/>
                  </a:lnTo>
                  <a:lnTo>
                    <a:pt x="19458" y="344048"/>
                  </a:lnTo>
                  <a:lnTo>
                    <a:pt x="5030" y="297561"/>
                  </a:lnTo>
                  <a:lnTo>
                    <a:pt x="0" y="24765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1620011" y="6934581"/>
            <a:ext cx="91884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Intepretasi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1221625" y="7308850"/>
            <a:ext cx="2760980" cy="533400"/>
            <a:chOff x="1221625" y="7308850"/>
            <a:chExt cx="2760980" cy="533400"/>
          </a:xfrm>
        </p:grpSpPr>
        <p:sp>
          <p:nvSpPr>
            <p:cNvPr id="28" name="object 28" descr=""/>
            <p:cNvSpPr/>
            <p:nvPr/>
          </p:nvSpPr>
          <p:spPr>
            <a:xfrm>
              <a:off x="1240675" y="7327900"/>
              <a:ext cx="2722880" cy="495300"/>
            </a:xfrm>
            <a:custGeom>
              <a:avLst/>
              <a:gdLst/>
              <a:ahLst/>
              <a:cxnLst/>
              <a:rect l="l" t="t" r="r" b="b"/>
              <a:pathLst>
                <a:path w="2722879" h="495300">
                  <a:moveTo>
                    <a:pt x="2474836" y="0"/>
                  </a:moveTo>
                  <a:lnTo>
                    <a:pt x="247637" y="0"/>
                  </a:lnTo>
                  <a:lnTo>
                    <a:pt x="197726" y="5031"/>
                  </a:lnTo>
                  <a:lnTo>
                    <a:pt x="151240" y="19460"/>
                  </a:lnTo>
                  <a:lnTo>
                    <a:pt x="109175" y="42293"/>
                  </a:lnTo>
                  <a:lnTo>
                    <a:pt x="72526" y="72532"/>
                  </a:lnTo>
                  <a:lnTo>
                    <a:pt x="42289" y="109184"/>
                  </a:lnTo>
                  <a:lnTo>
                    <a:pt x="19458" y="151251"/>
                  </a:lnTo>
                  <a:lnTo>
                    <a:pt x="5030" y="197738"/>
                  </a:lnTo>
                  <a:lnTo>
                    <a:pt x="0" y="247650"/>
                  </a:lnTo>
                  <a:lnTo>
                    <a:pt x="5030" y="297561"/>
                  </a:lnTo>
                  <a:lnTo>
                    <a:pt x="19458" y="344048"/>
                  </a:lnTo>
                  <a:lnTo>
                    <a:pt x="42289" y="386115"/>
                  </a:lnTo>
                  <a:lnTo>
                    <a:pt x="72526" y="422767"/>
                  </a:lnTo>
                  <a:lnTo>
                    <a:pt x="109175" y="453006"/>
                  </a:lnTo>
                  <a:lnTo>
                    <a:pt x="151240" y="475839"/>
                  </a:lnTo>
                  <a:lnTo>
                    <a:pt x="197726" y="490268"/>
                  </a:lnTo>
                  <a:lnTo>
                    <a:pt x="247637" y="495300"/>
                  </a:lnTo>
                  <a:lnTo>
                    <a:pt x="2474836" y="495300"/>
                  </a:lnTo>
                  <a:lnTo>
                    <a:pt x="2524748" y="490268"/>
                  </a:lnTo>
                  <a:lnTo>
                    <a:pt x="2571235" y="475839"/>
                  </a:lnTo>
                  <a:lnTo>
                    <a:pt x="2613302" y="453006"/>
                  </a:lnTo>
                  <a:lnTo>
                    <a:pt x="2649953" y="422767"/>
                  </a:lnTo>
                  <a:lnTo>
                    <a:pt x="2680193" y="386115"/>
                  </a:lnTo>
                  <a:lnTo>
                    <a:pt x="2703025" y="344048"/>
                  </a:lnTo>
                  <a:lnTo>
                    <a:pt x="2717455" y="297561"/>
                  </a:lnTo>
                  <a:lnTo>
                    <a:pt x="2722486" y="247650"/>
                  </a:lnTo>
                  <a:lnTo>
                    <a:pt x="2717455" y="197738"/>
                  </a:lnTo>
                  <a:lnTo>
                    <a:pt x="2703025" y="151251"/>
                  </a:lnTo>
                  <a:lnTo>
                    <a:pt x="2680193" y="109184"/>
                  </a:lnTo>
                  <a:lnTo>
                    <a:pt x="2649953" y="72532"/>
                  </a:lnTo>
                  <a:lnTo>
                    <a:pt x="2613302" y="42293"/>
                  </a:lnTo>
                  <a:lnTo>
                    <a:pt x="2571235" y="19460"/>
                  </a:lnTo>
                  <a:lnTo>
                    <a:pt x="2524748" y="5031"/>
                  </a:lnTo>
                  <a:lnTo>
                    <a:pt x="2474836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240675" y="7327900"/>
              <a:ext cx="2722880" cy="495300"/>
            </a:xfrm>
            <a:custGeom>
              <a:avLst/>
              <a:gdLst/>
              <a:ahLst/>
              <a:cxnLst/>
              <a:rect l="l" t="t" r="r" b="b"/>
              <a:pathLst>
                <a:path w="2722879" h="495300">
                  <a:moveTo>
                    <a:pt x="0" y="247650"/>
                  </a:moveTo>
                  <a:lnTo>
                    <a:pt x="5030" y="197738"/>
                  </a:lnTo>
                  <a:lnTo>
                    <a:pt x="19458" y="151251"/>
                  </a:lnTo>
                  <a:lnTo>
                    <a:pt x="42289" y="109184"/>
                  </a:lnTo>
                  <a:lnTo>
                    <a:pt x="72526" y="72532"/>
                  </a:lnTo>
                  <a:lnTo>
                    <a:pt x="109175" y="42293"/>
                  </a:lnTo>
                  <a:lnTo>
                    <a:pt x="151240" y="19460"/>
                  </a:lnTo>
                  <a:lnTo>
                    <a:pt x="197726" y="5031"/>
                  </a:lnTo>
                  <a:lnTo>
                    <a:pt x="247637" y="0"/>
                  </a:lnTo>
                  <a:lnTo>
                    <a:pt x="2474836" y="0"/>
                  </a:lnTo>
                  <a:lnTo>
                    <a:pt x="2524748" y="5031"/>
                  </a:lnTo>
                  <a:lnTo>
                    <a:pt x="2571235" y="19460"/>
                  </a:lnTo>
                  <a:lnTo>
                    <a:pt x="2613302" y="42293"/>
                  </a:lnTo>
                  <a:lnTo>
                    <a:pt x="2649953" y="72532"/>
                  </a:lnTo>
                  <a:lnTo>
                    <a:pt x="2680193" y="109184"/>
                  </a:lnTo>
                  <a:lnTo>
                    <a:pt x="2703025" y="151251"/>
                  </a:lnTo>
                  <a:lnTo>
                    <a:pt x="2717455" y="197738"/>
                  </a:lnTo>
                  <a:lnTo>
                    <a:pt x="2722486" y="247650"/>
                  </a:lnTo>
                  <a:lnTo>
                    <a:pt x="2717455" y="297561"/>
                  </a:lnTo>
                  <a:lnTo>
                    <a:pt x="2703025" y="344048"/>
                  </a:lnTo>
                  <a:lnTo>
                    <a:pt x="2680193" y="386115"/>
                  </a:lnTo>
                  <a:lnTo>
                    <a:pt x="2649953" y="422767"/>
                  </a:lnTo>
                  <a:lnTo>
                    <a:pt x="2613302" y="453006"/>
                  </a:lnTo>
                  <a:lnTo>
                    <a:pt x="2571235" y="475839"/>
                  </a:lnTo>
                  <a:lnTo>
                    <a:pt x="2524748" y="490268"/>
                  </a:lnTo>
                  <a:lnTo>
                    <a:pt x="2474836" y="495300"/>
                  </a:lnTo>
                  <a:lnTo>
                    <a:pt x="247637" y="495300"/>
                  </a:lnTo>
                  <a:lnTo>
                    <a:pt x="197726" y="490268"/>
                  </a:lnTo>
                  <a:lnTo>
                    <a:pt x="151240" y="475839"/>
                  </a:lnTo>
                  <a:lnTo>
                    <a:pt x="109175" y="453006"/>
                  </a:lnTo>
                  <a:lnTo>
                    <a:pt x="72526" y="422767"/>
                  </a:lnTo>
                  <a:lnTo>
                    <a:pt x="42289" y="386115"/>
                  </a:lnTo>
                  <a:lnTo>
                    <a:pt x="19458" y="344048"/>
                  </a:lnTo>
                  <a:lnTo>
                    <a:pt x="5030" y="297561"/>
                  </a:lnTo>
                  <a:lnTo>
                    <a:pt x="0" y="24765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1620011" y="7429880"/>
            <a:ext cx="14624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Penelitian</a:t>
            </a:r>
            <a:r>
              <a:rPr dirty="0" sz="16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terkait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1222425" y="5327650"/>
            <a:ext cx="2607945" cy="533400"/>
            <a:chOff x="1222425" y="5327650"/>
            <a:chExt cx="2607945" cy="533400"/>
          </a:xfrm>
        </p:grpSpPr>
        <p:sp>
          <p:nvSpPr>
            <p:cNvPr id="32" name="object 32" descr=""/>
            <p:cNvSpPr/>
            <p:nvPr/>
          </p:nvSpPr>
          <p:spPr>
            <a:xfrm>
              <a:off x="1241475" y="5346700"/>
              <a:ext cx="2569845" cy="495300"/>
            </a:xfrm>
            <a:custGeom>
              <a:avLst/>
              <a:gdLst/>
              <a:ahLst/>
              <a:cxnLst/>
              <a:rect l="l" t="t" r="r" b="b"/>
              <a:pathLst>
                <a:path w="2569845" h="495300">
                  <a:moveTo>
                    <a:pt x="2321636" y="0"/>
                  </a:moveTo>
                  <a:lnTo>
                    <a:pt x="247599" y="0"/>
                  </a:lnTo>
                  <a:lnTo>
                    <a:pt x="197689" y="5031"/>
                  </a:lnTo>
                  <a:lnTo>
                    <a:pt x="151208" y="19460"/>
                  </a:lnTo>
                  <a:lnTo>
                    <a:pt x="109149" y="42293"/>
                  </a:lnTo>
                  <a:lnTo>
                    <a:pt x="72507" y="72532"/>
                  </a:lnTo>
                  <a:lnTo>
                    <a:pt x="42277" y="109184"/>
                  </a:lnTo>
                  <a:lnTo>
                    <a:pt x="19452" y="151251"/>
                  </a:lnTo>
                  <a:lnTo>
                    <a:pt x="5028" y="197738"/>
                  </a:lnTo>
                  <a:lnTo>
                    <a:pt x="0" y="247650"/>
                  </a:lnTo>
                  <a:lnTo>
                    <a:pt x="5028" y="297561"/>
                  </a:lnTo>
                  <a:lnTo>
                    <a:pt x="19452" y="344048"/>
                  </a:lnTo>
                  <a:lnTo>
                    <a:pt x="42277" y="386115"/>
                  </a:lnTo>
                  <a:lnTo>
                    <a:pt x="72507" y="422767"/>
                  </a:lnTo>
                  <a:lnTo>
                    <a:pt x="109149" y="453006"/>
                  </a:lnTo>
                  <a:lnTo>
                    <a:pt x="151208" y="475839"/>
                  </a:lnTo>
                  <a:lnTo>
                    <a:pt x="197689" y="490268"/>
                  </a:lnTo>
                  <a:lnTo>
                    <a:pt x="247599" y="495300"/>
                  </a:lnTo>
                  <a:lnTo>
                    <a:pt x="2321636" y="495300"/>
                  </a:lnTo>
                  <a:lnTo>
                    <a:pt x="2371547" y="490268"/>
                  </a:lnTo>
                  <a:lnTo>
                    <a:pt x="2418035" y="475839"/>
                  </a:lnTo>
                  <a:lnTo>
                    <a:pt x="2460102" y="453006"/>
                  </a:lnTo>
                  <a:lnTo>
                    <a:pt x="2496753" y="422767"/>
                  </a:lnTo>
                  <a:lnTo>
                    <a:pt x="2526992" y="386115"/>
                  </a:lnTo>
                  <a:lnTo>
                    <a:pt x="2549825" y="344048"/>
                  </a:lnTo>
                  <a:lnTo>
                    <a:pt x="2564255" y="297561"/>
                  </a:lnTo>
                  <a:lnTo>
                    <a:pt x="2569286" y="247650"/>
                  </a:lnTo>
                  <a:lnTo>
                    <a:pt x="2564255" y="197738"/>
                  </a:lnTo>
                  <a:lnTo>
                    <a:pt x="2549825" y="151251"/>
                  </a:lnTo>
                  <a:lnTo>
                    <a:pt x="2526992" y="109184"/>
                  </a:lnTo>
                  <a:lnTo>
                    <a:pt x="2496753" y="72532"/>
                  </a:lnTo>
                  <a:lnTo>
                    <a:pt x="2460102" y="42293"/>
                  </a:lnTo>
                  <a:lnTo>
                    <a:pt x="2418035" y="19460"/>
                  </a:lnTo>
                  <a:lnTo>
                    <a:pt x="2371547" y="5031"/>
                  </a:lnTo>
                  <a:lnTo>
                    <a:pt x="2321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241475" y="5346700"/>
              <a:ext cx="2569845" cy="495300"/>
            </a:xfrm>
            <a:custGeom>
              <a:avLst/>
              <a:gdLst/>
              <a:ahLst/>
              <a:cxnLst/>
              <a:rect l="l" t="t" r="r" b="b"/>
              <a:pathLst>
                <a:path w="2569845" h="495300">
                  <a:moveTo>
                    <a:pt x="0" y="247650"/>
                  </a:moveTo>
                  <a:lnTo>
                    <a:pt x="5028" y="197738"/>
                  </a:lnTo>
                  <a:lnTo>
                    <a:pt x="19452" y="151251"/>
                  </a:lnTo>
                  <a:lnTo>
                    <a:pt x="42277" y="109184"/>
                  </a:lnTo>
                  <a:lnTo>
                    <a:pt x="72507" y="72532"/>
                  </a:lnTo>
                  <a:lnTo>
                    <a:pt x="109149" y="42293"/>
                  </a:lnTo>
                  <a:lnTo>
                    <a:pt x="151208" y="19460"/>
                  </a:lnTo>
                  <a:lnTo>
                    <a:pt x="197689" y="5031"/>
                  </a:lnTo>
                  <a:lnTo>
                    <a:pt x="247599" y="0"/>
                  </a:lnTo>
                  <a:lnTo>
                    <a:pt x="2321636" y="0"/>
                  </a:lnTo>
                  <a:lnTo>
                    <a:pt x="2371547" y="5031"/>
                  </a:lnTo>
                  <a:lnTo>
                    <a:pt x="2418035" y="19460"/>
                  </a:lnTo>
                  <a:lnTo>
                    <a:pt x="2460102" y="42293"/>
                  </a:lnTo>
                  <a:lnTo>
                    <a:pt x="2496753" y="72532"/>
                  </a:lnTo>
                  <a:lnTo>
                    <a:pt x="2526992" y="109184"/>
                  </a:lnTo>
                  <a:lnTo>
                    <a:pt x="2549825" y="151251"/>
                  </a:lnTo>
                  <a:lnTo>
                    <a:pt x="2564255" y="197738"/>
                  </a:lnTo>
                  <a:lnTo>
                    <a:pt x="2569286" y="247650"/>
                  </a:lnTo>
                  <a:lnTo>
                    <a:pt x="2564255" y="297561"/>
                  </a:lnTo>
                  <a:lnTo>
                    <a:pt x="2549825" y="344048"/>
                  </a:lnTo>
                  <a:lnTo>
                    <a:pt x="2526992" y="386115"/>
                  </a:lnTo>
                  <a:lnTo>
                    <a:pt x="2496753" y="422767"/>
                  </a:lnTo>
                  <a:lnTo>
                    <a:pt x="2460102" y="453006"/>
                  </a:lnTo>
                  <a:lnTo>
                    <a:pt x="2418035" y="475839"/>
                  </a:lnTo>
                  <a:lnTo>
                    <a:pt x="2371547" y="490268"/>
                  </a:lnTo>
                  <a:lnTo>
                    <a:pt x="2321636" y="495300"/>
                  </a:lnTo>
                  <a:lnTo>
                    <a:pt x="247599" y="495300"/>
                  </a:lnTo>
                  <a:lnTo>
                    <a:pt x="197689" y="490268"/>
                  </a:lnTo>
                  <a:lnTo>
                    <a:pt x="151208" y="475839"/>
                  </a:lnTo>
                  <a:lnTo>
                    <a:pt x="109149" y="453006"/>
                  </a:lnTo>
                  <a:lnTo>
                    <a:pt x="72507" y="422767"/>
                  </a:lnTo>
                  <a:lnTo>
                    <a:pt x="42277" y="386115"/>
                  </a:lnTo>
                  <a:lnTo>
                    <a:pt x="19452" y="344048"/>
                  </a:lnTo>
                  <a:lnTo>
                    <a:pt x="5028" y="297561"/>
                  </a:lnTo>
                  <a:lnTo>
                    <a:pt x="0" y="24765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/>
          <p:nvPr/>
        </p:nvSpPr>
        <p:spPr>
          <a:xfrm>
            <a:off x="1620647" y="5448427"/>
            <a:ext cx="4819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-20" b="1">
                <a:solidFill>
                  <a:srgbClr val="FFFFFF"/>
                </a:solidFill>
                <a:latin typeface="Calibri"/>
                <a:cs typeface="Calibri"/>
              </a:rPr>
              <a:t>Asma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5" name="object 35" descr=""/>
          <p:cNvSpPr/>
          <p:nvPr/>
        </p:nvSpPr>
        <p:spPr>
          <a:xfrm>
            <a:off x="572223" y="4844796"/>
            <a:ext cx="952500" cy="3429000"/>
          </a:xfrm>
          <a:custGeom>
            <a:avLst/>
            <a:gdLst/>
            <a:ahLst/>
            <a:cxnLst/>
            <a:rect l="l" t="t" r="r" b="b"/>
            <a:pathLst>
              <a:path w="952500" h="3429000">
                <a:moveTo>
                  <a:pt x="952500" y="3429000"/>
                </a:moveTo>
                <a:lnTo>
                  <a:pt x="952500" y="0"/>
                </a:lnTo>
              </a:path>
              <a:path w="952500" h="3429000">
                <a:moveTo>
                  <a:pt x="0" y="0"/>
                </a:moveTo>
                <a:lnTo>
                  <a:pt x="0" y="342900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/>
          <p:nvPr/>
        </p:nvSpPr>
        <p:spPr>
          <a:xfrm>
            <a:off x="572223" y="4844796"/>
            <a:ext cx="952500" cy="3429000"/>
          </a:xfrm>
          <a:prstGeom prst="rect">
            <a:avLst/>
          </a:prstGeom>
          <a:solidFill>
            <a:srgbClr val="006FC0"/>
          </a:solidFill>
        </p:spPr>
        <p:txBody>
          <a:bodyPr wrap="square" lIns="0" tIns="163195" rIns="0" bIns="0" rtlCol="0" vert="horz">
            <a:spAutoFit/>
          </a:bodyPr>
          <a:lstStyle/>
          <a:p>
            <a:pPr marL="152400">
              <a:lnSpc>
                <a:spcPct val="100000"/>
              </a:lnSpc>
              <a:spcBef>
                <a:spcPts val="1285"/>
              </a:spcBef>
            </a:pPr>
            <a:r>
              <a:rPr dirty="0" sz="1800" spc="-20" b="1">
                <a:solidFill>
                  <a:srgbClr val="FFFFFF"/>
                </a:solidFill>
                <a:latin typeface="Calibri"/>
                <a:cs typeface="Calibri"/>
              </a:rPr>
              <a:t>Menu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370331" y="4833492"/>
            <a:ext cx="6118860" cy="3452495"/>
            <a:chOff x="370331" y="4833492"/>
            <a:chExt cx="6118860" cy="3452495"/>
          </a:xfrm>
        </p:grpSpPr>
        <p:sp>
          <p:nvSpPr>
            <p:cNvPr id="38" name="object 38" descr=""/>
            <p:cNvSpPr/>
            <p:nvPr/>
          </p:nvSpPr>
          <p:spPr>
            <a:xfrm>
              <a:off x="3382899" y="544194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65" y="7766"/>
                  </a:lnTo>
                  <a:lnTo>
                    <a:pt x="62435" y="29394"/>
                  </a:lnTo>
                  <a:lnTo>
                    <a:pt x="29431" y="62380"/>
                  </a:lnTo>
                  <a:lnTo>
                    <a:pt x="7778" y="104217"/>
                  </a:lnTo>
                  <a:lnTo>
                    <a:pt x="0" y="152400"/>
                  </a:lnTo>
                  <a:lnTo>
                    <a:pt x="7778" y="200534"/>
                  </a:lnTo>
                  <a:lnTo>
                    <a:pt x="29431" y="242364"/>
                  </a:lnTo>
                  <a:lnTo>
                    <a:pt x="62435" y="275368"/>
                  </a:lnTo>
                  <a:lnTo>
                    <a:pt x="104265" y="297021"/>
                  </a:lnTo>
                  <a:lnTo>
                    <a:pt x="152400" y="304800"/>
                  </a:lnTo>
                  <a:lnTo>
                    <a:pt x="200582" y="297021"/>
                  </a:lnTo>
                  <a:lnTo>
                    <a:pt x="242419" y="275368"/>
                  </a:lnTo>
                  <a:lnTo>
                    <a:pt x="275405" y="242364"/>
                  </a:lnTo>
                  <a:lnTo>
                    <a:pt x="297033" y="200534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382899" y="544194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78" y="104217"/>
                  </a:lnTo>
                  <a:lnTo>
                    <a:pt x="29431" y="62380"/>
                  </a:lnTo>
                  <a:lnTo>
                    <a:pt x="62435" y="29394"/>
                  </a:lnTo>
                  <a:lnTo>
                    <a:pt x="104265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34"/>
                  </a:lnTo>
                  <a:lnTo>
                    <a:pt x="275405" y="242364"/>
                  </a:lnTo>
                  <a:lnTo>
                    <a:pt x="242419" y="275368"/>
                  </a:lnTo>
                  <a:lnTo>
                    <a:pt x="200582" y="297021"/>
                  </a:lnTo>
                  <a:lnTo>
                    <a:pt x="152400" y="304800"/>
                  </a:lnTo>
                  <a:lnTo>
                    <a:pt x="104265" y="297021"/>
                  </a:lnTo>
                  <a:lnTo>
                    <a:pt x="62435" y="275368"/>
                  </a:lnTo>
                  <a:lnTo>
                    <a:pt x="29431" y="242364"/>
                  </a:lnTo>
                  <a:lnTo>
                    <a:pt x="7778" y="200534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3965447" y="5937250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65" y="7766"/>
                  </a:lnTo>
                  <a:lnTo>
                    <a:pt x="62435" y="29394"/>
                  </a:lnTo>
                  <a:lnTo>
                    <a:pt x="29431" y="62380"/>
                  </a:lnTo>
                  <a:lnTo>
                    <a:pt x="7778" y="104217"/>
                  </a:lnTo>
                  <a:lnTo>
                    <a:pt x="0" y="152400"/>
                  </a:lnTo>
                  <a:lnTo>
                    <a:pt x="7778" y="200534"/>
                  </a:lnTo>
                  <a:lnTo>
                    <a:pt x="29431" y="242364"/>
                  </a:lnTo>
                  <a:lnTo>
                    <a:pt x="62435" y="275368"/>
                  </a:lnTo>
                  <a:lnTo>
                    <a:pt x="104265" y="297021"/>
                  </a:lnTo>
                  <a:lnTo>
                    <a:pt x="152400" y="304800"/>
                  </a:lnTo>
                  <a:lnTo>
                    <a:pt x="200582" y="297021"/>
                  </a:lnTo>
                  <a:lnTo>
                    <a:pt x="242419" y="275368"/>
                  </a:lnTo>
                  <a:lnTo>
                    <a:pt x="275405" y="242364"/>
                  </a:lnTo>
                  <a:lnTo>
                    <a:pt x="297033" y="200534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3965447" y="5937250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78" y="104217"/>
                  </a:lnTo>
                  <a:lnTo>
                    <a:pt x="29431" y="62380"/>
                  </a:lnTo>
                  <a:lnTo>
                    <a:pt x="62435" y="29394"/>
                  </a:lnTo>
                  <a:lnTo>
                    <a:pt x="104265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34"/>
                  </a:lnTo>
                  <a:lnTo>
                    <a:pt x="275405" y="242364"/>
                  </a:lnTo>
                  <a:lnTo>
                    <a:pt x="242419" y="275368"/>
                  </a:lnTo>
                  <a:lnTo>
                    <a:pt x="200582" y="297021"/>
                  </a:lnTo>
                  <a:lnTo>
                    <a:pt x="152400" y="304800"/>
                  </a:lnTo>
                  <a:lnTo>
                    <a:pt x="104265" y="297021"/>
                  </a:lnTo>
                  <a:lnTo>
                    <a:pt x="62435" y="275368"/>
                  </a:lnTo>
                  <a:lnTo>
                    <a:pt x="29431" y="242364"/>
                  </a:lnTo>
                  <a:lnTo>
                    <a:pt x="7778" y="200534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410961" y="6432550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34"/>
                  </a:lnTo>
                  <a:lnTo>
                    <a:pt x="29394" y="242364"/>
                  </a:lnTo>
                  <a:lnTo>
                    <a:pt x="62380" y="275368"/>
                  </a:lnTo>
                  <a:lnTo>
                    <a:pt x="104217" y="297021"/>
                  </a:lnTo>
                  <a:lnTo>
                    <a:pt x="152400" y="304800"/>
                  </a:lnTo>
                  <a:lnTo>
                    <a:pt x="200534" y="297021"/>
                  </a:lnTo>
                  <a:lnTo>
                    <a:pt x="242364" y="275368"/>
                  </a:lnTo>
                  <a:lnTo>
                    <a:pt x="275368" y="242364"/>
                  </a:lnTo>
                  <a:lnTo>
                    <a:pt x="297021" y="200534"/>
                  </a:lnTo>
                  <a:lnTo>
                    <a:pt x="304800" y="152400"/>
                  </a:lnTo>
                  <a:lnTo>
                    <a:pt x="297021" y="104217"/>
                  </a:lnTo>
                  <a:lnTo>
                    <a:pt x="275368" y="62380"/>
                  </a:lnTo>
                  <a:lnTo>
                    <a:pt x="242364" y="29394"/>
                  </a:lnTo>
                  <a:lnTo>
                    <a:pt x="200534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5410961" y="6432550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34" y="7766"/>
                  </a:lnTo>
                  <a:lnTo>
                    <a:pt x="242364" y="29394"/>
                  </a:lnTo>
                  <a:lnTo>
                    <a:pt x="275368" y="62380"/>
                  </a:lnTo>
                  <a:lnTo>
                    <a:pt x="297021" y="104217"/>
                  </a:lnTo>
                  <a:lnTo>
                    <a:pt x="304800" y="152400"/>
                  </a:lnTo>
                  <a:lnTo>
                    <a:pt x="297021" y="200534"/>
                  </a:lnTo>
                  <a:lnTo>
                    <a:pt x="275368" y="242364"/>
                  </a:lnTo>
                  <a:lnTo>
                    <a:pt x="242364" y="275368"/>
                  </a:lnTo>
                  <a:lnTo>
                    <a:pt x="200534" y="297021"/>
                  </a:lnTo>
                  <a:lnTo>
                    <a:pt x="152400" y="304800"/>
                  </a:lnTo>
                  <a:lnTo>
                    <a:pt x="104217" y="297021"/>
                  </a:lnTo>
                  <a:lnTo>
                    <a:pt x="62380" y="275368"/>
                  </a:lnTo>
                  <a:lnTo>
                    <a:pt x="29394" y="242364"/>
                  </a:lnTo>
                  <a:lnTo>
                    <a:pt x="7766" y="200534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2934461" y="6927850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34"/>
                  </a:lnTo>
                  <a:lnTo>
                    <a:pt x="29394" y="242364"/>
                  </a:lnTo>
                  <a:lnTo>
                    <a:pt x="62380" y="275368"/>
                  </a:lnTo>
                  <a:lnTo>
                    <a:pt x="104217" y="297021"/>
                  </a:lnTo>
                  <a:lnTo>
                    <a:pt x="152400" y="304800"/>
                  </a:lnTo>
                  <a:lnTo>
                    <a:pt x="200534" y="297021"/>
                  </a:lnTo>
                  <a:lnTo>
                    <a:pt x="242364" y="275368"/>
                  </a:lnTo>
                  <a:lnTo>
                    <a:pt x="275368" y="242364"/>
                  </a:lnTo>
                  <a:lnTo>
                    <a:pt x="297021" y="200534"/>
                  </a:lnTo>
                  <a:lnTo>
                    <a:pt x="304800" y="152400"/>
                  </a:lnTo>
                  <a:lnTo>
                    <a:pt x="297021" y="104217"/>
                  </a:lnTo>
                  <a:lnTo>
                    <a:pt x="275368" y="62380"/>
                  </a:lnTo>
                  <a:lnTo>
                    <a:pt x="242364" y="29394"/>
                  </a:lnTo>
                  <a:lnTo>
                    <a:pt x="200534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2934461" y="6927850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34" y="7766"/>
                  </a:lnTo>
                  <a:lnTo>
                    <a:pt x="242364" y="29394"/>
                  </a:lnTo>
                  <a:lnTo>
                    <a:pt x="275368" y="62380"/>
                  </a:lnTo>
                  <a:lnTo>
                    <a:pt x="297021" y="104217"/>
                  </a:lnTo>
                  <a:lnTo>
                    <a:pt x="304800" y="152400"/>
                  </a:lnTo>
                  <a:lnTo>
                    <a:pt x="297021" y="200534"/>
                  </a:lnTo>
                  <a:lnTo>
                    <a:pt x="275368" y="242364"/>
                  </a:lnTo>
                  <a:lnTo>
                    <a:pt x="242364" y="275368"/>
                  </a:lnTo>
                  <a:lnTo>
                    <a:pt x="200534" y="297021"/>
                  </a:lnTo>
                  <a:lnTo>
                    <a:pt x="152400" y="304800"/>
                  </a:lnTo>
                  <a:lnTo>
                    <a:pt x="104217" y="297021"/>
                  </a:lnTo>
                  <a:lnTo>
                    <a:pt x="62380" y="275368"/>
                  </a:lnTo>
                  <a:lnTo>
                    <a:pt x="29394" y="242364"/>
                  </a:lnTo>
                  <a:lnTo>
                    <a:pt x="7766" y="200534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3546348" y="7423150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65" y="7766"/>
                  </a:lnTo>
                  <a:lnTo>
                    <a:pt x="62435" y="29394"/>
                  </a:lnTo>
                  <a:lnTo>
                    <a:pt x="29431" y="62380"/>
                  </a:lnTo>
                  <a:lnTo>
                    <a:pt x="7778" y="104217"/>
                  </a:lnTo>
                  <a:lnTo>
                    <a:pt x="0" y="152400"/>
                  </a:lnTo>
                  <a:lnTo>
                    <a:pt x="7778" y="200534"/>
                  </a:lnTo>
                  <a:lnTo>
                    <a:pt x="29431" y="242364"/>
                  </a:lnTo>
                  <a:lnTo>
                    <a:pt x="62435" y="275368"/>
                  </a:lnTo>
                  <a:lnTo>
                    <a:pt x="104265" y="297021"/>
                  </a:lnTo>
                  <a:lnTo>
                    <a:pt x="152400" y="304800"/>
                  </a:lnTo>
                  <a:lnTo>
                    <a:pt x="200582" y="297021"/>
                  </a:lnTo>
                  <a:lnTo>
                    <a:pt x="242419" y="275368"/>
                  </a:lnTo>
                  <a:lnTo>
                    <a:pt x="275405" y="242364"/>
                  </a:lnTo>
                  <a:lnTo>
                    <a:pt x="297033" y="200534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3546348" y="7423150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78" y="104217"/>
                  </a:lnTo>
                  <a:lnTo>
                    <a:pt x="29431" y="62380"/>
                  </a:lnTo>
                  <a:lnTo>
                    <a:pt x="62435" y="29394"/>
                  </a:lnTo>
                  <a:lnTo>
                    <a:pt x="104265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34"/>
                  </a:lnTo>
                  <a:lnTo>
                    <a:pt x="275405" y="242364"/>
                  </a:lnTo>
                  <a:lnTo>
                    <a:pt x="242419" y="275368"/>
                  </a:lnTo>
                  <a:lnTo>
                    <a:pt x="200582" y="297021"/>
                  </a:lnTo>
                  <a:lnTo>
                    <a:pt x="152400" y="304800"/>
                  </a:lnTo>
                  <a:lnTo>
                    <a:pt x="104265" y="297021"/>
                  </a:lnTo>
                  <a:lnTo>
                    <a:pt x="62435" y="275368"/>
                  </a:lnTo>
                  <a:lnTo>
                    <a:pt x="29431" y="242364"/>
                  </a:lnTo>
                  <a:lnTo>
                    <a:pt x="7778" y="200534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382523" y="4845684"/>
              <a:ext cx="6094730" cy="3428365"/>
            </a:xfrm>
            <a:custGeom>
              <a:avLst/>
              <a:gdLst/>
              <a:ahLst/>
              <a:cxnLst/>
              <a:rect l="l" t="t" r="r" b="b"/>
              <a:pathLst>
                <a:path w="6094730" h="3428365">
                  <a:moveTo>
                    <a:pt x="0" y="3428111"/>
                  </a:moveTo>
                  <a:lnTo>
                    <a:pt x="6094476" y="3428111"/>
                  </a:lnTo>
                  <a:lnTo>
                    <a:pt x="6094476" y="0"/>
                  </a:lnTo>
                  <a:lnTo>
                    <a:pt x="0" y="0"/>
                  </a:lnTo>
                  <a:lnTo>
                    <a:pt x="0" y="3428111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dirty="0" spc="-50"/>
              <a:t>1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82524" y="849630"/>
            <a:ext cx="6094730" cy="3467100"/>
            <a:chOff x="382524" y="849630"/>
            <a:chExt cx="609473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832573" y="1627022"/>
          <a:ext cx="5499735" cy="25495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1960"/>
                <a:gridCol w="993139"/>
                <a:gridCol w="1005839"/>
                <a:gridCol w="1699260"/>
              </a:tblGrid>
              <a:tr h="852805">
                <a:tc gridSpan="2">
                  <a:txBody>
                    <a:bodyPr/>
                    <a:lstStyle/>
                    <a:p>
                      <a:pPr marL="205740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dirty="0" sz="1600" spc="-2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Asma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05740" marR="2679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Apa</a:t>
                      </a:r>
                      <a:r>
                        <a:rPr dirty="0" sz="1200" spc="-15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itu</a:t>
                      </a:r>
                      <a:r>
                        <a:rPr dirty="0" sz="1200" spc="-15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asma?</a:t>
                      </a:r>
                      <a:r>
                        <a:rPr dirty="0" sz="1200" spc="-25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Pasien</a:t>
                      </a:r>
                      <a:r>
                        <a:rPr dirty="0" sz="1200" spc="-1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2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Asma </a:t>
                      </a:r>
                      <a:r>
                        <a:rPr dirty="0" sz="120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memiliki</a:t>
                      </a:r>
                      <a:r>
                        <a:rPr dirty="0" sz="1200" spc="-3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hiperresponsif</a:t>
                      </a:r>
                      <a:r>
                        <a:rPr dirty="0" sz="1200" spc="-4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bronkus?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106045">
                    <a:lnL w="12700">
                      <a:solidFill>
                        <a:srgbClr val="3E8AB7"/>
                      </a:solidFill>
                      <a:prstDash val="solid"/>
                    </a:lnL>
                    <a:lnR w="12700">
                      <a:solidFill>
                        <a:srgbClr val="3E8AB7"/>
                      </a:solidFill>
                      <a:prstDash val="solid"/>
                    </a:lnR>
                    <a:lnT w="12700">
                      <a:solidFill>
                        <a:srgbClr val="3E8AB7"/>
                      </a:solidFill>
                      <a:prstDash val="solid"/>
                    </a:lnT>
                    <a:lnB w="12700">
                      <a:solidFill>
                        <a:srgbClr val="3E8AB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3E8AB7"/>
                      </a:solidFill>
                      <a:prstDash val="solid"/>
                    </a:lnL>
                    <a:lnB w="12700">
                      <a:solidFill>
                        <a:srgbClr val="3E8AB7"/>
                      </a:solidFill>
                      <a:prstDash val="solid"/>
                    </a:lnB>
                    <a:solidFill>
                      <a:srgbClr val="3E8A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3E8AB7"/>
                      </a:solidFill>
                      <a:prstDash val="solid"/>
                    </a:lnB>
                    <a:solidFill>
                      <a:srgbClr val="F1F1F1">
                        <a:alpha val="50195"/>
                      </a:srgbClr>
                    </a:solidFill>
                  </a:tcPr>
                </a:tc>
              </a:tr>
              <a:tr h="8439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3E8AB7"/>
                      </a:solidFill>
                      <a:prstDash val="solid"/>
                    </a:lnT>
                    <a:lnB w="12700">
                      <a:solidFill>
                        <a:srgbClr val="3E8AB7"/>
                      </a:solidFill>
                      <a:prstDash val="solid"/>
                    </a:lnB>
                    <a:solidFill>
                      <a:srgbClr val="F1F1F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3E8AB7"/>
                      </a:solidFill>
                      <a:prstDash val="solid"/>
                    </a:lnR>
                    <a:lnT w="12700">
                      <a:solidFill>
                        <a:srgbClr val="3E8AB7"/>
                      </a:solidFill>
                      <a:prstDash val="solid"/>
                    </a:lnT>
                    <a:lnB w="12700">
                      <a:solidFill>
                        <a:srgbClr val="3E8AB7"/>
                      </a:solidFill>
                      <a:prstDash val="solid"/>
                    </a:lnB>
                    <a:solidFill>
                      <a:srgbClr val="44AA9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dirty="0" sz="1600" spc="-2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Tes</a:t>
                      </a:r>
                      <a:r>
                        <a:rPr dirty="0" sz="1600" spc="-85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Provokasi</a:t>
                      </a:r>
                      <a:r>
                        <a:rPr dirty="0" sz="1600" spc="-45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Bronkus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6065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Indikasi,</a:t>
                      </a:r>
                      <a:r>
                        <a:rPr dirty="0" sz="1200" spc="-45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Kontraindikasi,</a:t>
                      </a:r>
                      <a:r>
                        <a:rPr dirty="0" sz="1200" spc="-55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Jenis,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16065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Metode,</a:t>
                      </a:r>
                      <a:r>
                        <a:rPr dirty="0" sz="1200" spc="-35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Persiapan,</a:t>
                      </a:r>
                      <a:r>
                        <a:rPr dirty="0" sz="1200" spc="-3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Efek</a:t>
                      </a:r>
                      <a:r>
                        <a:rPr dirty="0" sz="1200" spc="-3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Samping?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106045">
                    <a:lnL w="12700">
                      <a:solidFill>
                        <a:srgbClr val="3E8AB7"/>
                      </a:solidFill>
                      <a:prstDash val="solid"/>
                    </a:lnL>
                    <a:lnR w="12700">
                      <a:solidFill>
                        <a:srgbClr val="3E8AB7"/>
                      </a:solidFill>
                      <a:prstDash val="solid"/>
                    </a:lnR>
                    <a:lnT w="12700">
                      <a:solidFill>
                        <a:srgbClr val="3E8AB7"/>
                      </a:solidFill>
                      <a:prstDash val="solid"/>
                    </a:lnT>
                    <a:lnB w="12700">
                      <a:solidFill>
                        <a:srgbClr val="3E8AB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852805">
                <a:tc grid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dirty="0" sz="160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Penelitian</a:t>
                      </a:r>
                      <a:r>
                        <a:rPr dirty="0" sz="1600" spc="-35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1600" spc="-4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Klinis</a:t>
                      </a:r>
                      <a:r>
                        <a:rPr dirty="0" sz="1600" spc="-45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Praktis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21920" marR="8953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Temuan</a:t>
                      </a:r>
                      <a:r>
                        <a:rPr dirty="0" sz="1200" spc="-45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penelitian</a:t>
                      </a:r>
                      <a:r>
                        <a:rPr dirty="0" sz="1200" spc="-15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bermanfaat</a:t>
                      </a:r>
                      <a:r>
                        <a:rPr dirty="0" sz="1200" spc="-5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2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untuk </a:t>
                      </a:r>
                      <a:r>
                        <a:rPr dirty="0" sz="120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klinis</a:t>
                      </a:r>
                      <a:r>
                        <a:rPr dirty="0" sz="1200" spc="-5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solidFill>
                            <a:srgbClr val="001F5F"/>
                          </a:solidFill>
                          <a:latin typeface="Arial MT"/>
                          <a:cs typeface="Arial MT"/>
                        </a:rPr>
                        <a:t>praktis?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106680">
                    <a:lnL w="12700">
                      <a:solidFill>
                        <a:srgbClr val="3E8AB7"/>
                      </a:solidFill>
                      <a:prstDash val="solid"/>
                    </a:lnL>
                    <a:lnR w="12700">
                      <a:solidFill>
                        <a:srgbClr val="3E8AB7"/>
                      </a:solidFill>
                      <a:prstDash val="solid"/>
                    </a:lnR>
                    <a:lnT w="12700">
                      <a:solidFill>
                        <a:srgbClr val="3E8AB7"/>
                      </a:solidFill>
                      <a:prstDash val="solid"/>
                    </a:lnT>
                    <a:lnB w="12700">
                      <a:solidFill>
                        <a:srgbClr val="3E8AB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3E8AB7"/>
                      </a:solidFill>
                      <a:prstDash val="solid"/>
                    </a:lnL>
                    <a:lnT w="12700">
                      <a:solidFill>
                        <a:srgbClr val="3E8AB7"/>
                      </a:solidFill>
                      <a:prstDash val="solid"/>
                    </a:lnT>
                    <a:solidFill>
                      <a:srgbClr val="9246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3E8AB7"/>
                      </a:solidFill>
                      <a:prstDash val="solid"/>
                    </a:lnT>
                    <a:solidFill>
                      <a:srgbClr val="F1F1F1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8" name="object 8" descr=""/>
          <p:cNvGrpSpPr/>
          <p:nvPr/>
        </p:nvGrpSpPr>
        <p:grpSpPr>
          <a:xfrm>
            <a:off x="363474" y="959992"/>
            <a:ext cx="2301875" cy="533400"/>
            <a:chOff x="363474" y="959992"/>
            <a:chExt cx="2301875" cy="533400"/>
          </a:xfrm>
        </p:grpSpPr>
        <p:sp>
          <p:nvSpPr>
            <p:cNvPr id="9" name="object 9" descr=""/>
            <p:cNvSpPr/>
            <p:nvPr/>
          </p:nvSpPr>
          <p:spPr>
            <a:xfrm>
              <a:off x="382524" y="979042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82524" y="979042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43280" y="1080008"/>
            <a:ext cx="43243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0" b="1" i="1">
                <a:solidFill>
                  <a:srgbClr val="FFFFFF"/>
                </a:solidFill>
                <a:latin typeface="Calibri"/>
                <a:cs typeface="Calibri"/>
              </a:rPr>
              <a:t>Intro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3820667" y="1750314"/>
            <a:ext cx="730885" cy="735965"/>
            <a:chOff x="3820667" y="1750314"/>
            <a:chExt cx="730885" cy="735965"/>
          </a:xfrm>
        </p:grpSpPr>
        <p:sp>
          <p:nvSpPr>
            <p:cNvPr id="13" name="object 13" descr=""/>
            <p:cNvSpPr/>
            <p:nvPr/>
          </p:nvSpPr>
          <p:spPr>
            <a:xfrm>
              <a:off x="3828730" y="1760728"/>
              <a:ext cx="723265" cy="725170"/>
            </a:xfrm>
            <a:custGeom>
              <a:avLst/>
              <a:gdLst/>
              <a:ahLst/>
              <a:cxnLst/>
              <a:rect l="l" t="t" r="r" b="b"/>
              <a:pathLst>
                <a:path w="723264" h="725169">
                  <a:moveTo>
                    <a:pt x="284418" y="0"/>
                  </a:moveTo>
                  <a:lnTo>
                    <a:pt x="244758" y="1391"/>
                  </a:lnTo>
                  <a:lnTo>
                    <a:pt x="178155" y="21842"/>
                  </a:lnTo>
                  <a:lnTo>
                    <a:pt x="121346" y="53183"/>
                  </a:lnTo>
                  <a:lnTo>
                    <a:pt x="74380" y="95367"/>
                  </a:lnTo>
                  <a:lnTo>
                    <a:pt x="37341" y="147212"/>
                  </a:lnTo>
                  <a:lnTo>
                    <a:pt x="10279" y="208720"/>
                  </a:lnTo>
                  <a:lnTo>
                    <a:pt x="0" y="270988"/>
                  </a:lnTo>
                  <a:lnTo>
                    <a:pt x="1668" y="302561"/>
                  </a:lnTo>
                  <a:lnTo>
                    <a:pt x="6409" y="334111"/>
                  </a:lnTo>
                  <a:lnTo>
                    <a:pt x="13019" y="365125"/>
                  </a:lnTo>
                  <a:lnTo>
                    <a:pt x="17718" y="391886"/>
                  </a:lnTo>
                  <a:lnTo>
                    <a:pt x="22226" y="415385"/>
                  </a:lnTo>
                  <a:lnTo>
                    <a:pt x="33879" y="442456"/>
                  </a:lnTo>
                  <a:lnTo>
                    <a:pt x="60009" y="479932"/>
                  </a:lnTo>
                  <a:lnTo>
                    <a:pt x="300039" y="725170"/>
                  </a:lnTo>
                  <a:lnTo>
                    <a:pt x="722695" y="725170"/>
                  </a:lnTo>
                  <a:lnTo>
                    <a:pt x="722695" y="297306"/>
                  </a:lnTo>
                  <a:lnTo>
                    <a:pt x="487872" y="57276"/>
                  </a:lnTo>
                  <a:lnTo>
                    <a:pt x="433222" y="27914"/>
                  </a:lnTo>
                  <a:lnTo>
                    <a:pt x="379954" y="11350"/>
                  </a:lnTo>
                  <a:lnTo>
                    <a:pt x="329781" y="3430"/>
                  </a:lnTo>
                  <a:lnTo>
                    <a:pt x="284418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820667" y="1750314"/>
              <a:ext cx="600710" cy="603250"/>
            </a:xfrm>
            <a:custGeom>
              <a:avLst/>
              <a:gdLst/>
              <a:ahLst/>
              <a:cxnLst/>
              <a:rect l="l" t="t" r="r" b="b"/>
              <a:pathLst>
                <a:path w="600710" h="603250">
                  <a:moveTo>
                    <a:pt x="301498" y="0"/>
                  </a:moveTo>
                  <a:lnTo>
                    <a:pt x="252720" y="5079"/>
                  </a:lnTo>
                  <a:lnTo>
                    <a:pt x="206402" y="16509"/>
                  </a:lnTo>
                  <a:lnTo>
                    <a:pt x="163173" y="34290"/>
                  </a:lnTo>
                  <a:lnTo>
                    <a:pt x="123663" y="58420"/>
                  </a:lnTo>
                  <a:lnTo>
                    <a:pt x="88503" y="88900"/>
                  </a:lnTo>
                  <a:lnTo>
                    <a:pt x="58322" y="124459"/>
                  </a:lnTo>
                  <a:lnTo>
                    <a:pt x="33751" y="163829"/>
                  </a:lnTo>
                  <a:lnTo>
                    <a:pt x="15420" y="207009"/>
                  </a:lnTo>
                  <a:lnTo>
                    <a:pt x="3960" y="254000"/>
                  </a:lnTo>
                  <a:lnTo>
                    <a:pt x="0" y="302259"/>
                  </a:lnTo>
                  <a:lnTo>
                    <a:pt x="3856" y="349250"/>
                  </a:lnTo>
                  <a:lnTo>
                    <a:pt x="3960" y="350520"/>
                  </a:lnTo>
                  <a:lnTo>
                    <a:pt x="15420" y="397509"/>
                  </a:lnTo>
                  <a:lnTo>
                    <a:pt x="33751" y="440690"/>
                  </a:lnTo>
                  <a:lnTo>
                    <a:pt x="58322" y="480059"/>
                  </a:lnTo>
                  <a:lnTo>
                    <a:pt x="88503" y="515620"/>
                  </a:lnTo>
                  <a:lnTo>
                    <a:pt x="123663" y="546100"/>
                  </a:lnTo>
                  <a:lnTo>
                    <a:pt x="163173" y="570229"/>
                  </a:lnTo>
                  <a:lnTo>
                    <a:pt x="206402" y="588009"/>
                  </a:lnTo>
                  <a:lnTo>
                    <a:pt x="252720" y="599440"/>
                  </a:lnTo>
                  <a:lnTo>
                    <a:pt x="301498" y="603250"/>
                  </a:lnTo>
                  <a:lnTo>
                    <a:pt x="350238" y="599440"/>
                  </a:lnTo>
                  <a:lnTo>
                    <a:pt x="396391" y="588009"/>
                  </a:lnTo>
                  <a:lnTo>
                    <a:pt x="439357" y="570229"/>
                  </a:lnTo>
                  <a:lnTo>
                    <a:pt x="286258" y="570229"/>
                  </a:lnTo>
                  <a:lnTo>
                    <a:pt x="260290" y="567690"/>
                  </a:lnTo>
                  <a:lnTo>
                    <a:pt x="235775" y="562609"/>
                  </a:lnTo>
                  <a:lnTo>
                    <a:pt x="212213" y="556259"/>
                  </a:lnTo>
                  <a:lnTo>
                    <a:pt x="189103" y="547370"/>
                  </a:lnTo>
                  <a:lnTo>
                    <a:pt x="189103" y="542290"/>
                  </a:lnTo>
                  <a:lnTo>
                    <a:pt x="186957" y="538479"/>
                  </a:lnTo>
                  <a:lnTo>
                    <a:pt x="181467" y="527050"/>
                  </a:lnTo>
                  <a:lnTo>
                    <a:pt x="179347" y="521970"/>
                  </a:lnTo>
                  <a:lnTo>
                    <a:pt x="145669" y="521970"/>
                  </a:lnTo>
                  <a:lnTo>
                    <a:pt x="127436" y="508000"/>
                  </a:lnTo>
                  <a:lnTo>
                    <a:pt x="110871" y="492759"/>
                  </a:lnTo>
                  <a:lnTo>
                    <a:pt x="95734" y="476250"/>
                  </a:lnTo>
                  <a:lnTo>
                    <a:pt x="81787" y="458470"/>
                  </a:lnTo>
                  <a:lnTo>
                    <a:pt x="189960" y="458470"/>
                  </a:lnTo>
                  <a:lnTo>
                    <a:pt x="155956" y="450850"/>
                  </a:lnTo>
                  <a:lnTo>
                    <a:pt x="152835" y="438150"/>
                  </a:lnTo>
                  <a:lnTo>
                    <a:pt x="120142" y="438150"/>
                  </a:lnTo>
                  <a:lnTo>
                    <a:pt x="89788" y="427990"/>
                  </a:lnTo>
                  <a:lnTo>
                    <a:pt x="75207" y="421640"/>
                  </a:lnTo>
                  <a:lnTo>
                    <a:pt x="61341" y="414020"/>
                  </a:lnTo>
                  <a:lnTo>
                    <a:pt x="58801" y="411479"/>
                  </a:lnTo>
                  <a:lnTo>
                    <a:pt x="56261" y="411479"/>
                  </a:lnTo>
                  <a:lnTo>
                    <a:pt x="46146" y="389890"/>
                  </a:lnTo>
                  <a:lnTo>
                    <a:pt x="38687" y="367029"/>
                  </a:lnTo>
                  <a:lnTo>
                    <a:pt x="33633" y="342900"/>
                  </a:lnTo>
                  <a:lnTo>
                    <a:pt x="30734" y="317500"/>
                  </a:lnTo>
                  <a:lnTo>
                    <a:pt x="599354" y="317500"/>
                  </a:lnTo>
                  <a:lnTo>
                    <a:pt x="600583" y="302259"/>
                  </a:lnTo>
                  <a:lnTo>
                    <a:pt x="599354" y="287020"/>
                  </a:lnTo>
                  <a:lnTo>
                    <a:pt x="30734" y="287020"/>
                  </a:lnTo>
                  <a:lnTo>
                    <a:pt x="33593" y="261620"/>
                  </a:lnTo>
                  <a:lnTo>
                    <a:pt x="38369" y="237490"/>
                  </a:lnTo>
                  <a:lnTo>
                    <a:pt x="45075" y="214629"/>
                  </a:lnTo>
                  <a:lnTo>
                    <a:pt x="53721" y="191770"/>
                  </a:lnTo>
                  <a:lnTo>
                    <a:pt x="58801" y="191770"/>
                  </a:lnTo>
                  <a:lnTo>
                    <a:pt x="61341" y="189229"/>
                  </a:lnTo>
                  <a:lnTo>
                    <a:pt x="65095" y="187959"/>
                  </a:lnTo>
                  <a:lnTo>
                    <a:pt x="76041" y="182879"/>
                  </a:lnTo>
                  <a:lnTo>
                    <a:pt x="93702" y="175259"/>
                  </a:lnTo>
                  <a:lnTo>
                    <a:pt x="117602" y="166370"/>
                  </a:lnTo>
                  <a:lnTo>
                    <a:pt x="150878" y="166370"/>
                  </a:lnTo>
                  <a:lnTo>
                    <a:pt x="153289" y="156209"/>
                  </a:lnTo>
                  <a:lnTo>
                    <a:pt x="181977" y="149859"/>
                  </a:lnTo>
                  <a:lnTo>
                    <a:pt x="189985" y="148590"/>
                  </a:lnTo>
                  <a:lnTo>
                    <a:pt x="79248" y="148590"/>
                  </a:lnTo>
                  <a:lnTo>
                    <a:pt x="93591" y="130809"/>
                  </a:lnTo>
                  <a:lnTo>
                    <a:pt x="109601" y="113029"/>
                  </a:lnTo>
                  <a:lnTo>
                    <a:pt x="127039" y="96520"/>
                  </a:lnTo>
                  <a:lnTo>
                    <a:pt x="145669" y="82550"/>
                  </a:lnTo>
                  <a:lnTo>
                    <a:pt x="179728" y="82550"/>
                  </a:lnTo>
                  <a:lnTo>
                    <a:pt x="181899" y="77470"/>
                  </a:lnTo>
                  <a:lnTo>
                    <a:pt x="189103" y="62229"/>
                  </a:lnTo>
                  <a:lnTo>
                    <a:pt x="189103" y="57150"/>
                  </a:lnTo>
                  <a:lnTo>
                    <a:pt x="191643" y="57150"/>
                  </a:lnTo>
                  <a:lnTo>
                    <a:pt x="213641" y="48259"/>
                  </a:lnTo>
                  <a:lnTo>
                    <a:pt x="237045" y="40640"/>
                  </a:lnTo>
                  <a:lnTo>
                    <a:pt x="261401" y="35559"/>
                  </a:lnTo>
                  <a:lnTo>
                    <a:pt x="286258" y="34290"/>
                  </a:lnTo>
                  <a:lnTo>
                    <a:pt x="439357" y="34290"/>
                  </a:lnTo>
                  <a:lnTo>
                    <a:pt x="396391" y="16509"/>
                  </a:lnTo>
                  <a:lnTo>
                    <a:pt x="350238" y="5079"/>
                  </a:lnTo>
                  <a:lnTo>
                    <a:pt x="301498" y="0"/>
                  </a:lnTo>
                  <a:close/>
                </a:path>
                <a:path w="600710" h="603250">
                  <a:moveTo>
                    <a:pt x="437007" y="483870"/>
                  </a:moveTo>
                  <a:lnTo>
                    <a:pt x="166116" y="483870"/>
                  </a:lnTo>
                  <a:lnTo>
                    <a:pt x="196746" y="490220"/>
                  </a:lnTo>
                  <a:lnTo>
                    <a:pt x="227139" y="495300"/>
                  </a:lnTo>
                  <a:lnTo>
                    <a:pt x="257055" y="497840"/>
                  </a:lnTo>
                  <a:lnTo>
                    <a:pt x="286258" y="499109"/>
                  </a:lnTo>
                  <a:lnTo>
                    <a:pt x="286258" y="570229"/>
                  </a:lnTo>
                  <a:lnTo>
                    <a:pt x="316865" y="570229"/>
                  </a:lnTo>
                  <a:lnTo>
                    <a:pt x="316865" y="499109"/>
                  </a:lnTo>
                  <a:lnTo>
                    <a:pt x="348924" y="497840"/>
                  </a:lnTo>
                  <a:lnTo>
                    <a:pt x="379793" y="494029"/>
                  </a:lnTo>
                  <a:lnTo>
                    <a:pt x="409233" y="488950"/>
                  </a:lnTo>
                  <a:lnTo>
                    <a:pt x="437007" y="483870"/>
                  </a:lnTo>
                  <a:close/>
                </a:path>
                <a:path w="600710" h="603250">
                  <a:moveTo>
                    <a:pt x="469682" y="483870"/>
                  </a:moveTo>
                  <a:lnTo>
                    <a:pt x="437007" y="483870"/>
                  </a:lnTo>
                  <a:lnTo>
                    <a:pt x="431232" y="499109"/>
                  </a:lnTo>
                  <a:lnTo>
                    <a:pt x="425196" y="513079"/>
                  </a:lnTo>
                  <a:lnTo>
                    <a:pt x="418683" y="527050"/>
                  </a:lnTo>
                  <a:lnTo>
                    <a:pt x="411480" y="542290"/>
                  </a:lnTo>
                  <a:lnTo>
                    <a:pt x="411480" y="547370"/>
                  </a:lnTo>
                  <a:lnTo>
                    <a:pt x="388409" y="556259"/>
                  </a:lnTo>
                  <a:lnTo>
                    <a:pt x="365125" y="562609"/>
                  </a:lnTo>
                  <a:lnTo>
                    <a:pt x="341364" y="567690"/>
                  </a:lnTo>
                  <a:lnTo>
                    <a:pt x="316865" y="570229"/>
                  </a:lnTo>
                  <a:lnTo>
                    <a:pt x="439357" y="570229"/>
                  </a:lnTo>
                  <a:lnTo>
                    <a:pt x="478538" y="546100"/>
                  </a:lnTo>
                  <a:lnTo>
                    <a:pt x="506084" y="521970"/>
                  </a:lnTo>
                  <a:lnTo>
                    <a:pt x="454914" y="521970"/>
                  </a:lnTo>
                  <a:lnTo>
                    <a:pt x="460194" y="510540"/>
                  </a:lnTo>
                  <a:lnTo>
                    <a:pt x="464772" y="499109"/>
                  </a:lnTo>
                  <a:lnTo>
                    <a:pt x="468897" y="486409"/>
                  </a:lnTo>
                  <a:lnTo>
                    <a:pt x="469682" y="483870"/>
                  </a:lnTo>
                  <a:close/>
                </a:path>
                <a:path w="600710" h="603250">
                  <a:moveTo>
                    <a:pt x="189960" y="458470"/>
                  </a:moveTo>
                  <a:lnTo>
                    <a:pt x="81787" y="458470"/>
                  </a:lnTo>
                  <a:lnTo>
                    <a:pt x="93333" y="462279"/>
                  </a:lnTo>
                  <a:lnTo>
                    <a:pt x="105092" y="467359"/>
                  </a:lnTo>
                  <a:lnTo>
                    <a:pt x="117328" y="472440"/>
                  </a:lnTo>
                  <a:lnTo>
                    <a:pt x="130302" y="476250"/>
                  </a:lnTo>
                  <a:lnTo>
                    <a:pt x="134185" y="488950"/>
                  </a:lnTo>
                  <a:lnTo>
                    <a:pt x="141857" y="511809"/>
                  </a:lnTo>
                  <a:lnTo>
                    <a:pt x="145669" y="521970"/>
                  </a:lnTo>
                  <a:lnTo>
                    <a:pt x="179347" y="521970"/>
                  </a:lnTo>
                  <a:lnTo>
                    <a:pt x="174047" y="509270"/>
                  </a:lnTo>
                  <a:lnTo>
                    <a:pt x="166116" y="483870"/>
                  </a:lnTo>
                  <a:lnTo>
                    <a:pt x="469682" y="483870"/>
                  </a:lnTo>
                  <a:lnTo>
                    <a:pt x="472821" y="473709"/>
                  </a:lnTo>
                  <a:lnTo>
                    <a:pt x="490377" y="468629"/>
                  </a:lnTo>
                  <a:lnTo>
                    <a:pt x="286258" y="468629"/>
                  </a:lnTo>
                  <a:lnTo>
                    <a:pt x="255111" y="467359"/>
                  </a:lnTo>
                  <a:lnTo>
                    <a:pt x="223012" y="464820"/>
                  </a:lnTo>
                  <a:lnTo>
                    <a:pt x="189960" y="458470"/>
                  </a:lnTo>
                  <a:close/>
                </a:path>
                <a:path w="600710" h="603250">
                  <a:moveTo>
                    <a:pt x="556433" y="458470"/>
                  </a:moveTo>
                  <a:lnTo>
                    <a:pt x="521335" y="458470"/>
                  </a:lnTo>
                  <a:lnTo>
                    <a:pt x="506991" y="476250"/>
                  </a:lnTo>
                  <a:lnTo>
                    <a:pt x="490982" y="492759"/>
                  </a:lnTo>
                  <a:lnTo>
                    <a:pt x="473543" y="508000"/>
                  </a:lnTo>
                  <a:lnTo>
                    <a:pt x="454914" y="521970"/>
                  </a:lnTo>
                  <a:lnTo>
                    <a:pt x="506084" y="521970"/>
                  </a:lnTo>
                  <a:lnTo>
                    <a:pt x="513334" y="515620"/>
                  </a:lnTo>
                  <a:lnTo>
                    <a:pt x="543146" y="480059"/>
                  </a:lnTo>
                  <a:lnTo>
                    <a:pt x="556433" y="458470"/>
                  </a:lnTo>
                  <a:close/>
                </a:path>
                <a:path w="600710" h="603250">
                  <a:moveTo>
                    <a:pt x="316865" y="317500"/>
                  </a:moveTo>
                  <a:lnTo>
                    <a:pt x="286258" y="317500"/>
                  </a:lnTo>
                  <a:lnTo>
                    <a:pt x="286258" y="468629"/>
                  </a:lnTo>
                  <a:lnTo>
                    <a:pt x="316865" y="468629"/>
                  </a:lnTo>
                  <a:lnTo>
                    <a:pt x="316865" y="317500"/>
                  </a:lnTo>
                  <a:close/>
                </a:path>
                <a:path w="600710" h="603250">
                  <a:moveTo>
                    <a:pt x="498348" y="317500"/>
                  </a:moveTo>
                  <a:lnTo>
                    <a:pt x="465074" y="317500"/>
                  </a:lnTo>
                  <a:lnTo>
                    <a:pt x="464278" y="342900"/>
                  </a:lnTo>
                  <a:lnTo>
                    <a:pt x="464159" y="346709"/>
                  </a:lnTo>
                  <a:lnTo>
                    <a:pt x="455376" y="414020"/>
                  </a:lnTo>
                  <a:lnTo>
                    <a:pt x="418949" y="454659"/>
                  </a:lnTo>
                  <a:lnTo>
                    <a:pt x="353798" y="466090"/>
                  </a:lnTo>
                  <a:lnTo>
                    <a:pt x="316865" y="468629"/>
                  </a:lnTo>
                  <a:lnTo>
                    <a:pt x="490377" y="468629"/>
                  </a:lnTo>
                  <a:lnTo>
                    <a:pt x="498935" y="466090"/>
                  </a:lnTo>
                  <a:lnTo>
                    <a:pt x="510843" y="462279"/>
                  </a:lnTo>
                  <a:lnTo>
                    <a:pt x="521335" y="458470"/>
                  </a:lnTo>
                  <a:lnTo>
                    <a:pt x="556433" y="458470"/>
                  </a:lnTo>
                  <a:lnTo>
                    <a:pt x="567376" y="440690"/>
                  </a:lnTo>
                  <a:lnTo>
                    <a:pt x="568438" y="438150"/>
                  </a:lnTo>
                  <a:lnTo>
                    <a:pt x="482981" y="438150"/>
                  </a:lnTo>
                  <a:lnTo>
                    <a:pt x="489721" y="407670"/>
                  </a:lnTo>
                  <a:lnTo>
                    <a:pt x="494522" y="377190"/>
                  </a:lnTo>
                  <a:lnTo>
                    <a:pt x="497393" y="346709"/>
                  </a:lnTo>
                  <a:lnTo>
                    <a:pt x="498348" y="317500"/>
                  </a:lnTo>
                  <a:close/>
                </a:path>
                <a:path w="600710" h="603250">
                  <a:moveTo>
                    <a:pt x="135509" y="317500"/>
                  </a:moveTo>
                  <a:lnTo>
                    <a:pt x="102235" y="317500"/>
                  </a:lnTo>
                  <a:lnTo>
                    <a:pt x="104908" y="349250"/>
                  </a:lnTo>
                  <a:lnTo>
                    <a:pt x="105015" y="350520"/>
                  </a:lnTo>
                  <a:lnTo>
                    <a:pt x="109235" y="382270"/>
                  </a:lnTo>
                  <a:lnTo>
                    <a:pt x="114432" y="411479"/>
                  </a:lnTo>
                  <a:lnTo>
                    <a:pt x="120142" y="438150"/>
                  </a:lnTo>
                  <a:lnTo>
                    <a:pt x="152835" y="438150"/>
                  </a:lnTo>
                  <a:lnTo>
                    <a:pt x="148778" y="421640"/>
                  </a:lnTo>
                  <a:lnTo>
                    <a:pt x="142827" y="389890"/>
                  </a:lnTo>
                  <a:lnTo>
                    <a:pt x="138328" y="354329"/>
                  </a:lnTo>
                  <a:lnTo>
                    <a:pt x="135509" y="317500"/>
                  </a:lnTo>
                  <a:close/>
                </a:path>
                <a:path w="600710" h="603250">
                  <a:moveTo>
                    <a:pt x="599354" y="317500"/>
                  </a:moveTo>
                  <a:lnTo>
                    <a:pt x="569849" y="317500"/>
                  </a:lnTo>
                  <a:lnTo>
                    <a:pt x="566989" y="342900"/>
                  </a:lnTo>
                  <a:lnTo>
                    <a:pt x="562213" y="367029"/>
                  </a:lnTo>
                  <a:lnTo>
                    <a:pt x="555507" y="389890"/>
                  </a:lnTo>
                  <a:lnTo>
                    <a:pt x="546862" y="411479"/>
                  </a:lnTo>
                  <a:lnTo>
                    <a:pt x="541782" y="411479"/>
                  </a:lnTo>
                  <a:lnTo>
                    <a:pt x="541782" y="414020"/>
                  </a:lnTo>
                  <a:lnTo>
                    <a:pt x="537630" y="416559"/>
                  </a:lnTo>
                  <a:lnTo>
                    <a:pt x="525811" y="421640"/>
                  </a:lnTo>
                  <a:lnTo>
                    <a:pt x="507277" y="429259"/>
                  </a:lnTo>
                  <a:lnTo>
                    <a:pt x="482981" y="438150"/>
                  </a:lnTo>
                  <a:lnTo>
                    <a:pt x="568438" y="438150"/>
                  </a:lnTo>
                  <a:lnTo>
                    <a:pt x="585425" y="397509"/>
                  </a:lnTo>
                  <a:lnTo>
                    <a:pt x="596693" y="350520"/>
                  </a:lnTo>
                  <a:lnTo>
                    <a:pt x="599354" y="317500"/>
                  </a:lnTo>
                  <a:close/>
                </a:path>
                <a:path w="600710" h="603250">
                  <a:moveTo>
                    <a:pt x="150878" y="166370"/>
                  </a:moveTo>
                  <a:lnTo>
                    <a:pt x="117602" y="166370"/>
                  </a:lnTo>
                  <a:lnTo>
                    <a:pt x="111218" y="198120"/>
                  </a:lnTo>
                  <a:lnTo>
                    <a:pt x="107013" y="228600"/>
                  </a:lnTo>
                  <a:lnTo>
                    <a:pt x="104261" y="257809"/>
                  </a:lnTo>
                  <a:lnTo>
                    <a:pt x="102235" y="287020"/>
                  </a:lnTo>
                  <a:lnTo>
                    <a:pt x="135509" y="287020"/>
                  </a:lnTo>
                  <a:lnTo>
                    <a:pt x="136302" y="261620"/>
                  </a:lnTo>
                  <a:lnTo>
                    <a:pt x="136421" y="257809"/>
                  </a:lnTo>
                  <a:lnTo>
                    <a:pt x="136501" y="255270"/>
                  </a:lnTo>
                  <a:lnTo>
                    <a:pt x="139636" y="223520"/>
                  </a:lnTo>
                  <a:lnTo>
                    <a:pt x="145153" y="190500"/>
                  </a:lnTo>
                  <a:lnTo>
                    <a:pt x="150878" y="166370"/>
                  </a:lnTo>
                  <a:close/>
                </a:path>
                <a:path w="600710" h="603250">
                  <a:moveTo>
                    <a:pt x="316865" y="135890"/>
                  </a:moveTo>
                  <a:lnTo>
                    <a:pt x="286258" y="135890"/>
                  </a:lnTo>
                  <a:lnTo>
                    <a:pt x="286258" y="287020"/>
                  </a:lnTo>
                  <a:lnTo>
                    <a:pt x="316865" y="287020"/>
                  </a:lnTo>
                  <a:lnTo>
                    <a:pt x="316865" y="135890"/>
                  </a:lnTo>
                  <a:close/>
                </a:path>
                <a:path w="600710" h="603250">
                  <a:moveTo>
                    <a:pt x="488789" y="135890"/>
                  </a:moveTo>
                  <a:lnTo>
                    <a:pt x="316865" y="135890"/>
                  </a:lnTo>
                  <a:lnTo>
                    <a:pt x="347972" y="138429"/>
                  </a:lnTo>
                  <a:lnTo>
                    <a:pt x="379793" y="142240"/>
                  </a:lnTo>
                  <a:lnTo>
                    <a:pt x="444627" y="153670"/>
                  </a:lnTo>
                  <a:lnTo>
                    <a:pt x="457755" y="215900"/>
                  </a:lnTo>
                  <a:lnTo>
                    <a:pt x="465074" y="287020"/>
                  </a:lnTo>
                  <a:lnTo>
                    <a:pt x="498348" y="287020"/>
                  </a:lnTo>
                  <a:lnTo>
                    <a:pt x="492252" y="222250"/>
                  </a:lnTo>
                  <a:lnTo>
                    <a:pt x="480441" y="166370"/>
                  </a:lnTo>
                  <a:lnTo>
                    <a:pt x="568438" y="166370"/>
                  </a:lnTo>
                  <a:lnTo>
                    <a:pt x="567376" y="163829"/>
                  </a:lnTo>
                  <a:lnTo>
                    <a:pt x="557997" y="148590"/>
                  </a:lnTo>
                  <a:lnTo>
                    <a:pt x="521335" y="148590"/>
                  </a:lnTo>
                  <a:lnTo>
                    <a:pt x="509414" y="143509"/>
                  </a:lnTo>
                  <a:lnTo>
                    <a:pt x="497030" y="138429"/>
                  </a:lnTo>
                  <a:lnTo>
                    <a:pt x="488789" y="135890"/>
                  </a:lnTo>
                  <a:close/>
                </a:path>
                <a:path w="600710" h="603250">
                  <a:moveTo>
                    <a:pt x="568438" y="166370"/>
                  </a:moveTo>
                  <a:lnTo>
                    <a:pt x="480441" y="166370"/>
                  </a:lnTo>
                  <a:lnTo>
                    <a:pt x="495776" y="171450"/>
                  </a:lnTo>
                  <a:lnTo>
                    <a:pt x="526446" y="184150"/>
                  </a:lnTo>
                  <a:lnTo>
                    <a:pt x="541782" y="189229"/>
                  </a:lnTo>
                  <a:lnTo>
                    <a:pt x="544322" y="191770"/>
                  </a:lnTo>
                  <a:lnTo>
                    <a:pt x="546862" y="191770"/>
                  </a:lnTo>
                  <a:lnTo>
                    <a:pt x="555507" y="214629"/>
                  </a:lnTo>
                  <a:lnTo>
                    <a:pt x="562213" y="237490"/>
                  </a:lnTo>
                  <a:lnTo>
                    <a:pt x="566989" y="261620"/>
                  </a:lnTo>
                  <a:lnTo>
                    <a:pt x="569849" y="287020"/>
                  </a:lnTo>
                  <a:lnTo>
                    <a:pt x="599354" y="287020"/>
                  </a:lnTo>
                  <a:lnTo>
                    <a:pt x="596796" y="255270"/>
                  </a:lnTo>
                  <a:lnTo>
                    <a:pt x="596693" y="254000"/>
                  </a:lnTo>
                  <a:lnTo>
                    <a:pt x="585425" y="207009"/>
                  </a:lnTo>
                  <a:lnTo>
                    <a:pt x="568438" y="166370"/>
                  </a:lnTo>
                  <a:close/>
                </a:path>
                <a:path w="600710" h="603250">
                  <a:moveTo>
                    <a:pt x="179728" y="82550"/>
                  </a:moveTo>
                  <a:lnTo>
                    <a:pt x="145669" y="82550"/>
                  </a:lnTo>
                  <a:lnTo>
                    <a:pt x="140370" y="93979"/>
                  </a:lnTo>
                  <a:lnTo>
                    <a:pt x="135762" y="106679"/>
                  </a:lnTo>
                  <a:lnTo>
                    <a:pt x="131631" y="119379"/>
                  </a:lnTo>
                  <a:lnTo>
                    <a:pt x="127762" y="130809"/>
                  </a:lnTo>
                  <a:lnTo>
                    <a:pt x="114430" y="134620"/>
                  </a:lnTo>
                  <a:lnTo>
                    <a:pt x="101600" y="139700"/>
                  </a:lnTo>
                  <a:lnTo>
                    <a:pt x="89721" y="144779"/>
                  </a:lnTo>
                  <a:lnTo>
                    <a:pt x="79248" y="148590"/>
                  </a:lnTo>
                  <a:lnTo>
                    <a:pt x="189985" y="148590"/>
                  </a:lnTo>
                  <a:lnTo>
                    <a:pt x="214010" y="144779"/>
                  </a:lnTo>
                  <a:lnTo>
                    <a:pt x="248925" y="139700"/>
                  </a:lnTo>
                  <a:lnTo>
                    <a:pt x="286258" y="135890"/>
                  </a:lnTo>
                  <a:lnTo>
                    <a:pt x="488789" y="135890"/>
                  </a:lnTo>
                  <a:lnTo>
                    <a:pt x="484669" y="134620"/>
                  </a:lnTo>
                  <a:lnTo>
                    <a:pt x="472821" y="130809"/>
                  </a:lnTo>
                  <a:lnTo>
                    <a:pt x="469253" y="120650"/>
                  </a:lnTo>
                  <a:lnTo>
                    <a:pt x="163576" y="120650"/>
                  </a:lnTo>
                  <a:lnTo>
                    <a:pt x="169350" y="106679"/>
                  </a:lnTo>
                  <a:lnTo>
                    <a:pt x="175387" y="92709"/>
                  </a:lnTo>
                  <a:lnTo>
                    <a:pt x="179728" y="82550"/>
                  </a:lnTo>
                  <a:close/>
                </a:path>
                <a:path w="600710" h="603250">
                  <a:moveTo>
                    <a:pt x="503185" y="80009"/>
                  </a:moveTo>
                  <a:lnTo>
                    <a:pt x="454914" y="80009"/>
                  </a:lnTo>
                  <a:lnTo>
                    <a:pt x="473543" y="93979"/>
                  </a:lnTo>
                  <a:lnTo>
                    <a:pt x="490982" y="110490"/>
                  </a:lnTo>
                  <a:lnTo>
                    <a:pt x="506991" y="128270"/>
                  </a:lnTo>
                  <a:lnTo>
                    <a:pt x="521335" y="148590"/>
                  </a:lnTo>
                  <a:lnTo>
                    <a:pt x="557997" y="148590"/>
                  </a:lnTo>
                  <a:lnTo>
                    <a:pt x="543146" y="124459"/>
                  </a:lnTo>
                  <a:lnTo>
                    <a:pt x="513334" y="88900"/>
                  </a:lnTo>
                  <a:lnTo>
                    <a:pt x="503185" y="80009"/>
                  </a:lnTo>
                  <a:close/>
                </a:path>
                <a:path w="600710" h="603250">
                  <a:moveTo>
                    <a:pt x="316865" y="34290"/>
                  </a:moveTo>
                  <a:lnTo>
                    <a:pt x="286258" y="34290"/>
                  </a:lnTo>
                  <a:lnTo>
                    <a:pt x="286258" y="105409"/>
                  </a:lnTo>
                  <a:lnTo>
                    <a:pt x="252730" y="107950"/>
                  </a:lnTo>
                  <a:lnTo>
                    <a:pt x="191389" y="115570"/>
                  </a:lnTo>
                  <a:lnTo>
                    <a:pt x="163576" y="120650"/>
                  </a:lnTo>
                  <a:lnTo>
                    <a:pt x="434467" y="120650"/>
                  </a:lnTo>
                  <a:lnTo>
                    <a:pt x="404233" y="114300"/>
                  </a:lnTo>
                  <a:lnTo>
                    <a:pt x="374713" y="109220"/>
                  </a:lnTo>
                  <a:lnTo>
                    <a:pt x="345670" y="106679"/>
                  </a:lnTo>
                  <a:lnTo>
                    <a:pt x="316865" y="105409"/>
                  </a:lnTo>
                  <a:lnTo>
                    <a:pt x="316865" y="34290"/>
                  </a:lnTo>
                  <a:close/>
                </a:path>
                <a:path w="600710" h="603250">
                  <a:moveTo>
                    <a:pt x="439357" y="34290"/>
                  </a:moveTo>
                  <a:lnTo>
                    <a:pt x="316865" y="34290"/>
                  </a:lnTo>
                  <a:lnTo>
                    <a:pt x="341364" y="35559"/>
                  </a:lnTo>
                  <a:lnTo>
                    <a:pt x="365125" y="39370"/>
                  </a:lnTo>
                  <a:lnTo>
                    <a:pt x="388409" y="46990"/>
                  </a:lnTo>
                  <a:lnTo>
                    <a:pt x="411480" y="57150"/>
                  </a:lnTo>
                  <a:lnTo>
                    <a:pt x="411480" y="62229"/>
                  </a:lnTo>
                  <a:lnTo>
                    <a:pt x="413625" y="66040"/>
                  </a:lnTo>
                  <a:lnTo>
                    <a:pt x="419115" y="77470"/>
                  </a:lnTo>
                  <a:lnTo>
                    <a:pt x="426535" y="96520"/>
                  </a:lnTo>
                  <a:lnTo>
                    <a:pt x="434467" y="120650"/>
                  </a:lnTo>
                  <a:lnTo>
                    <a:pt x="469253" y="120650"/>
                  </a:lnTo>
                  <a:lnTo>
                    <a:pt x="467469" y="115570"/>
                  </a:lnTo>
                  <a:lnTo>
                    <a:pt x="458765" y="90170"/>
                  </a:lnTo>
                  <a:lnTo>
                    <a:pt x="454914" y="80009"/>
                  </a:lnTo>
                  <a:lnTo>
                    <a:pt x="503185" y="80009"/>
                  </a:lnTo>
                  <a:lnTo>
                    <a:pt x="478538" y="58420"/>
                  </a:lnTo>
                  <a:lnTo>
                    <a:pt x="439357" y="342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3769486" y="3434536"/>
            <a:ext cx="765175" cy="748665"/>
            <a:chOff x="3769486" y="3434536"/>
            <a:chExt cx="765175" cy="748665"/>
          </a:xfrm>
        </p:grpSpPr>
        <p:sp>
          <p:nvSpPr>
            <p:cNvPr id="16" name="object 16" descr=""/>
            <p:cNvSpPr/>
            <p:nvPr/>
          </p:nvSpPr>
          <p:spPr>
            <a:xfrm>
              <a:off x="3776344" y="3434536"/>
              <a:ext cx="758825" cy="748665"/>
            </a:xfrm>
            <a:custGeom>
              <a:avLst/>
              <a:gdLst/>
              <a:ahLst/>
              <a:cxnLst/>
              <a:rect l="l" t="t" r="r" b="b"/>
              <a:pathLst>
                <a:path w="758825" h="748664">
                  <a:moveTo>
                    <a:pt x="275012" y="0"/>
                  </a:moveTo>
                  <a:lnTo>
                    <a:pt x="274446" y="4115"/>
                  </a:lnTo>
                  <a:lnTo>
                    <a:pt x="322579" y="63551"/>
                  </a:lnTo>
                  <a:lnTo>
                    <a:pt x="138683" y="154102"/>
                  </a:lnTo>
                  <a:lnTo>
                    <a:pt x="413130" y="431343"/>
                  </a:lnTo>
                  <a:lnTo>
                    <a:pt x="432637" y="460503"/>
                  </a:lnTo>
                  <a:lnTo>
                    <a:pt x="431831" y="473459"/>
                  </a:lnTo>
                  <a:lnTo>
                    <a:pt x="416024" y="471009"/>
                  </a:lnTo>
                  <a:lnTo>
                    <a:pt x="390525" y="453949"/>
                  </a:lnTo>
                  <a:lnTo>
                    <a:pt x="183895" y="238938"/>
                  </a:lnTo>
                  <a:lnTo>
                    <a:pt x="0" y="275768"/>
                  </a:lnTo>
                  <a:lnTo>
                    <a:pt x="59435" y="326695"/>
                  </a:lnTo>
                  <a:lnTo>
                    <a:pt x="135889" y="547294"/>
                  </a:lnTo>
                  <a:lnTo>
                    <a:pt x="328294" y="748208"/>
                  </a:lnTo>
                  <a:lnTo>
                    <a:pt x="758316" y="745414"/>
                  </a:lnTo>
                  <a:lnTo>
                    <a:pt x="758316" y="222047"/>
                  </a:lnTo>
                  <a:lnTo>
                    <a:pt x="585724" y="46533"/>
                  </a:lnTo>
                  <a:lnTo>
                    <a:pt x="543305" y="83363"/>
                  </a:lnTo>
                  <a:lnTo>
                    <a:pt x="489457" y="29642"/>
                  </a:lnTo>
                  <a:lnTo>
                    <a:pt x="314070" y="7036"/>
                  </a:lnTo>
                  <a:lnTo>
                    <a:pt x="292574" y="3436"/>
                  </a:lnTo>
                  <a:lnTo>
                    <a:pt x="280304" y="432"/>
                  </a:lnTo>
                  <a:lnTo>
                    <a:pt x="275012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769486" y="3435477"/>
              <a:ext cx="673100" cy="654685"/>
            </a:xfrm>
            <a:custGeom>
              <a:avLst/>
              <a:gdLst/>
              <a:ahLst/>
              <a:cxnLst/>
              <a:rect l="l" t="t" r="r" b="b"/>
              <a:pathLst>
                <a:path w="673100" h="654685">
                  <a:moveTo>
                    <a:pt x="469773" y="340868"/>
                  </a:moveTo>
                  <a:lnTo>
                    <a:pt x="362585" y="497586"/>
                  </a:lnTo>
                  <a:lnTo>
                    <a:pt x="475234" y="654303"/>
                  </a:lnTo>
                  <a:lnTo>
                    <a:pt x="472614" y="582136"/>
                  </a:lnTo>
                  <a:lnTo>
                    <a:pt x="472551" y="580413"/>
                  </a:lnTo>
                  <a:lnTo>
                    <a:pt x="472439" y="577342"/>
                  </a:lnTo>
                  <a:lnTo>
                    <a:pt x="506072" y="577342"/>
                  </a:lnTo>
                  <a:lnTo>
                    <a:pt x="531574" y="574246"/>
                  </a:lnTo>
                  <a:lnTo>
                    <a:pt x="558290" y="566108"/>
                  </a:lnTo>
                  <a:lnTo>
                    <a:pt x="582422" y="552576"/>
                  </a:lnTo>
                  <a:lnTo>
                    <a:pt x="653315" y="423418"/>
                  </a:lnTo>
                  <a:lnTo>
                    <a:pt x="590550" y="423418"/>
                  </a:lnTo>
                  <a:lnTo>
                    <a:pt x="561719" y="422937"/>
                  </a:lnTo>
                  <a:lnTo>
                    <a:pt x="532590" y="421671"/>
                  </a:lnTo>
                  <a:lnTo>
                    <a:pt x="472439" y="417830"/>
                  </a:lnTo>
                  <a:lnTo>
                    <a:pt x="469814" y="342070"/>
                  </a:lnTo>
                  <a:lnTo>
                    <a:pt x="469773" y="340868"/>
                  </a:lnTo>
                  <a:close/>
                </a:path>
                <a:path w="673100" h="654685">
                  <a:moveTo>
                    <a:pt x="332359" y="434339"/>
                  </a:moveTo>
                  <a:lnTo>
                    <a:pt x="195072" y="434339"/>
                  </a:lnTo>
                  <a:lnTo>
                    <a:pt x="187702" y="446722"/>
                  </a:lnTo>
                  <a:lnTo>
                    <a:pt x="181641" y="459105"/>
                  </a:lnTo>
                  <a:lnTo>
                    <a:pt x="176105" y="471487"/>
                  </a:lnTo>
                  <a:lnTo>
                    <a:pt x="170307" y="483870"/>
                  </a:lnTo>
                  <a:lnTo>
                    <a:pt x="163980" y="500852"/>
                  </a:lnTo>
                  <a:lnTo>
                    <a:pt x="158940" y="520953"/>
                  </a:lnTo>
                  <a:lnTo>
                    <a:pt x="157546" y="540674"/>
                  </a:lnTo>
                  <a:lnTo>
                    <a:pt x="157519" y="541055"/>
                  </a:lnTo>
                  <a:lnTo>
                    <a:pt x="162051" y="558038"/>
                  </a:lnTo>
                  <a:lnTo>
                    <a:pt x="164846" y="560832"/>
                  </a:lnTo>
                  <a:lnTo>
                    <a:pt x="170307" y="569087"/>
                  </a:lnTo>
                  <a:lnTo>
                    <a:pt x="175767" y="571881"/>
                  </a:lnTo>
                  <a:lnTo>
                    <a:pt x="181228" y="574548"/>
                  </a:lnTo>
                  <a:lnTo>
                    <a:pt x="186816" y="574548"/>
                  </a:lnTo>
                  <a:lnTo>
                    <a:pt x="230215" y="580413"/>
                  </a:lnTo>
                  <a:lnTo>
                    <a:pt x="270256" y="582136"/>
                  </a:lnTo>
                  <a:lnTo>
                    <a:pt x="307724" y="580763"/>
                  </a:lnTo>
                  <a:lnTo>
                    <a:pt x="343408" y="577342"/>
                  </a:lnTo>
                  <a:lnTo>
                    <a:pt x="340921" y="541055"/>
                  </a:lnTo>
                  <a:lnTo>
                    <a:pt x="337957" y="505678"/>
                  </a:lnTo>
                  <a:lnTo>
                    <a:pt x="334871" y="469435"/>
                  </a:lnTo>
                  <a:lnTo>
                    <a:pt x="332359" y="434339"/>
                  </a:lnTo>
                  <a:close/>
                </a:path>
                <a:path w="673100" h="654685">
                  <a:moveTo>
                    <a:pt x="506072" y="577342"/>
                  </a:moveTo>
                  <a:lnTo>
                    <a:pt x="472439" y="577342"/>
                  </a:lnTo>
                  <a:lnTo>
                    <a:pt x="502787" y="577740"/>
                  </a:lnTo>
                  <a:lnTo>
                    <a:pt x="506072" y="577342"/>
                  </a:lnTo>
                  <a:close/>
                </a:path>
                <a:path w="673100" h="654685">
                  <a:moveTo>
                    <a:pt x="186816" y="239268"/>
                  </a:moveTo>
                  <a:lnTo>
                    <a:pt x="0" y="272161"/>
                  </a:lnTo>
                  <a:lnTo>
                    <a:pt x="68579" y="305181"/>
                  </a:lnTo>
                  <a:lnTo>
                    <a:pt x="55872" y="332009"/>
                  </a:lnTo>
                  <a:lnTo>
                    <a:pt x="47021" y="359124"/>
                  </a:lnTo>
                  <a:lnTo>
                    <a:pt x="42791" y="386762"/>
                  </a:lnTo>
                  <a:lnTo>
                    <a:pt x="43941" y="415163"/>
                  </a:lnTo>
                  <a:lnTo>
                    <a:pt x="72322" y="452671"/>
                  </a:lnTo>
                  <a:lnTo>
                    <a:pt x="99917" y="490727"/>
                  </a:lnTo>
                  <a:lnTo>
                    <a:pt x="153665" y="566108"/>
                  </a:lnTo>
                  <a:lnTo>
                    <a:pt x="150996" y="560832"/>
                  </a:lnTo>
                  <a:lnTo>
                    <a:pt x="145381" y="549882"/>
                  </a:lnTo>
                  <a:lnTo>
                    <a:pt x="144192" y="529589"/>
                  </a:lnTo>
                  <a:lnTo>
                    <a:pt x="159258" y="478409"/>
                  </a:lnTo>
                  <a:lnTo>
                    <a:pt x="184705" y="424767"/>
                  </a:lnTo>
                  <a:lnTo>
                    <a:pt x="214249" y="371221"/>
                  </a:lnTo>
                  <a:lnTo>
                    <a:pt x="263772" y="371221"/>
                  </a:lnTo>
                  <a:lnTo>
                    <a:pt x="186816" y="239268"/>
                  </a:lnTo>
                  <a:close/>
                </a:path>
                <a:path w="673100" h="654685">
                  <a:moveTo>
                    <a:pt x="672973" y="387603"/>
                  </a:moveTo>
                  <a:lnTo>
                    <a:pt x="661290" y="401736"/>
                  </a:lnTo>
                  <a:lnTo>
                    <a:pt x="643143" y="411702"/>
                  </a:lnTo>
                  <a:lnTo>
                    <a:pt x="619305" y="418572"/>
                  </a:lnTo>
                  <a:lnTo>
                    <a:pt x="590550" y="423418"/>
                  </a:lnTo>
                  <a:lnTo>
                    <a:pt x="653315" y="423418"/>
                  </a:lnTo>
                  <a:lnTo>
                    <a:pt x="672973" y="387603"/>
                  </a:lnTo>
                  <a:close/>
                </a:path>
                <a:path w="673100" h="654685">
                  <a:moveTo>
                    <a:pt x="598804" y="217170"/>
                  </a:moveTo>
                  <a:lnTo>
                    <a:pt x="475234" y="291464"/>
                  </a:lnTo>
                  <a:lnTo>
                    <a:pt x="483488" y="302387"/>
                  </a:lnTo>
                  <a:lnTo>
                    <a:pt x="483488" y="305181"/>
                  </a:lnTo>
                  <a:lnTo>
                    <a:pt x="532891" y="409701"/>
                  </a:lnTo>
                  <a:lnTo>
                    <a:pt x="590550" y="409701"/>
                  </a:lnTo>
                  <a:lnTo>
                    <a:pt x="609115" y="407350"/>
                  </a:lnTo>
                  <a:lnTo>
                    <a:pt x="629443" y="403463"/>
                  </a:lnTo>
                  <a:lnTo>
                    <a:pt x="648200" y="396503"/>
                  </a:lnTo>
                  <a:lnTo>
                    <a:pt x="662051" y="384937"/>
                  </a:lnTo>
                  <a:lnTo>
                    <a:pt x="662051" y="382143"/>
                  </a:lnTo>
                  <a:lnTo>
                    <a:pt x="667512" y="373888"/>
                  </a:lnTo>
                  <a:lnTo>
                    <a:pt x="667512" y="365633"/>
                  </a:lnTo>
                  <a:lnTo>
                    <a:pt x="664845" y="362965"/>
                  </a:lnTo>
                  <a:lnTo>
                    <a:pt x="651436" y="320432"/>
                  </a:lnTo>
                  <a:lnTo>
                    <a:pt x="635968" y="282828"/>
                  </a:lnTo>
                  <a:lnTo>
                    <a:pt x="618428" y="248844"/>
                  </a:lnTo>
                  <a:lnTo>
                    <a:pt x="598804" y="217170"/>
                  </a:lnTo>
                  <a:close/>
                </a:path>
                <a:path w="673100" h="654685">
                  <a:moveTo>
                    <a:pt x="263772" y="371221"/>
                  </a:moveTo>
                  <a:lnTo>
                    <a:pt x="214249" y="371221"/>
                  </a:lnTo>
                  <a:lnTo>
                    <a:pt x="282955" y="404113"/>
                  </a:lnTo>
                  <a:lnTo>
                    <a:pt x="263772" y="371221"/>
                  </a:lnTo>
                  <a:close/>
                </a:path>
                <a:path w="673100" h="654685">
                  <a:moveTo>
                    <a:pt x="271907" y="13843"/>
                  </a:moveTo>
                  <a:lnTo>
                    <a:pt x="258190" y="13843"/>
                  </a:lnTo>
                  <a:lnTo>
                    <a:pt x="247268" y="16510"/>
                  </a:lnTo>
                  <a:lnTo>
                    <a:pt x="206186" y="57360"/>
                  </a:lnTo>
                  <a:lnTo>
                    <a:pt x="181308" y="89408"/>
                  </a:lnTo>
                  <a:lnTo>
                    <a:pt x="160549" y="121455"/>
                  </a:lnTo>
                  <a:lnTo>
                    <a:pt x="142875" y="154050"/>
                  </a:lnTo>
                  <a:lnTo>
                    <a:pt x="173737" y="172132"/>
                  </a:lnTo>
                  <a:lnTo>
                    <a:pt x="235511" y="207343"/>
                  </a:lnTo>
                  <a:lnTo>
                    <a:pt x="266446" y="225425"/>
                  </a:lnTo>
                  <a:lnTo>
                    <a:pt x="351663" y="107314"/>
                  </a:lnTo>
                  <a:lnTo>
                    <a:pt x="345471" y="95410"/>
                  </a:lnTo>
                  <a:lnTo>
                    <a:pt x="339280" y="84280"/>
                  </a:lnTo>
                  <a:lnTo>
                    <a:pt x="316734" y="48936"/>
                  </a:lnTo>
                  <a:lnTo>
                    <a:pt x="288214" y="20365"/>
                  </a:lnTo>
                  <a:lnTo>
                    <a:pt x="271907" y="13843"/>
                  </a:lnTo>
                  <a:close/>
                </a:path>
                <a:path w="673100" h="654685">
                  <a:moveTo>
                    <a:pt x="453263" y="0"/>
                  </a:moveTo>
                  <a:lnTo>
                    <a:pt x="266446" y="0"/>
                  </a:lnTo>
                  <a:lnTo>
                    <a:pt x="284956" y="3966"/>
                  </a:lnTo>
                  <a:lnTo>
                    <a:pt x="303180" y="15160"/>
                  </a:lnTo>
                  <a:lnTo>
                    <a:pt x="337820" y="54990"/>
                  </a:lnTo>
                  <a:lnTo>
                    <a:pt x="366363" y="107600"/>
                  </a:lnTo>
                  <a:lnTo>
                    <a:pt x="392811" y="162306"/>
                  </a:lnTo>
                  <a:lnTo>
                    <a:pt x="326898" y="200787"/>
                  </a:lnTo>
                  <a:lnTo>
                    <a:pt x="516382" y="219963"/>
                  </a:lnTo>
                  <a:lnTo>
                    <a:pt x="578689" y="82550"/>
                  </a:lnTo>
                  <a:lnTo>
                    <a:pt x="530225" y="82550"/>
                  </a:lnTo>
                  <a:lnTo>
                    <a:pt x="515074" y="56864"/>
                  </a:lnTo>
                  <a:lnTo>
                    <a:pt x="497887" y="34036"/>
                  </a:lnTo>
                  <a:lnTo>
                    <a:pt x="477629" y="14827"/>
                  </a:lnTo>
                  <a:lnTo>
                    <a:pt x="453263" y="0"/>
                  </a:lnTo>
                  <a:close/>
                </a:path>
                <a:path w="673100" h="654685">
                  <a:moveTo>
                    <a:pt x="596138" y="44069"/>
                  </a:moveTo>
                  <a:lnTo>
                    <a:pt x="530225" y="82550"/>
                  </a:lnTo>
                  <a:lnTo>
                    <a:pt x="578689" y="82550"/>
                  </a:lnTo>
                  <a:lnTo>
                    <a:pt x="596138" y="440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 descr=""/>
          <p:cNvGrpSpPr/>
          <p:nvPr/>
        </p:nvGrpSpPr>
        <p:grpSpPr>
          <a:xfrm>
            <a:off x="2812414" y="2594006"/>
            <a:ext cx="732790" cy="730885"/>
            <a:chOff x="2812414" y="2594006"/>
            <a:chExt cx="732790" cy="730885"/>
          </a:xfrm>
        </p:grpSpPr>
        <p:sp>
          <p:nvSpPr>
            <p:cNvPr id="19" name="object 19" descr=""/>
            <p:cNvSpPr/>
            <p:nvPr/>
          </p:nvSpPr>
          <p:spPr>
            <a:xfrm>
              <a:off x="2835401" y="2635250"/>
              <a:ext cx="709930" cy="689610"/>
            </a:xfrm>
            <a:custGeom>
              <a:avLst/>
              <a:gdLst/>
              <a:ahLst/>
              <a:cxnLst/>
              <a:rect l="l" t="t" r="r" b="b"/>
              <a:pathLst>
                <a:path w="709929" h="689610">
                  <a:moveTo>
                    <a:pt x="423672" y="0"/>
                  </a:moveTo>
                  <a:lnTo>
                    <a:pt x="301752" y="38988"/>
                  </a:lnTo>
                  <a:lnTo>
                    <a:pt x="142240" y="68707"/>
                  </a:lnTo>
                  <a:lnTo>
                    <a:pt x="85979" y="193801"/>
                  </a:lnTo>
                  <a:lnTo>
                    <a:pt x="0" y="373634"/>
                  </a:lnTo>
                  <a:lnTo>
                    <a:pt x="70358" y="448563"/>
                  </a:lnTo>
                  <a:lnTo>
                    <a:pt x="73533" y="479933"/>
                  </a:lnTo>
                  <a:lnTo>
                    <a:pt x="278256" y="689355"/>
                  </a:lnTo>
                  <a:lnTo>
                    <a:pt x="709802" y="689355"/>
                  </a:lnTo>
                  <a:lnTo>
                    <a:pt x="709802" y="271907"/>
                  </a:lnTo>
                  <a:lnTo>
                    <a:pt x="525272" y="90677"/>
                  </a:lnTo>
                  <a:lnTo>
                    <a:pt x="503427" y="85978"/>
                  </a:lnTo>
                  <a:lnTo>
                    <a:pt x="423672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812414" y="2594006"/>
              <a:ext cx="600075" cy="596265"/>
            </a:xfrm>
            <a:custGeom>
              <a:avLst/>
              <a:gdLst/>
              <a:ahLst/>
              <a:cxnLst/>
              <a:rect l="l" t="t" r="r" b="b"/>
              <a:pathLst>
                <a:path w="600075" h="596264">
                  <a:moveTo>
                    <a:pt x="416640" y="528381"/>
                  </a:moveTo>
                  <a:lnTo>
                    <a:pt x="180391" y="528381"/>
                  </a:lnTo>
                  <a:lnTo>
                    <a:pt x="209804" y="581374"/>
                  </a:lnTo>
                  <a:lnTo>
                    <a:pt x="212852" y="587343"/>
                  </a:lnTo>
                  <a:lnTo>
                    <a:pt x="218694" y="593185"/>
                  </a:lnTo>
                  <a:lnTo>
                    <a:pt x="227584" y="593185"/>
                  </a:lnTo>
                  <a:lnTo>
                    <a:pt x="233553" y="596233"/>
                  </a:lnTo>
                  <a:lnTo>
                    <a:pt x="242316" y="593185"/>
                  </a:lnTo>
                  <a:lnTo>
                    <a:pt x="248285" y="590264"/>
                  </a:lnTo>
                  <a:lnTo>
                    <a:pt x="298450" y="554831"/>
                  </a:lnTo>
                  <a:lnTo>
                    <a:pt x="403415" y="554831"/>
                  </a:lnTo>
                  <a:lnTo>
                    <a:pt x="416640" y="528381"/>
                  </a:lnTo>
                  <a:close/>
                </a:path>
                <a:path w="600075" h="596264">
                  <a:moveTo>
                    <a:pt x="403415" y="554831"/>
                  </a:moveTo>
                  <a:lnTo>
                    <a:pt x="298450" y="554831"/>
                  </a:lnTo>
                  <a:lnTo>
                    <a:pt x="348742" y="590264"/>
                  </a:lnTo>
                  <a:lnTo>
                    <a:pt x="354584" y="593185"/>
                  </a:lnTo>
                  <a:lnTo>
                    <a:pt x="378333" y="593185"/>
                  </a:lnTo>
                  <a:lnTo>
                    <a:pt x="390144" y="581374"/>
                  </a:lnTo>
                  <a:lnTo>
                    <a:pt x="403415" y="554831"/>
                  </a:lnTo>
                  <a:close/>
                </a:path>
                <a:path w="600075" h="596264">
                  <a:moveTo>
                    <a:pt x="537845" y="118078"/>
                  </a:moveTo>
                  <a:lnTo>
                    <a:pt x="62103" y="118078"/>
                  </a:lnTo>
                  <a:lnTo>
                    <a:pt x="50292" y="129889"/>
                  </a:lnTo>
                  <a:lnTo>
                    <a:pt x="47371" y="135731"/>
                  </a:lnTo>
                  <a:lnTo>
                    <a:pt x="44323" y="144621"/>
                  </a:lnTo>
                  <a:lnTo>
                    <a:pt x="47371" y="150590"/>
                  </a:lnTo>
                  <a:lnTo>
                    <a:pt x="62103" y="209518"/>
                  </a:lnTo>
                  <a:lnTo>
                    <a:pt x="11937" y="244951"/>
                  </a:lnTo>
                  <a:lnTo>
                    <a:pt x="5968" y="250920"/>
                  </a:lnTo>
                  <a:lnTo>
                    <a:pt x="0" y="256762"/>
                  </a:lnTo>
                  <a:lnTo>
                    <a:pt x="0" y="280384"/>
                  </a:lnTo>
                  <a:lnTo>
                    <a:pt x="5968" y="286353"/>
                  </a:lnTo>
                  <a:lnTo>
                    <a:pt x="47371" y="330549"/>
                  </a:lnTo>
                  <a:lnTo>
                    <a:pt x="17780" y="386683"/>
                  </a:lnTo>
                  <a:lnTo>
                    <a:pt x="14859" y="392525"/>
                  </a:lnTo>
                  <a:lnTo>
                    <a:pt x="14859" y="401415"/>
                  </a:lnTo>
                  <a:lnTo>
                    <a:pt x="17780" y="407257"/>
                  </a:lnTo>
                  <a:lnTo>
                    <a:pt x="20701" y="416147"/>
                  </a:lnTo>
                  <a:lnTo>
                    <a:pt x="26670" y="422116"/>
                  </a:lnTo>
                  <a:lnTo>
                    <a:pt x="32512" y="425037"/>
                  </a:lnTo>
                  <a:lnTo>
                    <a:pt x="88646" y="445611"/>
                  </a:lnTo>
                  <a:lnTo>
                    <a:pt x="88646" y="507587"/>
                  </a:lnTo>
                  <a:lnTo>
                    <a:pt x="91693" y="513556"/>
                  </a:lnTo>
                  <a:lnTo>
                    <a:pt x="94615" y="522446"/>
                  </a:lnTo>
                  <a:lnTo>
                    <a:pt x="100584" y="525367"/>
                  </a:lnTo>
                  <a:lnTo>
                    <a:pt x="106426" y="531209"/>
                  </a:lnTo>
                  <a:lnTo>
                    <a:pt x="112395" y="534257"/>
                  </a:lnTo>
                  <a:lnTo>
                    <a:pt x="121158" y="534257"/>
                  </a:lnTo>
                  <a:lnTo>
                    <a:pt x="179415" y="528381"/>
                  </a:lnTo>
                  <a:lnTo>
                    <a:pt x="496349" y="528381"/>
                  </a:lnTo>
                  <a:lnTo>
                    <a:pt x="499363" y="525367"/>
                  </a:lnTo>
                  <a:lnTo>
                    <a:pt x="505333" y="522446"/>
                  </a:lnTo>
                  <a:lnTo>
                    <a:pt x="508254" y="513556"/>
                  </a:lnTo>
                  <a:lnTo>
                    <a:pt x="508254" y="472281"/>
                  </a:lnTo>
                  <a:lnTo>
                    <a:pt x="298450" y="472281"/>
                  </a:lnTo>
                  <a:lnTo>
                    <a:pt x="252734" y="465935"/>
                  </a:lnTo>
                  <a:lnTo>
                    <a:pt x="211280" y="448104"/>
                  </a:lnTo>
                  <a:lnTo>
                    <a:pt x="175895" y="420592"/>
                  </a:lnTo>
                  <a:lnTo>
                    <a:pt x="148383" y="385206"/>
                  </a:lnTo>
                  <a:lnTo>
                    <a:pt x="130551" y="343752"/>
                  </a:lnTo>
                  <a:lnTo>
                    <a:pt x="124206" y="298037"/>
                  </a:lnTo>
                  <a:lnTo>
                    <a:pt x="130551" y="251361"/>
                  </a:lnTo>
                  <a:lnTo>
                    <a:pt x="148383" y="209659"/>
                  </a:lnTo>
                  <a:lnTo>
                    <a:pt x="175894" y="174498"/>
                  </a:lnTo>
                  <a:lnTo>
                    <a:pt x="211280" y="147443"/>
                  </a:lnTo>
                  <a:lnTo>
                    <a:pt x="252734" y="130062"/>
                  </a:lnTo>
                  <a:lnTo>
                    <a:pt x="298450" y="123920"/>
                  </a:lnTo>
                  <a:lnTo>
                    <a:pt x="543687" y="123920"/>
                  </a:lnTo>
                  <a:lnTo>
                    <a:pt x="537845" y="118078"/>
                  </a:lnTo>
                  <a:close/>
                </a:path>
                <a:path w="600075" h="596264">
                  <a:moveTo>
                    <a:pt x="496349" y="528381"/>
                  </a:moveTo>
                  <a:lnTo>
                    <a:pt x="417657" y="528381"/>
                  </a:lnTo>
                  <a:lnTo>
                    <a:pt x="478789" y="534257"/>
                  </a:lnTo>
                  <a:lnTo>
                    <a:pt x="484632" y="534257"/>
                  </a:lnTo>
                  <a:lnTo>
                    <a:pt x="493522" y="531209"/>
                  </a:lnTo>
                  <a:lnTo>
                    <a:pt x="496349" y="528381"/>
                  </a:lnTo>
                  <a:close/>
                </a:path>
                <a:path w="600075" h="596264">
                  <a:moveTo>
                    <a:pt x="543687" y="123920"/>
                  </a:moveTo>
                  <a:lnTo>
                    <a:pt x="298450" y="123920"/>
                  </a:lnTo>
                  <a:lnTo>
                    <a:pt x="345233" y="130062"/>
                  </a:lnTo>
                  <a:lnTo>
                    <a:pt x="387006" y="147443"/>
                  </a:lnTo>
                  <a:lnTo>
                    <a:pt x="422211" y="174498"/>
                  </a:lnTo>
                  <a:lnTo>
                    <a:pt x="449179" y="209518"/>
                  </a:lnTo>
                  <a:lnTo>
                    <a:pt x="449288" y="209659"/>
                  </a:lnTo>
                  <a:lnTo>
                    <a:pt x="466677" y="251361"/>
                  </a:lnTo>
                  <a:lnTo>
                    <a:pt x="472821" y="298037"/>
                  </a:lnTo>
                  <a:lnTo>
                    <a:pt x="466677" y="343752"/>
                  </a:lnTo>
                  <a:lnTo>
                    <a:pt x="449288" y="385206"/>
                  </a:lnTo>
                  <a:lnTo>
                    <a:pt x="422211" y="420592"/>
                  </a:lnTo>
                  <a:lnTo>
                    <a:pt x="387006" y="448104"/>
                  </a:lnTo>
                  <a:lnTo>
                    <a:pt x="345233" y="465935"/>
                  </a:lnTo>
                  <a:lnTo>
                    <a:pt x="298450" y="472281"/>
                  </a:lnTo>
                  <a:lnTo>
                    <a:pt x="508254" y="472281"/>
                  </a:lnTo>
                  <a:lnTo>
                    <a:pt x="508254" y="445611"/>
                  </a:lnTo>
                  <a:lnTo>
                    <a:pt x="564388" y="425037"/>
                  </a:lnTo>
                  <a:lnTo>
                    <a:pt x="573277" y="422116"/>
                  </a:lnTo>
                  <a:lnTo>
                    <a:pt x="579247" y="416147"/>
                  </a:lnTo>
                  <a:lnTo>
                    <a:pt x="582168" y="407257"/>
                  </a:lnTo>
                  <a:lnTo>
                    <a:pt x="585088" y="401415"/>
                  </a:lnTo>
                  <a:lnTo>
                    <a:pt x="585088" y="392525"/>
                  </a:lnTo>
                  <a:lnTo>
                    <a:pt x="579247" y="386683"/>
                  </a:lnTo>
                  <a:lnTo>
                    <a:pt x="552576" y="330549"/>
                  </a:lnTo>
                  <a:lnTo>
                    <a:pt x="591058" y="286353"/>
                  </a:lnTo>
                  <a:lnTo>
                    <a:pt x="596900" y="280384"/>
                  </a:lnTo>
                  <a:lnTo>
                    <a:pt x="599948" y="271494"/>
                  </a:lnTo>
                  <a:lnTo>
                    <a:pt x="599948" y="265652"/>
                  </a:lnTo>
                  <a:lnTo>
                    <a:pt x="596900" y="256762"/>
                  </a:lnTo>
                  <a:lnTo>
                    <a:pt x="593979" y="250920"/>
                  </a:lnTo>
                  <a:lnTo>
                    <a:pt x="588010" y="244951"/>
                  </a:lnTo>
                  <a:lnTo>
                    <a:pt x="537845" y="209518"/>
                  </a:lnTo>
                  <a:lnTo>
                    <a:pt x="552576" y="150590"/>
                  </a:lnTo>
                  <a:lnTo>
                    <a:pt x="552576" y="135731"/>
                  </a:lnTo>
                  <a:lnTo>
                    <a:pt x="546735" y="129889"/>
                  </a:lnTo>
                  <a:lnTo>
                    <a:pt x="543687" y="123920"/>
                  </a:lnTo>
                  <a:close/>
                </a:path>
                <a:path w="600075" h="596264">
                  <a:moveTo>
                    <a:pt x="174371" y="29559"/>
                  </a:moveTo>
                  <a:lnTo>
                    <a:pt x="165481" y="29559"/>
                  </a:lnTo>
                  <a:lnTo>
                    <a:pt x="159639" y="35401"/>
                  </a:lnTo>
                  <a:lnTo>
                    <a:pt x="153670" y="38322"/>
                  </a:lnTo>
                  <a:lnTo>
                    <a:pt x="147828" y="44291"/>
                  </a:lnTo>
                  <a:lnTo>
                    <a:pt x="144907" y="53181"/>
                  </a:lnTo>
                  <a:lnTo>
                    <a:pt x="130048" y="109188"/>
                  </a:lnTo>
                  <a:lnTo>
                    <a:pt x="70993" y="118078"/>
                  </a:lnTo>
                  <a:lnTo>
                    <a:pt x="528955" y="118078"/>
                  </a:lnTo>
                  <a:lnTo>
                    <a:pt x="469900" y="109188"/>
                  </a:lnTo>
                  <a:lnTo>
                    <a:pt x="452120" y="53181"/>
                  </a:lnTo>
                  <a:lnTo>
                    <a:pt x="239395" y="53181"/>
                  </a:lnTo>
                  <a:lnTo>
                    <a:pt x="180340" y="32480"/>
                  </a:lnTo>
                  <a:lnTo>
                    <a:pt x="174371" y="29559"/>
                  </a:lnTo>
                  <a:close/>
                </a:path>
                <a:path w="600075" h="596264">
                  <a:moveTo>
                    <a:pt x="299608" y="0"/>
                  </a:moveTo>
                  <a:lnTo>
                    <a:pt x="288057" y="2214"/>
                  </a:lnTo>
                  <a:lnTo>
                    <a:pt x="277876" y="8858"/>
                  </a:lnTo>
                  <a:lnTo>
                    <a:pt x="239395" y="53181"/>
                  </a:lnTo>
                  <a:lnTo>
                    <a:pt x="360553" y="53181"/>
                  </a:lnTo>
                  <a:lnTo>
                    <a:pt x="319151" y="8858"/>
                  </a:lnTo>
                  <a:lnTo>
                    <a:pt x="310612" y="2214"/>
                  </a:lnTo>
                  <a:lnTo>
                    <a:pt x="299608" y="0"/>
                  </a:lnTo>
                  <a:close/>
                </a:path>
                <a:path w="600075" h="596264">
                  <a:moveTo>
                    <a:pt x="431419" y="29559"/>
                  </a:moveTo>
                  <a:lnTo>
                    <a:pt x="425577" y="29559"/>
                  </a:lnTo>
                  <a:lnTo>
                    <a:pt x="416687" y="32480"/>
                  </a:lnTo>
                  <a:lnTo>
                    <a:pt x="360553" y="53181"/>
                  </a:lnTo>
                  <a:lnTo>
                    <a:pt x="452120" y="53181"/>
                  </a:lnTo>
                  <a:lnTo>
                    <a:pt x="452120" y="44291"/>
                  </a:lnTo>
                  <a:lnTo>
                    <a:pt x="446277" y="38322"/>
                  </a:lnTo>
                  <a:lnTo>
                    <a:pt x="440309" y="35401"/>
                  </a:lnTo>
                  <a:lnTo>
                    <a:pt x="431419" y="295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 descr=""/>
          <p:cNvGrpSpPr/>
          <p:nvPr/>
        </p:nvGrpSpPr>
        <p:grpSpPr>
          <a:xfrm>
            <a:off x="370331" y="856869"/>
            <a:ext cx="6118860" cy="3452495"/>
            <a:chOff x="370331" y="856869"/>
            <a:chExt cx="6118860" cy="3452495"/>
          </a:xfrm>
        </p:grpSpPr>
        <p:sp>
          <p:nvSpPr>
            <p:cNvPr id="22" name="object 22" descr=""/>
            <p:cNvSpPr/>
            <p:nvPr/>
          </p:nvSpPr>
          <p:spPr>
            <a:xfrm>
              <a:off x="2218436" y="1074293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218436" y="1074293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82523" y="869061"/>
              <a:ext cx="6094730" cy="3427729"/>
            </a:xfrm>
            <a:custGeom>
              <a:avLst/>
              <a:gdLst/>
              <a:ahLst/>
              <a:cxnLst/>
              <a:rect l="l" t="t" r="r" b="b"/>
              <a:pathLst>
                <a:path w="6094730" h="3427729">
                  <a:moveTo>
                    <a:pt x="0" y="3427729"/>
                  </a:moveTo>
                  <a:lnTo>
                    <a:pt x="6094476" y="3427729"/>
                  </a:lnTo>
                  <a:lnTo>
                    <a:pt x="6094476" y="0"/>
                  </a:lnTo>
                  <a:lnTo>
                    <a:pt x="0" y="0"/>
                  </a:lnTo>
                  <a:lnTo>
                    <a:pt x="0" y="3427729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 descr=""/>
          <p:cNvGrpSpPr/>
          <p:nvPr/>
        </p:nvGrpSpPr>
        <p:grpSpPr>
          <a:xfrm>
            <a:off x="363474" y="4825746"/>
            <a:ext cx="6113780" cy="3467100"/>
            <a:chOff x="363474" y="4825746"/>
            <a:chExt cx="6113780" cy="3467100"/>
          </a:xfrm>
        </p:grpSpPr>
        <p:sp>
          <p:nvSpPr>
            <p:cNvPr id="26" name="object 26" descr=""/>
            <p:cNvSpPr/>
            <p:nvPr/>
          </p:nvSpPr>
          <p:spPr>
            <a:xfrm>
              <a:off x="572223" y="4844796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82524" y="4844796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72223" y="4844796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82524" y="4955159"/>
              <a:ext cx="2665730" cy="495300"/>
            </a:xfrm>
            <a:custGeom>
              <a:avLst/>
              <a:gdLst/>
              <a:ahLst/>
              <a:cxnLst/>
              <a:rect l="l" t="t" r="r" b="b"/>
              <a:pathLst>
                <a:path w="2665730" h="495300">
                  <a:moveTo>
                    <a:pt x="2417826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417826" y="495300"/>
                  </a:lnTo>
                  <a:lnTo>
                    <a:pt x="2467737" y="490268"/>
                  </a:lnTo>
                  <a:lnTo>
                    <a:pt x="2514224" y="475839"/>
                  </a:lnTo>
                  <a:lnTo>
                    <a:pt x="2556291" y="453006"/>
                  </a:lnTo>
                  <a:lnTo>
                    <a:pt x="2592943" y="422767"/>
                  </a:lnTo>
                  <a:lnTo>
                    <a:pt x="2623182" y="386115"/>
                  </a:lnTo>
                  <a:lnTo>
                    <a:pt x="2646015" y="344048"/>
                  </a:lnTo>
                  <a:lnTo>
                    <a:pt x="2660444" y="297561"/>
                  </a:lnTo>
                  <a:lnTo>
                    <a:pt x="2665476" y="247650"/>
                  </a:lnTo>
                  <a:lnTo>
                    <a:pt x="2660444" y="197738"/>
                  </a:lnTo>
                  <a:lnTo>
                    <a:pt x="2646015" y="151251"/>
                  </a:lnTo>
                  <a:lnTo>
                    <a:pt x="2623182" y="109184"/>
                  </a:lnTo>
                  <a:lnTo>
                    <a:pt x="2592943" y="72532"/>
                  </a:lnTo>
                  <a:lnTo>
                    <a:pt x="2556291" y="42293"/>
                  </a:lnTo>
                  <a:lnTo>
                    <a:pt x="2514224" y="19460"/>
                  </a:lnTo>
                  <a:lnTo>
                    <a:pt x="2467737" y="5031"/>
                  </a:lnTo>
                  <a:lnTo>
                    <a:pt x="241782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82524" y="4955159"/>
              <a:ext cx="2665730" cy="495300"/>
            </a:xfrm>
            <a:custGeom>
              <a:avLst/>
              <a:gdLst/>
              <a:ahLst/>
              <a:cxnLst/>
              <a:rect l="l" t="t" r="r" b="b"/>
              <a:pathLst>
                <a:path w="2665730" h="495300">
                  <a:moveTo>
                    <a:pt x="0" y="0"/>
                  </a:moveTo>
                  <a:lnTo>
                    <a:pt x="2417826" y="0"/>
                  </a:lnTo>
                  <a:lnTo>
                    <a:pt x="2467737" y="5031"/>
                  </a:lnTo>
                  <a:lnTo>
                    <a:pt x="2514224" y="19460"/>
                  </a:lnTo>
                  <a:lnTo>
                    <a:pt x="2556291" y="42293"/>
                  </a:lnTo>
                  <a:lnTo>
                    <a:pt x="2592943" y="72532"/>
                  </a:lnTo>
                  <a:lnTo>
                    <a:pt x="2623182" y="109184"/>
                  </a:lnTo>
                  <a:lnTo>
                    <a:pt x="2646015" y="151251"/>
                  </a:lnTo>
                  <a:lnTo>
                    <a:pt x="2660444" y="197738"/>
                  </a:lnTo>
                  <a:lnTo>
                    <a:pt x="2665476" y="247650"/>
                  </a:lnTo>
                  <a:lnTo>
                    <a:pt x="2660444" y="297561"/>
                  </a:lnTo>
                  <a:lnTo>
                    <a:pt x="2646015" y="344048"/>
                  </a:lnTo>
                  <a:lnTo>
                    <a:pt x="2623182" y="386115"/>
                  </a:lnTo>
                  <a:lnTo>
                    <a:pt x="2592943" y="422767"/>
                  </a:lnTo>
                  <a:lnTo>
                    <a:pt x="2556291" y="453006"/>
                  </a:lnTo>
                  <a:lnTo>
                    <a:pt x="2514224" y="475839"/>
                  </a:lnTo>
                  <a:lnTo>
                    <a:pt x="2467737" y="490268"/>
                  </a:lnTo>
                  <a:lnTo>
                    <a:pt x="2417826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 txBox="1"/>
          <p:nvPr/>
        </p:nvSpPr>
        <p:spPr>
          <a:xfrm>
            <a:off x="394715" y="5057013"/>
            <a:ext cx="12871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Asma</a:t>
            </a:r>
            <a:r>
              <a:rPr dirty="0" sz="16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Bronkial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808443" y="4844796"/>
            <a:ext cx="5668645" cy="3429000"/>
            <a:chOff x="808443" y="4844796"/>
            <a:chExt cx="5668645" cy="3429000"/>
          </a:xfrm>
        </p:grpSpPr>
        <p:sp>
          <p:nvSpPr>
            <p:cNvPr id="33" name="object 33" descr=""/>
            <p:cNvSpPr/>
            <p:nvPr/>
          </p:nvSpPr>
          <p:spPr>
            <a:xfrm>
              <a:off x="2591562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34" y="297033"/>
                  </a:lnTo>
                  <a:lnTo>
                    <a:pt x="242364" y="275405"/>
                  </a:lnTo>
                  <a:lnTo>
                    <a:pt x="275368" y="242419"/>
                  </a:lnTo>
                  <a:lnTo>
                    <a:pt x="297021" y="200582"/>
                  </a:lnTo>
                  <a:lnTo>
                    <a:pt x="304800" y="152400"/>
                  </a:lnTo>
                  <a:lnTo>
                    <a:pt x="297021" y="104217"/>
                  </a:lnTo>
                  <a:lnTo>
                    <a:pt x="275368" y="62380"/>
                  </a:lnTo>
                  <a:lnTo>
                    <a:pt x="242364" y="29394"/>
                  </a:lnTo>
                  <a:lnTo>
                    <a:pt x="200534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591562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34" y="7766"/>
                  </a:lnTo>
                  <a:lnTo>
                    <a:pt x="242364" y="29394"/>
                  </a:lnTo>
                  <a:lnTo>
                    <a:pt x="275368" y="62380"/>
                  </a:lnTo>
                  <a:lnTo>
                    <a:pt x="297021" y="104217"/>
                  </a:lnTo>
                  <a:lnTo>
                    <a:pt x="304800" y="152400"/>
                  </a:lnTo>
                  <a:lnTo>
                    <a:pt x="297021" y="200582"/>
                  </a:lnTo>
                  <a:lnTo>
                    <a:pt x="275368" y="242419"/>
                  </a:lnTo>
                  <a:lnTo>
                    <a:pt x="242364" y="275405"/>
                  </a:lnTo>
                  <a:lnTo>
                    <a:pt x="200534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443" y="5839968"/>
              <a:ext cx="140208" cy="141732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443" y="6205728"/>
              <a:ext cx="140208" cy="141731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443" y="6571488"/>
              <a:ext cx="140208" cy="141731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443" y="6937248"/>
              <a:ext cx="140208" cy="141731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443" y="7303008"/>
              <a:ext cx="140208" cy="141731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80532" y="4844796"/>
              <a:ext cx="1196466" cy="797687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80532" y="5625325"/>
              <a:ext cx="1196466" cy="2648470"/>
            </a:xfrm>
            <a:prstGeom prst="rect">
              <a:avLst/>
            </a:prstGeom>
          </p:spPr>
        </p:pic>
      </p:grpSp>
      <p:sp>
        <p:nvSpPr>
          <p:cNvPr id="42" name="object 42" descr=""/>
          <p:cNvSpPr txBox="1"/>
          <p:nvPr/>
        </p:nvSpPr>
        <p:spPr>
          <a:xfrm>
            <a:off x="759256" y="5642762"/>
            <a:ext cx="3094990" cy="2452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7495" marR="394970">
              <a:lnSpc>
                <a:spcPct val="150100"/>
              </a:lnSpc>
              <a:spcBef>
                <a:spcPts val="100"/>
              </a:spcBef>
            </a:pPr>
            <a:r>
              <a:rPr dirty="0" sz="1600">
                <a:latin typeface="Calibri"/>
                <a:cs typeface="Calibri"/>
              </a:rPr>
              <a:t>Asma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>
                <a:latin typeface="Wingdings"/>
                <a:cs typeface="Wingdings"/>
              </a:rPr>
              <a:t>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600">
                <a:latin typeface="Calibri"/>
                <a:cs typeface="Calibri"/>
              </a:rPr>
              <a:t>penyakit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kronis </a:t>
            </a:r>
            <a:r>
              <a:rPr dirty="0" sz="1600">
                <a:latin typeface="Calibri"/>
                <a:cs typeface="Calibri"/>
              </a:rPr>
              <a:t>Diderita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±300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Juta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orang </a:t>
            </a:r>
            <a:r>
              <a:rPr dirty="0" sz="1600">
                <a:latin typeface="Calibri"/>
                <a:cs typeface="Calibri"/>
              </a:rPr>
              <a:t>Prevalensi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meningkat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/</a:t>
            </a:r>
            <a:r>
              <a:rPr dirty="0" sz="1600" spc="-55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tahun</a:t>
            </a:r>
            <a:endParaRPr sz="1600">
              <a:latin typeface="Calibri"/>
              <a:cs typeface="Calibri"/>
            </a:endParaRPr>
          </a:p>
          <a:p>
            <a:pPr marL="277495" marR="5080">
              <a:lnSpc>
                <a:spcPct val="150000"/>
              </a:lnSpc>
            </a:pPr>
            <a:r>
              <a:rPr dirty="0" sz="1600" spc="-10">
                <a:latin typeface="Calibri"/>
                <a:cs typeface="Calibri"/>
              </a:rPr>
              <a:t>Penyebab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tidak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sekolah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/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ijin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kerja </a:t>
            </a:r>
            <a:r>
              <a:rPr dirty="0" sz="1600" spc="-10">
                <a:latin typeface="Calibri"/>
                <a:cs typeface="Calibri"/>
              </a:rPr>
              <a:t>Variasi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ringan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sampai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berat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10"/>
              </a:spcBef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dirty="0" sz="1200" i="1">
                <a:solidFill>
                  <a:srgbClr val="4690CD"/>
                </a:solidFill>
                <a:latin typeface="Calibri"/>
                <a:cs typeface="Calibri"/>
              </a:rPr>
              <a:t>GINA</a:t>
            </a:r>
            <a:r>
              <a:rPr dirty="0" sz="1200" spc="-30" i="1">
                <a:solidFill>
                  <a:srgbClr val="4690CD"/>
                </a:solidFill>
                <a:latin typeface="Calibri"/>
                <a:cs typeface="Calibri"/>
              </a:rPr>
              <a:t> </a:t>
            </a:r>
            <a:r>
              <a:rPr dirty="0" sz="1200" spc="-20" i="1">
                <a:solidFill>
                  <a:srgbClr val="4690CD"/>
                </a:solidFill>
                <a:latin typeface="Calibri"/>
                <a:cs typeface="Calibri"/>
              </a:rPr>
              <a:t>2017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 descr=""/>
          <p:cNvSpPr/>
          <p:nvPr/>
        </p:nvSpPr>
        <p:spPr>
          <a:xfrm>
            <a:off x="382524" y="4845684"/>
            <a:ext cx="6094730" cy="3428365"/>
          </a:xfrm>
          <a:custGeom>
            <a:avLst/>
            <a:gdLst/>
            <a:ahLst/>
            <a:cxnLst/>
            <a:rect l="l" t="t" r="r" b="b"/>
            <a:pathLst>
              <a:path w="6094730" h="3428365">
                <a:moveTo>
                  <a:pt x="0" y="3428111"/>
                </a:moveTo>
                <a:lnTo>
                  <a:pt x="6094476" y="3428111"/>
                </a:lnTo>
                <a:lnTo>
                  <a:pt x="6094476" y="0"/>
                </a:lnTo>
                <a:lnTo>
                  <a:pt x="0" y="0"/>
                </a:lnTo>
                <a:lnTo>
                  <a:pt x="0" y="3428111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dirty="0" spc="-50"/>
              <a:t>1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474" y="849630"/>
            <a:ext cx="6113780" cy="3467100"/>
            <a:chOff x="363474" y="849630"/>
            <a:chExt cx="611378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2524" y="979043"/>
              <a:ext cx="2665730" cy="495300"/>
            </a:xfrm>
            <a:custGeom>
              <a:avLst/>
              <a:gdLst/>
              <a:ahLst/>
              <a:cxnLst/>
              <a:rect l="l" t="t" r="r" b="b"/>
              <a:pathLst>
                <a:path w="2665730" h="495300">
                  <a:moveTo>
                    <a:pt x="2417826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417826" y="495300"/>
                  </a:lnTo>
                  <a:lnTo>
                    <a:pt x="2467737" y="490268"/>
                  </a:lnTo>
                  <a:lnTo>
                    <a:pt x="2514224" y="475839"/>
                  </a:lnTo>
                  <a:lnTo>
                    <a:pt x="2556291" y="453006"/>
                  </a:lnTo>
                  <a:lnTo>
                    <a:pt x="2592943" y="422767"/>
                  </a:lnTo>
                  <a:lnTo>
                    <a:pt x="2623182" y="386115"/>
                  </a:lnTo>
                  <a:lnTo>
                    <a:pt x="2646015" y="344048"/>
                  </a:lnTo>
                  <a:lnTo>
                    <a:pt x="2660444" y="297561"/>
                  </a:lnTo>
                  <a:lnTo>
                    <a:pt x="2665476" y="247650"/>
                  </a:lnTo>
                  <a:lnTo>
                    <a:pt x="2660444" y="197738"/>
                  </a:lnTo>
                  <a:lnTo>
                    <a:pt x="2646015" y="151251"/>
                  </a:lnTo>
                  <a:lnTo>
                    <a:pt x="2623182" y="109184"/>
                  </a:lnTo>
                  <a:lnTo>
                    <a:pt x="2592943" y="72532"/>
                  </a:lnTo>
                  <a:lnTo>
                    <a:pt x="2556291" y="42293"/>
                  </a:lnTo>
                  <a:lnTo>
                    <a:pt x="2514224" y="19460"/>
                  </a:lnTo>
                  <a:lnTo>
                    <a:pt x="2467737" y="5031"/>
                  </a:lnTo>
                  <a:lnTo>
                    <a:pt x="241782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2524" y="979043"/>
              <a:ext cx="2665730" cy="495300"/>
            </a:xfrm>
            <a:custGeom>
              <a:avLst/>
              <a:gdLst/>
              <a:ahLst/>
              <a:cxnLst/>
              <a:rect l="l" t="t" r="r" b="b"/>
              <a:pathLst>
                <a:path w="2665730" h="495300">
                  <a:moveTo>
                    <a:pt x="0" y="0"/>
                  </a:moveTo>
                  <a:lnTo>
                    <a:pt x="2417826" y="0"/>
                  </a:lnTo>
                  <a:lnTo>
                    <a:pt x="2467737" y="5031"/>
                  </a:lnTo>
                  <a:lnTo>
                    <a:pt x="2514224" y="19460"/>
                  </a:lnTo>
                  <a:lnTo>
                    <a:pt x="2556291" y="42293"/>
                  </a:lnTo>
                  <a:lnTo>
                    <a:pt x="2592943" y="72532"/>
                  </a:lnTo>
                  <a:lnTo>
                    <a:pt x="2623182" y="109184"/>
                  </a:lnTo>
                  <a:lnTo>
                    <a:pt x="2646015" y="151251"/>
                  </a:lnTo>
                  <a:lnTo>
                    <a:pt x="2660444" y="197738"/>
                  </a:lnTo>
                  <a:lnTo>
                    <a:pt x="2665476" y="247650"/>
                  </a:lnTo>
                  <a:lnTo>
                    <a:pt x="2660444" y="297561"/>
                  </a:lnTo>
                  <a:lnTo>
                    <a:pt x="2646015" y="344048"/>
                  </a:lnTo>
                  <a:lnTo>
                    <a:pt x="2623182" y="386115"/>
                  </a:lnTo>
                  <a:lnTo>
                    <a:pt x="2592943" y="422767"/>
                  </a:lnTo>
                  <a:lnTo>
                    <a:pt x="2556291" y="453006"/>
                  </a:lnTo>
                  <a:lnTo>
                    <a:pt x="2514224" y="475839"/>
                  </a:lnTo>
                  <a:lnTo>
                    <a:pt x="2467737" y="490268"/>
                  </a:lnTo>
                  <a:lnTo>
                    <a:pt x="2417826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394715" y="1080008"/>
            <a:ext cx="21297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Hiper</a:t>
            </a:r>
            <a:r>
              <a:rPr dirty="0" sz="1600" spc="-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Responsif</a:t>
            </a:r>
            <a:r>
              <a:rPr dirty="0" sz="16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Bronkus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617943" y="1055242"/>
            <a:ext cx="2298065" cy="1198880"/>
            <a:chOff x="617943" y="1055242"/>
            <a:chExt cx="2298065" cy="1198880"/>
          </a:xfrm>
        </p:grpSpPr>
        <p:sp>
          <p:nvSpPr>
            <p:cNvPr id="11" name="object 11" descr=""/>
            <p:cNvSpPr/>
            <p:nvPr/>
          </p:nvSpPr>
          <p:spPr>
            <a:xfrm>
              <a:off x="2591562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34" y="297033"/>
                  </a:lnTo>
                  <a:lnTo>
                    <a:pt x="242364" y="275405"/>
                  </a:lnTo>
                  <a:lnTo>
                    <a:pt x="275368" y="242419"/>
                  </a:lnTo>
                  <a:lnTo>
                    <a:pt x="297021" y="200582"/>
                  </a:lnTo>
                  <a:lnTo>
                    <a:pt x="304800" y="152400"/>
                  </a:lnTo>
                  <a:lnTo>
                    <a:pt x="297021" y="104217"/>
                  </a:lnTo>
                  <a:lnTo>
                    <a:pt x="275368" y="62380"/>
                  </a:lnTo>
                  <a:lnTo>
                    <a:pt x="242364" y="29394"/>
                  </a:lnTo>
                  <a:lnTo>
                    <a:pt x="200534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591562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34" y="7766"/>
                  </a:lnTo>
                  <a:lnTo>
                    <a:pt x="242364" y="29394"/>
                  </a:lnTo>
                  <a:lnTo>
                    <a:pt x="275368" y="62380"/>
                  </a:lnTo>
                  <a:lnTo>
                    <a:pt x="297021" y="104217"/>
                  </a:lnTo>
                  <a:lnTo>
                    <a:pt x="304800" y="152400"/>
                  </a:lnTo>
                  <a:lnTo>
                    <a:pt x="297021" y="200582"/>
                  </a:lnTo>
                  <a:lnTo>
                    <a:pt x="275368" y="242419"/>
                  </a:lnTo>
                  <a:lnTo>
                    <a:pt x="242364" y="275405"/>
                  </a:lnTo>
                  <a:lnTo>
                    <a:pt x="200534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943" y="1808987"/>
              <a:ext cx="120396" cy="12496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943" y="2129027"/>
              <a:ext cx="120396" cy="124968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846734" y="1635607"/>
            <a:ext cx="5456555" cy="986155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40"/>
              </a:spcBef>
            </a:pPr>
            <a:r>
              <a:rPr dirty="0" sz="1400" spc="-10">
                <a:latin typeface="Calibri"/>
                <a:cs typeface="Calibri"/>
              </a:rPr>
              <a:t>Hiperresponsif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bronkus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(HRB)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merupakan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tanda</a:t>
            </a:r>
            <a:r>
              <a:rPr dirty="0" u="sng" sz="1400" spc="-2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khas</a:t>
            </a:r>
            <a:r>
              <a:rPr dirty="0" u="sng" sz="1400" spc="-2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asma</a:t>
            </a:r>
            <a:r>
              <a:rPr dirty="0" sz="1400" spc="-1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R="5080">
              <a:lnSpc>
                <a:spcPts val="2520"/>
              </a:lnSpc>
              <a:spcBef>
                <a:spcPts val="100"/>
              </a:spcBef>
            </a:pPr>
            <a:r>
              <a:rPr dirty="0" sz="1400">
                <a:latin typeface="Calibri"/>
                <a:cs typeface="Calibri"/>
              </a:rPr>
              <a:t>HRB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yaitu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penyempitan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lumen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saluran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napas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berlebihan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karena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rangsangan </a:t>
            </a:r>
            <a:r>
              <a:rPr dirty="0" sz="1400">
                <a:latin typeface="Calibri"/>
                <a:cs typeface="Calibri"/>
              </a:rPr>
              <a:t>fisis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/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kimia.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7943" y="3729228"/>
            <a:ext cx="120396" cy="124967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846734" y="3982338"/>
            <a:ext cx="8369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latin typeface="Calibri"/>
                <a:cs typeface="Calibri"/>
              </a:rPr>
              <a:t>berlebihan.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2093976" y="2505455"/>
            <a:ext cx="2327275" cy="993775"/>
            <a:chOff x="2093976" y="2505455"/>
            <a:chExt cx="2327275" cy="993775"/>
          </a:xfrm>
        </p:grpSpPr>
        <p:pic>
          <p:nvPicPr>
            <p:cNvPr id="19" name="object 1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13176" y="2505455"/>
              <a:ext cx="1107948" cy="993648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93976" y="2505455"/>
              <a:ext cx="1069848" cy="993648"/>
            </a:xfrm>
            <a:prstGeom prst="rect">
              <a:avLst/>
            </a:prstGeom>
          </p:spPr>
        </p:pic>
      </p:grpSp>
      <p:sp>
        <p:nvSpPr>
          <p:cNvPr id="21" name="object 21" descr=""/>
          <p:cNvSpPr txBox="1"/>
          <p:nvPr/>
        </p:nvSpPr>
        <p:spPr>
          <a:xfrm>
            <a:off x="1626742" y="2885313"/>
            <a:ext cx="55372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latin typeface="Calibri"/>
                <a:cs typeface="Calibri"/>
              </a:rPr>
              <a:t>Normal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467097" y="2870073"/>
            <a:ext cx="413384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-20">
                <a:latin typeface="Calibri"/>
                <a:cs typeface="Calibri"/>
              </a:rPr>
              <a:t>Asma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846734" y="3662298"/>
            <a:ext cx="5420995" cy="4781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Calibri"/>
                <a:cs typeface="Calibri"/>
              </a:rPr>
              <a:t>Pada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orang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normal,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rangsangan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tersebut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tidak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menyebabkan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penyempitan</a:t>
            </a:r>
            <a:endParaRPr sz="1400">
              <a:latin typeface="Calibri"/>
              <a:cs typeface="Calibri"/>
            </a:endParaRPr>
          </a:p>
          <a:p>
            <a:pPr marL="2362200">
              <a:lnSpc>
                <a:spcPct val="100000"/>
              </a:lnSpc>
              <a:spcBef>
                <a:spcPts val="795"/>
              </a:spcBef>
            </a:pPr>
            <a:r>
              <a:rPr dirty="0" sz="900" spc="-10">
                <a:latin typeface="Calibri"/>
                <a:cs typeface="Calibri"/>
              </a:rPr>
              <a:t>Yunus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 spc="-50">
                <a:latin typeface="Calibri"/>
                <a:cs typeface="Calibri"/>
              </a:rPr>
              <a:t>F,</a:t>
            </a:r>
            <a:r>
              <a:rPr dirty="0" sz="900">
                <a:latin typeface="Calibri"/>
                <a:cs typeface="Calibri"/>
              </a:rPr>
              <a:t> Amanda G.</a:t>
            </a:r>
            <a:r>
              <a:rPr dirty="0" sz="900" spc="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Uji</a:t>
            </a:r>
            <a:r>
              <a:rPr dirty="0" sz="900" spc="-10">
                <a:latin typeface="Calibri"/>
                <a:cs typeface="Calibri"/>
              </a:rPr>
              <a:t> Provokasi</a:t>
            </a:r>
            <a:r>
              <a:rPr dirty="0" sz="900" spc="-3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Bronkus.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Buku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Ajar</a:t>
            </a:r>
            <a:r>
              <a:rPr dirty="0" sz="900" spc="-10">
                <a:latin typeface="Calibri"/>
                <a:cs typeface="Calibri"/>
              </a:rPr>
              <a:t> Pulmonologi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209544" y="4114927"/>
            <a:ext cx="26752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Calibri"/>
                <a:cs typeface="Calibri"/>
              </a:rPr>
              <a:t>dan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Kedokteran</a:t>
            </a:r>
            <a:r>
              <a:rPr dirty="0" sz="900" spc="1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Respirasi.</a:t>
            </a:r>
            <a:r>
              <a:rPr dirty="0" sz="900" spc="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Jakarta: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UIP;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2017.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p.</a:t>
            </a:r>
            <a:r>
              <a:rPr dirty="0" sz="900" spc="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305–323.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382524" y="869061"/>
            <a:ext cx="6094730" cy="3427729"/>
          </a:xfrm>
          <a:custGeom>
            <a:avLst/>
            <a:gdLst/>
            <a:ahLst/>
            <a:cxnLst/>
            <a:rect l="l" t="t" r="r" b="b"/>
            <a:pathLst>
              <a:path w="6094730" h="3427729">
                <a:moveTo>
                  <a:pt x="0" y="3427729"/>
                </a:moveTo>
                <a:lnTo>
                  <a:pt x="6094476" y="3427729"/>
                </a:lnTo>
                <a:lnTo>
                  <a:pt x="6094476" y="0"/>
                </a:lnTo>
                <a:lnTo>
                  <a:pt x="0" y="0"/>
                </a:lnTo>
                <a:lnTo>
                  <a:pt x="0" y="3427729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6" name="object 26" descr=""/>
          <p:cNvGrpSpPr/>
          <p:nvPr/>
        </p:nvGrpSpPr>
        <p:grpSpPr>
          <a:xfrm>
            <a:off x="363474" y="4825746"/>
            <a:ext cx="6113780" cy="3467100"/>
            <a:chOff x="363474" y="4825746"/>
            <a:chExt cx="6113780" cy="3467100"/>
          </a:xfrm>
        </p:grpSpPr>
        <p:sp>
          <p:nvSpPr>
            <p:cNvPr id="27" name="object 27" descr=""/>
            <p:cNvSpPr/>
            <p:nvPr/>
          </p:nvSpPr>
          <p:spPr>
            <a:xfrm>
              <a:off x="572223" y="4844796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82524" y="4844796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72223" y="4844796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82524" y="4955159"/>
              <a:ext cx="2665730" cy="495300"/>
            </a:xfrm>
            <a:custGeom>
              <a:avLst/>
              <a:gdLst/>
              <a:ahLst/>
              <a:cxnLst/>
              <a:rect l="l" t="t" r="r" b="b"/>
              <a:pathLst>
                <a:path w="2665730" h="495300">
                  <a:moveTo>
                    <a:pt x="2417826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417826" y="495300"/>
                  </a:lnTo>
                  <a:lnTo>
                    <a:pt x="2467737" y="490268"/>
                  </a:lnTo>
                  <a:lnTo>
                    <a:pt x="2514224" y="475839"/>
                  </a:lnTo>
                  <a:lnTo>
                    <a:pt x="2556291" y="453006"/>
                  </a:lnTo>
                  <a:lnTo>
                    <a:pt x="2592943" y="422767"/>
                  </a:lnTo>
                  <a:lnTo>
                    <a:pt x="2623182" y="386115"/>
                  </a:lnTo>
                  <a:lnTo>
                    <a:pt x="2646015" y="344048"/>
                  </a:lnTo>
                  <a:lnTo>
                    <a:pt x="2660444" y="297561"/>
                  </a:lnTo>
                  <a:lnTo>
                    <a:pt x="2665476" y="247650"/>
                  </a:lnTo>
                  <a:lnTo>
                    <a:pt x="2660444" y="197738"/>
                  </a:lnTo>
                  <a:lnTo>
                    <a:pt x="2646015" y="151251"/>
                  </a:lnTo>
                  <a:lnTo>
                    <a:pt x="2623182" y="109184"/>
                  </a:lnTo>
                  <a:lnTo>
                    <a:pt x="2592943" y="72532"/>
                  </a:lnTo>
                  <a:lnTo>
                    <a:pt x="2556291" y="42293"/>
                  </a:lnTo>
                  <a:lnTo>
                    <a:pt x="2514224" y="19460"/>
                  </a:lnTo>
                  <a:lnTo>
                    <a:pt x="2467737" y="5031"/>
                  </a:lnTo>
                  <a:lnTo>
                    <a:pt x="241782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82524" y="4955159"/>
              <a:ext cx="2665730" cy="495300"/>
            </a:xfrm>
            <a:custGeom>
              <a:avLst/>
              <a:gdLst/>
              <a:ahLst/>
              <a:cxnLst/>
              <a:rect l="l" t="t" r="r" b="b"/>
              <a:pathLst>
                <a:path w="2665730" h="495300">
                  <a:moveTo>
                    <a:pt x="0" y="0"/>
                  </a:moveTo>
                  <a:lnTo>
                    <a:pt x="2417826" y="0"/>
                  </a:lnTo>
                  <a:lnTo>
                    <a:pt x="2467737" y="5031"/>
                  </a:lnTo>
                  <a:lnTo>
                    <a:pt x="2514224" y="19460"/>
                  </a:lnTo>
                  <a:lnTo>
                    <a:pt x="2556291" y="42293"/>
                  </a:lnTo>
                  <a:lnTo>
                    <a:pt x="2592943" y="72532"/>
                  </a:lnTo>
                  <a:lnTo>
                    <a:pt x="2623182" y="109184"/>
                  </a:lnTo>
                  <a:lnTo>
                    <a:pt x="2646015" y="151251"/>
                  </a:lnTo>
                  <a:lnTo>
                    <a:pt x="2660444" y="197738"/>
                  </a:lnTo>
                  <a:lnTo>
                    <a:pt x="2665476" y="247650"/>
                  </a:lnTo>
                  <a:lnTo>
                    <a:pt x="2660444" y="297561"/>
                  </a:lnTo>
                  <a:lnTo>
                    <a:pt x="2646015" y="344048"/>
                  </a:lnTo>
                  <a:lnTo>
                    <a:pt x="2623182" y="386115"/>
                  </a:lnTo>
                  <a:lnTo>
                    <a:pt x="2592943" y="422767"/>
                  </a:lnTo>
                  <a:lnTo>
                    <a:pt x="2556291" y="453006"/>
                  </a:lnTo>
                  <a:lnTo>
                    <a:pt x="2514224" y="475839"/>
                  </a:lnTo>
                  <a:lnTo>
                    <a:pt x="2467737" y="490268"/>
                  </a:lnTo>
                  <a:lnTo>
                    <a:pt x="2417826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394715" y="5057013"/>
            <a:ext cx="21297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Hiper</a:t>
            </a:r>
            <a:r>
              <a:rPr dirty="0" sz="1600" spc="-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Responsif</a:t>
            </a:r>
            <a:r>
              <a:rPr dirty="0" sz="16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Bronkus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2093976" y="5031359"/>
            <a:ext cx="2327275" cy="2444115"/>
            <a:chOff x="2093976" y="5031359"/>
            <a:chExt cx="2327275" cy="2444115"/>
          </a:xfrm>
        </p:grpSpPr>
        <p:sp>
          <p:nvSpPr>
            <p:cNvPr id="34" name="object 34" descr=""/>
            <p:cNvSpPr/>
            <p:nvPr/>
          </p:nvSpPr>
          <p:spPr>
            <a:xfrm>
              <a:off x="2591562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34" y="297033"/>
                  </a:lnTo>
                  <a:lnTo>
                    <a:pt x="242364" y="275405"/>
                  </a:lnTo>
                  <a:lnTo>
                    <a:pt x="275368" y="242419"/>
                  </a:lnTo>
                  <a:lnTo>
                    <a:pt x="297021" y="200582"/>
                  </a:lnTo>
                  <a:lnTo>
                    <a:pt x="304800" y="152400"/>
                  </a:lnTo>
                  <a:lnTo>
                    <a:pt x="297021" y="104217"/>
                  </a:lnTo>
                  <a:lnTo>
                    <a:pt x="275368" y="62380"/>
                  </a:lnTo>
                  <a:lnTo>
                    <a:pt x="242364" y="29394"/>
                  </a:lnTo>
                  <a:lnTo>
                    <a:pt x="200534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591562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34" y="7766"/>
                  </a:lnTo>
                  <a:lnTo>
                    <a:pt x="242364" y="29394"/>
                  </a:lnTo>
                  <a:lnTo>
                    <a:pt x="275368" y="62380"/>
                  </a:lnTo>
                  <a:lnTo>
                    <a:pt x="297021" y="104217"/>
                  </a:lnTo>
                  <a:lnTo>
                    <a:pt x="304800" y="152400"/>
                  </a:lnTo>
                  <a:lnTo>
                    <a:pt x="297021" y="200582"/>
                  </a:lnTo>
                  <a:lnTo>
                    <a:pt x="275368" y="242419"/>
                  </a:lnTo>
                  <a:lnTo>
                    <a:pt x="242364" y="275405"/>
                  </a:lnTo>
                  <a:lnTo>
                    <a:pt x="200534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13176" y="6481572"/>
              <a:ext cx="1107948" cy="993647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93976" y="6481572"/>
              <a:ext cx="1069848" cy="993647"/>
            </a:xfrm>
            <a:prstGeom prst="rect">
              <a:avLst/>
            </a:prstGeom>
          </p:spPr>
        </p:pic>
      </p:grpSp>
      <p:sp>
        <p:nvSpPr>
          <p:cNvPr id="38" name="object 38" descr=""/>
          <p:cNvSpPr txBox="1"/>
          <p:nvPr/>
        </p:nvSpPr>
        <p:spPr>
          <a:xfrm>
            <a:off x="1626742" y="6904101"/>
            <a:ext cx="3241040" cy="1936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55"/>
              </a:lnSpc>
              <a:tabLst>
                <a:tab pos="2839720" algn="l"/>
              </a:tabLst>
            </a:pPr>
            <a:r>
              <a:rPr dirty="0" sz="1400" spc="-10">
                <a:latin typeface="Calibri"/>
                <a:cs typeface="Calibri"/>
              </a:rPr>
              <a:t>Normal</a:t>
            </a:r>
            <a:r>
              <a:rPr dirty="0" sz="1400">
                <a:latin typeface="Calibri"/>
                <a:cs typeface="Calibri"/>
              </a:rPr>
              <a:t>	</a:t>
            </a:r>
            <a:r>
              <a:rPr dirty="0" baseline="3968" sz="2100" spc="-30">
                <a:latin typeface="Calibri"/>
                <a:cs typeface="Calibri"/>
              </a:rPr>
              <a:t>Asma</a:t>
            </a:r>
            <a:endParaRPr baseline="3968" sz="2100">
              <a:latin typeface="Calibri"/>
              <a:cs typeface="Calibri"/>
            </a:endParaRPr>
          </a:p>
        </p:txBody>
      </p:sp>
      <p:sp>
        <p:nvSpPr>
          <p:cNvPr id="39" name="object 39" descr=""/>
          <p:cNvSpPr/>
          <p:nvPr/>
        </p:nvSpPr>
        <p:spPr>
          <a:xfrm>
            <a:off x="610323" y="6817169"/>
            <a:ext cx="5791200" cy="1228090"/>
          </a:xfrm>
          <a:custGeom>
            <a:avLst/>
            <a:gdLst/>
            <a:ahLst/>
            <a:cxnLst/>
            <a:rect l="l" t="t" r="r" b="b"/>
            <a:pathLst>
              <a:path w="5791200" h="1228090">
                <a:moveTo>
                  <a:pt x="5791200" y="0"/>
                </a:moveTo>
                <a:lnTo>
                  <a:pt x="0" y="0"/>
                </a:lnTo>
                <a:lnTo>
                  <a:pt x="0" y="1228026"/>
                </a:lnTo>
                <a:lnTo>
                  <a:pt x="5791200" y="1228026"/>
                </a:lnTo>
                <a:lnTo>
                  <a:pt x="57912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 txBox="1"/>
          <p:nvPr/>
        </p:nvSpPr>
        <p:spPr>
          <a:xfrm>
            <a:off x="698703" y="6795922"/>
            <a:ext cx="5617210" cy="119634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HRB</a:t>
            </a:r>
            <a:r>
              <a:rPr dirty="0" u="sng" sz="16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non</a:t>
            </a:r>
            <a:r>
              <a:rPr dirty="0" u="sng" sz="1600" spc="-3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asmatik:</a:t>
            </a:r>
            <a:endParaRPr sz="1600">
              <a:latin typeface="Calibri"/>
              <a:cs typeface="Calibri"/>
            </a:endParaRPr>
          </a:p>
          <a:p>
            <a:pPr algn="ctr" marL="12065" marR="5080">
              <a:lnSpc>
                <a:spcPct val="120000"/>
              </a:lnSpc>
            </a:pPr>
            <a:r>
              <a:rPr dirty="0" sz="1600">
                <a:latin typeface="Calibri"/>
                <a:cs typeface="Calibri"/>
              </a:rPr>
              <a:t>PPOK,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 spc="-25">
                <a:latin typeface="Calibri"/>
                <a:cs typeface="Calibri"/>
              </a:rPr>
              <a:t>SOPT, </a:t>
            </a:r>
            <a:r>
              <a:rPr dirty="0" sz="1600" spc="-10">
                <a:latin typeface="Calibri"/>
                <a:cs typeface="Calibri"/>
              </a:rPr>
              <a:t>infeksi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virus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saluran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napas,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rhinitis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alergi,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fibrosis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kistik, </a:t>
            </a:r>
            <a:r>
              <a:rPr dirty="0" sz="1600">
                <a:latin typeface="Calibri"/>
                <a:cs typeface="Calibri"/>
              </a:rPr>
              <a:t>pneumonitis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hipersensitivitas,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pajanan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polutan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atau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iritan,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85"/>
              </a:spcBef>
            </a:pPr>
            <a:r>
              <a:rPr dirty="0" sz="1600" spc="-10">
                <a:latin typeface="Calibri"/>
                <a:cs typeface="Calibri"/>
              </a:rPr>
              <a:t>sarkoidosis, stenosis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mitral,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displasia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bronkopulmoner,</a:t>
            </a:r>
            <a:r>
              <a:rPr dirty="0" sz="1600" spc="1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subjek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sehat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1" name="object 41" descr=""/>
          <p:cNvSpPr/>
          <p:nvPr/>
        </p:nvSpPr>
        <p:spPr>
          <a:xfrm>
            <a:off x="382524" y="4845684"/>
            <a:ext cx="6094730" cy="3428365"/>
          </a:xfrm>
          <a:custGeom>
            <a:avLst/>
            <a:gdLst/>
            <a:ahLst/>
            <a:cxnLst/>
            <a:rect l="l" t="t" r="r" b="b"/>
            <a:pathLst>
              <a:path w="6094730" h="3428365">
                <a:moveTo>
                  <a:pt x="0" y="3428111"/>
                </a:moveTo>
                <a:lnTo>
                  <a:pt x="6094476" y="3428111"/>
                </a:lnTo>
                <a:lnTo>
                  <a:pt x="6094476" y="0"/>
                </a:lnTo>
                <a:lnTo>
                  <a:pt x="0" y="0"/>
                </a:lnTo>
                <a:lnTo>
                  <a:pt x="0" y="3428111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dirty="0" spc="-50"/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474" y="849630"/>
            <a:ext cx="6113780" cy="3467100"/>
            <a:chOff x="363474" y="849630"/>
            <a:chExt cx="611378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2524" y="979043"/>
              <a:ext cx="2665730" cy="495300"/>
            </a:xfrm>
            <a:custGeom>
              <a:avLst/>
              <a:gdLst/>
              <a:ahLst/>
              <a:cxnLst/>
              <a:rect l="l" t="t" r="r" b="b"/>
              <a:pathLst>
                <a:path w="2665730" h="495300">
                  <a:moveTo>
                    <a:pt x="2417826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417826" y="495300"/>
                  </a:lnTo>
                  <a:lnTo>
                    <a:pt x="2467737" y="490268"/>
                  </a:lnTo>
                  <a:lnTo>
                    <a:pt x="2514224" y="475839"/>
                  </a:lnTo>
                  <a:lnTo>
                    <a:pt x="2556291" y="453006"/>
                  </a:lnTo>
                  <a:lnTo>
                    <a:pt x="2592943" y="422767"/>
                  </a:lnTo>
                  <a:lnTo>
                    <a:pt x="2623182" y="386115"/>
                  </a:lnTo>
                  <a:lnTo>
                    <a:pt x="2646015" y="344048"/>
                  </a:lnTo>
                  <a:lnTo>
                    <a:pt x="2660444" y="297561"/>
                  </a:lnTo>
                  <a:lnTo>
                    <a:pt x="2665476" y="247650"/>
                  </a:lnTo>
                  <a:lnTo>
                    <a:pt x="2660444" y="197738"/>
                  </a:lnTo>
                  <a:lnTo>
                    <a:pt x="2646015" y="151251"/>
                  </a:lnTo>
                  <a:lnTo>
                    <a:pt x="2623182" y="109184"/>
                  </a:lnTo>
                  <a:lnTo>
                    <a:pt x="2592943" y="72532"/>
                  </a:lnTo>
                  <a:lnTo>
                    <a:pt x="2556291" y="42293"/>
                  </a:lnTo>
                  <a:lnTo>
                    <a:pt x="2514224" y="19460"/>
                  </a:lnTo>
                  <a:lnTo>
                    <a:pt x="2467737" y="5031"/>
                  </a:lnTo>
                  <a:lnTo>
                    <a:pt x="241782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2524" y="979043"/>
              <a:ext cx="2665730" cy="495300"/>
            </a:xfrm>
            <a:custGeom>
              <a:avLst/>
              <a:gdLst/>
              <a:ahLst/>
              <a:cxnLst/>
              <a:rect l="l" t="t" r="r" b="b"/>
              <a:pathLst>
                <a:path w="2665730" h="495300">
                  <a:moveTo>
                    <a:pt x="0" y="0"/>
                  </a:moveTo>
                  <a:lnTo>
                    <a:pt x="2417826" y="0"/>
                  </a:lnTo>
                  <a:lnTo>
                    <a:pt x="2467737" y="5031"/>
                  </a:lnTo>
                  <a:lnTo>
                    <a:pt x="2514224" y="19460"/>
                  </a:lnTo>
                  <a:lnTo>
                    <a:pt x="2556291" y="42293"/>
                  </a:lnTo>
                  <a:lnTo>
                    <a:pt x="2592943" y="72532"/>
                  </a:lnTo>
                  <a:lnTo>
                    <a:pt x="2623182" y="109184"/>
                  </a:lnTo>
                  <a:lnTo>
                    <a:pt x="2646015" y="151251"/>
                  </a:lnTo>
                  <a:lnTo>
                    <a:pt x="2660444" y="197738"/>
                  </a:lnTo>
                  <a:lnTo>
                    <a:pt x="2665476" y="247650"/>
                  </a:lnTo>
                  <a:lnTo>
                    <a:pt x="2660444" y="297561"/>
                  </a:lnTo>
                  <a:lnTo>
                    <a:pt x="2646015" y="344048"/>
                  </a:lnTo>
                  <a:lnTo>
                    <a:pt x="2623182" y="386115"/>
                  </a:lnTo>
                  <a:lnTo>
                    <a:pt x="2592943" y="422767"/>
                  </a:lnTo>
                  <a:lnTo>
                    <a:pt x="2556291" y="453006"/>
                  </a:lnTo>
                  <a:lnTo>
                    <a:pt x="2514224" y="475839"/>
                  </a:lnTo>
                  <a:lnTo>
                    <a:pt x="2467737" y="490268"/>
                  </a:lnTo>
                  <a:lnTo>
                    <a:pt x="2417826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43280" y="1080008"/>
            <a:ext cx="18846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35" b="1">
                <a:solidFill>
                  <a:srgbClr val="FFFFFF"/>
                </a:solidFill>
                <a:latin typeface="Calibri"/>
                <a:cs typeface="Calibri"/>
              </a:rPr>
              <a:t>Tes</a:t>
            </a:r>
            <a:r>
              <a:rPr dirty="0" sz="16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Provokasi</a:t>
            </a:r>
            <a:r>
              <a:rPr dirty="0" sz="16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Bronkus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617943" y="1055242"/>
            <a:ext cx="2298065" cy="2375535"/>
            <a:chOff x="617943" y="1055242"/>
            <a:chExt cx="2298065" cy="2375535"/>
          </a:xfrm>
        </p:grpSpPr>
        <p:sp>
          <p:nvSpPr>
            <p:cNvPr id="11" name="object 11" descr=""/>
            <p:cNvSpPr/>
            <p:nvPr/>
          </p:nvSpPr>
          <p:spPr>
            <a:xfrm>
              <a:off x="2591562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34" y="297033"/>
                  </a:lnTo>
                  <a:lnTo>
                    <a:pt x="242364" y="275405"/>
                  </a:lnTo>
                  <a:lnTo>
                    <a:pt x="275368" y="242419"/>
                  </a:lnTo>
                  <a:lnTo>
                    <a:pt x="297021" y="200582"/>
                  </a:lnTo>
                  <a:lnTo>
                    <a:pt x="304800" y="152400"/>
                  </a:lnTo>
                  <a:lnTo>
                    <a:pt x="297021" y="104217"/>
                  </a:lnTo>
                  <a:lnTo>
                    <a:pt x="275368" y="62380"/>
                  </a:lnTo>
                  <a:lnTo>
                    <a:pt x="242364" y="29394"/>
                  </a:lnTo>
                  <a:lnTo>
                    <a:pt x="200534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591562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34" y="7766"/>
                  </a:lnTo>
                  <a:lnTo>
                    <a:pt x="242364" y="29394"/>
                  </a:lnTo>
                  <a:lnTo>
                    <a:pt x="275368" y="62380"/>
                  </a:lnTo>
                  <a:lnTo>
                    <a:pt x="297021" y="104217"/>
                  </a:lnTo>
                  <a:lnTo>
                    <a:pt x="304800" y="152400"/>
                  </a:lnTo>
                  <a:lnTo>
                    <a:pt x="297021" y="200582"/>
                  </a:lnTo>
                  <a:lnTo>
                    <a:pt x="275368" y="242419"/>
                  </a:lnTo>
                  <a:lnTo>
                    <a:pt x="242364" y="275405"/>
                  </a:lnTo>
                  <a:lnTo>
                    <a:pt x="200534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943" y="1825751"/>
              <a:ext cx="140208" cy="141731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943" y="2191511"/>
              <a:ext cx="140208" cy="141731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943" y="3288791"/>
              <a:ext cx="140208" cy="141732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834034" y="1628292"/>
            <a:ext cx="5041265" cy="2586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99185">
              <a:lnSpc>
                <a:spcPct val="150000"/>
              </a:lnSpc>
              <a:spcBef>
                <a:spcPts val="100"/>
              </a:spcBef>
            </a:pPr>
            <a:r>
              <a:rPr dirty="0" sz="1600" spc="-40">
                <a:latin typeface="Calibri"/>
                <a:cs typeface="Calibri"/>
              </a:rPr>
              <a:t>Tes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Provokasi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Bronkus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>
                <a:latin typeface="Wingdings"/>
                <a:cs typeface="Wingdings"/>
              </a:rPr>
              <a:t></a:t>
            </a:r>
            <a:r>
              <a:rPr dirty="0" sz="1600" spc="-70">
                <a:latin typeface="Times New Roman"/>
                <a:cs typeface="Times New Roman"/>
              </a:rPr>
              <a:t> </a:t>
            </a:r>
            <a:r>
              <a:rPr dirty="0" sz="1600">
                <a:latin typeface="Calibri"/>
                <a:cs typeface="Calibri"/>
              </a:rPr>
              <a:t>tes</a:t>
            </a:r>
            <a:r>
              <a:rPr dirty="0" sz="1600" spc="-5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untuk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menilai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 spc="-25">
                <a:latin typeface="Calibri"/>
                <a:cs typeface="Calibri"/>
              </a:rPr>
              <a:t>HRB </a:t>
            </a:r>
            <a:r>
              <a:rPr dirty="0" sz="1600" spc="-40">
                <a:latin typeface="Calibri"/>
                <a:cs typeface="Calibri"/>
              </a:rPr>
              <a:t>Tes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langsung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/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-10" i="1">
                <a:latin typeface="Calibri"/>
                <a:cs typeface="Calibri"/>
              </a:rPr>
              <a:t>direct</a:t>
            </a:r>
            <a:r>
              <a:rPr dirty="0" sz="1600" spc="-1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316865" indent="-227965">
              <a:lnSpc>
                <a:spcPct val="100000"/>
              </a:lnSpc>
              <a:spcBef>
                <a:spcPts val="960"/>
              </a:spcBef>
              <a:buFont typeface="Wingdings"/>
              <a:buChar char=""/>
              <a:tabLst>
                <a:tab pos="316865" algn="l"/>
              </a:tabLst>
            </a:pPr>
            <a:r>
              <a:rPr dirty="0" sz="1600" spc="-10">
                <a:latin typeface="Calibri"/>
                <a:cs typeface="Calibri"/>
              </a:rPr>
              <a:t>Metakolin: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sensitifitas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tinggi</a:t>
            </a:r>
            <a:endParaRPr sz="1600">
              <a:latin typeface="Calibri"/>
              <a:cs typeface="Calibri"/>
            </a:endParaRPr>
          </a:p>
          <a:p>
            <a:pPr marL="12700" marR="1060450" indent="304165">
              <a:lnSpc>
                <a:spcPct val="150000"/>
              </a:lnSpc>
              <a:buFont typeface="Wingdings"/>
              <a:buChar char=""/>
              <a:tabLst>
                <a:tab pos="316865" algn="l"/>
              </a:tabLst>
            </a:pPr>
            <a:r>
              <a:rPr dirty="0" sz="1600">
                <a:latin typeface="Calibri"/>
                <a:cs typeface="Calibri"/>
              </a:rPr>
              <a:t>Histamin: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kurang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disukai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daripada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metakolin </a:t>
            </a:r>
            <a:r>
              <a:rPr dirty="0" sz="1600" spc="-40">
                <a:latin typeface="Calibri"/>
                <a:cs typeface="Calibri"/>
              </a:rPr>
              <a:t>Tes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tidak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langsung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/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10" i="1">
                <a:latin typeface="Calibri"/>
                <a:cs typeface="Calibri"/>
              </a:rPr>
              <a:t>indirect</a:t>
            </a:r>
            <a:r>
              <a:rPr dirty="0" sz="1600" spc="-1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316865" indent="-227965">
              <a:lnSpc>
                <a:spcPct val="100000"/>
              </a:lnSpc>
              <a:spcBef>
                <a:spcPts val="960"/>
              </a:spcBef>
              <a:buFont typeface="Wingdings"/>
              <a:buChar char=""/>
              <a:tabLst>
                <a:tab pos="316865" algn="l"/>
              </a:tabLst>
            </a:pPr>
            <a:r>
              <a:rPr dirty="0" sz="1600">
                <a:latin typeface="Calibri"/>
                <a:cs typeface="Calibri"/>
              </a:rPr>
              <a:t>Spesifisitas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tinggi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tapi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kurang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sensitif</a:t>
            </a:r>
            <a:endParaRPr sz="1600">
              <a:latin typeface="Calibri"/>
              <a:cs typeface="Calibri"/>
            </a:endParaRPr>
          </a:p>
          <a:p>
            <a:pPr marL="316865" indent="-227965">
              <a:lnSpc>
                <a:spcPct val="100000"/>
              </a:lnSpc>
              <a:spcBef>
                <a:spcPts val="960"/>
              </a:spcBef>
              <a:buFont typeface="Wingdings"/>
              <a:buChar char=""/>
              <a:tabLst>
                <a:tab pos="316865" algn="l"/>
              </a:tabLst>
            </a:pPr>
            <a:r>
              <a:rPr dirty="0" sz="1600">
                <a:latin typeface="Calibri"/>
                <a:cs typeface="Calibri"/>
              </a:rPr>
              <a:t>Hasil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positif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lebih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unggul</a:t>
            </a:r>
            <a:r>
              <a:rPr dirty="0" sz="1600" spc="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dalam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Dx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asma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dibanding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 i="1">
                <a:latin typeface="Calibri"/>
                <a:cs typeface="Calibri"/>
              </a:rPr>
              <a:t>direct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370331" y="856869"/>
            <a:ext cx="6118860" cy="3452495"/>
            <a:chOff x="370331" y="856869"/>
            <a:chExt cx="6118860" cy="3452495"/>
          </a:xfrm>
        </p:grpSpPr>
        <p:sp>
          <p:nvSpPr>
            <p:cNvPr id="18" name="object 18" descr=""/>
            <p:cNvSpPr/>
            <p:nvPr/>
          </p:nvSpPr>
          <p:spPr>
            <a:xfrm>
              <a:off x="5448172" y="2434551"/>
              <a:ext cx="1029335" cy="384810"/>
            </a:xfrm>
            <a:custGeom>
              <a:avLst/>
              <a:gdLst/>
              <a:ahLst/>
              <a:cxnLst/>
              <a:rect l="l" t="t" r="r" b="b"/>
              <a:pathLst>
                <a:path w="1029335" h="384810">
                  <a:moveTo>
                    <a:pt x="1028826" y="0"/>
                  </a:moveTo>
                  <a:lnTo>
                    <a:pt x="0" y="0"/>
                  </a:lnTo>
                  <a:lnTo>
                    <a:pt x="0" y="384721"/>
                  </a:lnTo>
                  <a:lnTo>
                    <a:pt x="1028826" y="384721"/>
                  </a:lnTo>
                  <a:lnTo>
                    <a:pt x="102882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01996" y="2348483"/>
              <a:ext cx="1082039" cy="635508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99099" y="2536063"/>
              <a:ext cx="688975" cy="190627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5448172" y="3244176"/>
              <a:ext cx="1029335" cy="384810"/>
            </a:xfrm>
            <a:custGeom>
              <a:avLst/>
              <a:gdLst/>
              <a:ahLst/>
              <a:cxnLst/>
              <a:rect l="l" t="t" r="r" b="b"/>
              <a:pathLst>
                <a:path w="1029335" h="384810">
                  <a:moveTo>
                    <a:pt x="1028826" y="0"/>
                  </a:moveTo>
                  <a:lnTo>
                    <a:pt x="0" y="0"/>
                  </a:lnTo>
                  <a:lnTo>
                    <a:pt x="0" y="384721"/>
                  </a:lnTo>
                  <a:lnTo>
                    <a:pt x="1028826" y="384721"/>
                  </a:lnTo>
                  <a:lnTo>
                    <a:pt x="1028826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01996" y="3159251"/>
              <a:ext cx="874776" cy="635508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99099" y="3345688"/>
              <a:ext cx="470281" cy="237617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382523" y="869061"/>
              <a:ext cx="6094730" cy="3427729"/>
            </a:xfrm>
            <a:custGeom>
              <a:avLst/>
              <a:gdLst/>
              <a:ahLst/>
              <a:cxnLst/>
              <a:rect l="l" t="t" r="r" b="b"/>
              <a:pathLst>
                <a:path w="6094730" h="3427729">
                  <a:moveTo>
                    <a:pt x="0" y="3427729"/>
                  </a:moveTo>
                  <a:lnTo>
                    <a:pt x="6094476" y="3427729"/>
                  </a:lnTo>
                  <a:lnTo>
                    <a:pt x="6094476" y="0"/>
                  </a:lnTo>
                  <a:lnTo>
                    <a:pt x="0" y="0"/>
                  </a:lnTo>
                  <a:lnTo>
                    <a:pt x="0" y="3427729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 descr=""/>
          <p:cNvGrpSpPr/>
          <p:nvPr/>
        </p:nvGrpSpPr>
        <p:grpSpPr>
          <a:xfrm>
            <a:off x="363474" y="4825746"/>
            <a:ext cx="6113780" cy="3467100"/>
            <a:chOff x="363474" y="4825746"/>
            <a:chExt cx="6113780" cy="3467100"/>
          </a:xfrm>
        </p:grpSpPr>
        <p:sp>
          <p:nvSpPr>
            <p:cNvPr id="26" name="object 26" descr=""/>
            <p:cNvSpPr/>
            <p:nvPr/>
          </p:nvSpPr>
          <p:spPr>
            <a:xfrm>
              <a:off x="572223" y="4844796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82524" y="4844796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72223" y="4844796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82524" y="4955159"/>
              <a:ext cx="2665730" cy="495300"/>
            </a:xfrm>
            <a:custGeom>
              <a:avLst/>
              <a:gdLst/>
              <a:ahLst/>
              <a:cxnLst/>
              <a:rect l="l" t="t" r="r" b="b"/>
              <a:pathLst>
                <a:path w="2665730" h="495300">
                  <a:moveTo>
                    <a:pt x="2417826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417826" y="495300"/>
                  </a:lnTo>
                  <a:lnTo>
                    <a:pt x="2467737" y="490268"/>
                  </a:lnTo>
                  <a:lnTo>
                    <a:pt x="2514224" y="475839"/>
                  </a:lnTo>
                  <a:lnTo>
                    <a:pt x="2556291" y="453006"/>
                  </a:lnTo>
                  <a:lnTo>
                    <a:pt x="2592943" y="422767"/>
                  </a:lnTo>
                  <a:lnTo>
                    <a:pt x="2623182" y="386115"/>
                  </a:lnTo>
                  <a:lnTo>
                    <a:pt x="2646015" y="344048"/>
                  </a:lnTo>
                  <a:lnTo>
                    <a:pt x="2660444" y="297561"/>
                  </a:lnTo>
                  <a:lnTo>
                    <a:pt x="2665476" y="247650"/>
                  </a:lnTo>
                  <a:lnTo>
                    <a:pt x="2660444" y="197738"/>
                  </a:lnTo>
                  <a:lnTo>
                    <a:pt x="2646015" y="151251"/>
                  </a:lnTo>
                  <a:lnTo>
                    <a:pt x="2623182" y="109184"/>
                  </a:lnTo>
                  <a:lnTo>
                    <a:pt x="2592943" y="72532"/>
                  </a:lnTo>
                  <a:lnTo>
                    <a:pt x="2556291" y="42293"/>
                  </a:lnTo>
                  <a:lnTo>
                    <a:pt x="2514224" y="19460"/>
                  </a:lnTo>
                  <a:lnTo>
                    <a:pt x="2467737" y="5031"/>
                  </a:lnTo>
                  <a:lnTo>
                    <a:pt x="241782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82524" y="4955159"/>
              <a:ext cx="2665730" cy="495300"/>
            </a:xfrm>
            <a:custGeom>
              <a:avLst/>
              <a:gdLst/>
              <a:ahLst/>
              <a:cxnLst/>
              <a:rect l="l" t="t" r="r" b="b"/>
              <a:pathLst>
                <a:path w="2665730" h="495300">
                  <a:moveTo>
                    <a:pt x="0" y="0"/>
                  </a:moveTo>
                  <a:lnTo>
                    <a:pt x="2417826" y="0"/>
                  </a:lnTo>
                  <a:lnTo>
                    <a:pt x="2467737" y="5031"/>
                  </a:lnTo>
                  <a:lnTo>
                    <a:pt x="2514224" y="19460"/>
                  </a:lnTo>
                  <a:lnTo>
                    <a:pt x="2556291" y="42293"/>
                  </a:lnTo>
                  <a:lnTo>
                    <a:pt x="2592943" y="72532"/>
                  </a:lnTo>
                  <a:lnTo>
                    <a:pt x="2623182" y="109184"/>
                  </a:lnTo>
                  <a:lnTo>
                    <a:pt x="2646015" y="151251"/>
                  </a:lnTo>
                  <a:lnTo>
                    <a:pt x="2660444" y="197738"/>
                  </a:lnTo>
                  <a:lnTo>
                    <a:pt x="2665476" y="247650"/>
                  </a:lnTo>
                  <a:lnTo>
                    <a:pt x="2660444" y="297561"/>
                  </a:lnTo>
                  <a:lnTo>
                    <a:pt x="2646015" y="344048"/>
                  </a:lnTo>
                  <a:lnTo>
                    <a:pt x="2623182" y="386115"/>
                  </a:lnTo>
                  <a:lnTo>
                    <a:pt x="2592943" y="422767"/>
                  </a:lnTo>
                  <a:lnTo>
                    <a:pt x="2556291" y="453006"/>
                  </a:lnTo>
                  <a:lnTo>
                    <a:pt x="2514224" y="475839"/>
                  </a:lnTo>
                  <a:lnTo>
                    <a:pt x="2467737" y="490268"/>
                  </a:lnTo>
                  <a:lnTo>
                    <a:pt x="2417826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 txBox="1"/>
          <p:nvPr/>
        </p:nvSpPr>
        <p:spPr>
          <a:xfrm>
            <a:off x="443280" y="5057013"/>
            <a:ext cx="18846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35" b="1">
                <a:solidFill>
                  <a:srgbClr val="FFFFFF"/>
                </a:solidFill>
                <a:latin typeface="Calibri"/>
                <a:cs typeface="Calibri"/>
              </a:rPr>
              <a:t>Tes</a:t>
            </a:r>
            <a:r>
              <a:rPr dirty="0" sz="16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Provokasi</a:t>
            </a:r>
            <a:r>
              <a:rPr dirty="0" sz="16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Bronkus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1034796" y="5031359"/>
            <a:ext cx="3928745" cy="1701800"/>
            <a:chOff x="1034796" y="5031359"/>
            <a:chExt cx="3928745" cy="1701800"/>
          </a:xfrm>
        </p:grpSpPr>
        <p:sp>
          <p:nvSpPr>
            <p:cNvPr id="33" name="object 33" descr=""/>
            <p:cNvSpPr/>
            <p:nvPr/>
          </p:nvSpPr>
          <p:spPr>
            <a:xfrm>
              <a:off x="2591562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34" y="297033"/>
                  </a:lnTo>
                  <a:lnTo>
                    <a:pt x="242364" y="275405"/>
                  </a:lnTo>
                  <a:lnTo>
                    <a:pt x="275368" y="242419"/>
                  </a:lnTo>
                  <a:lnTo>
                    <a:pt x="297021" y="200582"/>
                  </a:lnTo>
                  <a:lnTo>
                    <a:pt x="304800" y="152400"/>
                  </a:lnTo>
                  <a:lnTo>
                    <a:pt x="297021" y="104217"/>
                  </a:lnTo>
                  <a:lnTo>
                    <a:pt x="275368" y="62380"/>
                  </a:lnTo>
                  <a:lnTo>
                    <a:pt x="242364" y="29394"/>
                  </a:lnTo>
                  <a:lnTo>
                    <a:pt x="200534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591562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34" y="7766"/>
                  </a:lnTo>
                  <a:lnTo>
                    <a:pt x="242364" y="29394"/>
                  </a:lnTo>
                  <a:lnTo>
                    <a:pt x="275368" y="62380"/>
                  </a:lnTo>
                  <a:lnTo>
                    <a:pt x="297021" y="104217"/>
                  </a:lnTo>
                  <a:lnTo>
                    <a:pt x="304800" y="152400"/>
                  </a:lnTo>
                  <a:lnTo>
                    <a:pt x="297021" y="200582"/>
                  </a:lnTo>
                  <a:lnTo>
                    <a:pt x="275368" y="242419"/>
                  </a:lnTo>
                  <a:lnTo>
                    <a:pt x="242364" y="275405"/>
                  </a:lnTo>
                  <a:lnTo>
                    <a:pt x="200534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181823" y="6182957"/>
              <a:ext cx="1038225" cy="384810"/>
            </a:xfrm>
            <a:custGeom>
              <a:avLst/>
              <a:gdLst/>
              <a:ahLst/>
              <a:cxnLst/>
              <a:rect l="l" t="t" r="r" b="b"/>
              <a:pathLst>
                <a:path w="1038225" h="384809">
                  <a:moveTo>
                    <a:pt x="1038225" y="0"/>
                  </a:moveTo>
                  <a:lnTo>
                    <a:pt x="0" y="0"/>
                  </a:lnTo>
                  <a:lnTo>
                    <a:pt x="0" y="384721"/>
                  </a:lnTo>
                  <a:lnTo>
                    <a:pt x="1038225" y="384721"/>
                  </a:lnTo>
                  <a:lnTo>
                    <a:pt x="10382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4796" y="6097524"/>
              <a:ext cx="1082040" cy="635507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32649" y="6284468"/>
              <a:ext cx="689114" cy="190627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3925062" y="6182957"/>
              <a:ext cx="1038225" cy="384810"/>
            </a:xfrm>
            <a:custGeom>
              <a:avLst/>
              <a:gdLst/>
              <a:ahLst/>
              <a:cxnLst/>
              <a:rect l="l" t="t" r="r" b="b"/>
              <a:pathLst>
                <a:path w="1038225" h="384809">
                  <a:moveTo>
                    <a:pt x="1038225" y="0"/>
                  </a:moveTo>
                  <a:lnTo>
                    <a:pt x="0" y="0"/>
                  </a:lnTo>
                  <a:lnTo>
                    <a:pt x="0" y="384721"/>
                  </a:lnTo>
                  <a:lnTo>
                    <a:pt x="1038225" y="384721"/>
                  </a:lnTo>
                  <a:lnTo>
                    <a:pt x="1038225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77996" y="6097524"/>
              <a:ext cx="874776" cy="635507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75862" y="6284468"/>
              <a:ext cx="470281" cy="237617"/>
            </a:xfrm>
            <a:prstGeom prst="rect">
              <a:avLst/>
            </a:prstGeom>
          </p:spPr>
        </p:pic>
      </p:grpSp>
      <p:sp>
        <p:nvSpPr>
          <p:cNvPr id="41" name="object 41" descr=""/>
          <p:cNvSpPr txBox="1"/>
          <p:nvPr/>
        </p:nvSpPr>
        <p:spPr>
          <a:xfrm>
            <a:off x="1251915" y="5768085"/>
            <a:ext cx="5930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 i="1">
                <a:latin typeface="Calibri"/>
                <a:cs typeface="Calibri"/>
              </a:rPr>
              <a:t>Direct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3967734" y="5754700"/>
            <a:ext cx="7512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 i="1">
                <a:latin typeface="Calibri"/>
                <a:cs typeface="Calibri"/>
              </a:rPr>
              <a:t>Indirect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1215034" y="6671564"/>
            <a:ext cx="16941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(+)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Asma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/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lainnya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solidFill>
                  <a:srgbClr val="FF0000"/>
                </a:solidFill>
                <a:latin typeface="Calibri"/>
                <a:cs typeface="Calibri"/>
              </a:rPr>
              <a:t>(-</a:t>
            </a:r>
            <a:r>
              <a:rPr dirty="0" sz="1800" b="1">
                <a:solidFill>
                  <a:srgbClr val="FF0000"/>
                </a:solidFill>
                <a:latin typeface="Calibri"/>
                <a:cs typeface="Calibri"/>
              </a:rPr>
              <a:t>)</a:t>
            </a:r>
            <a:r>
              <a:rPr dirty="0" sz="1800" spc="-2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alibri"/>
                <a:cs typeface="Calibri"/>
              </a:rPr>
              <a:t>Bukan </a:t>
            </a:r>
            <a:r>
              <a:rPr dirty="0" sz="1800" spc="-20" b="1">
                <a:solidFill>
                  <a:srgbClr val="FF0000"/>
                </a:solidFill>
                <a:latin typeface="Calibri"/>
                <a:cs typeface="Calibri"/>
              </a:rPr>
              <a:t>Asma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3885946" y="6671564"/>
            <a:ext cx="14255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AF50"/>
                </a:solidFill>
                <a:latin typeface="Calibri"/>
                <a:cs typeface="Calibri"/>
              </a:rPr>
              <a:t>(+)</a:t>
            </a:r>
            <a:r>
              <a:rPr dirty="0" sz="1800" spc="-35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1800" spc="-20" b="1">
                <a:solidFill>
                  <a:srgbClr val="00AF50"/>
                </a:solidFill>
                <a:latin typeface="Calibri"/>
                <a:cs typeface="Calibri"/>
              </a:rPr>
              <a:t>Asma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(-</a:t>
            </a:r>
            <a:r>
              <a:rPr dirty="0" sz="1800">
                <a:latin typeface="Calibri"/>
                <a:cs typeface="Calibri"/>
              </a:rPr>
              <a:t>)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Bukan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Asma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5" name="object 45" descr=""/>
          <p:cNvSpPr/>
          <p:nvPr/>
        </p:nvSpPr>
        <p:spPr>
          <a:xfrm>
            <a:off x="382524" y="4845684"/>
            <a:ext cx="6094730" cy="3428365"/>
          </a:xfrm>
          <a:custGeom>
            <a:avLst/>
            <a:gdLst/>
            <a:ahLst/>
            <a:cxnLst/>
            <a:rect l="l" t="t" r="r" b="b"/>
            <a:pathLst>
              <a:path w="6094730" h="3428365">
                <a:moveTo>
                  <a:pt x="0" y="3428111"/>
                </a:moveTo>
                <a:lnTo>
                  <a:pt x="6094476" y="3428111"/>
                </a:lnTo>
                <a:lnTo>
                  <a:pt x="6094476" y="0"/>
                </a:lnTo>
                <a:lnTo>
                  <a:pt x="0" y="0"/>
                </a:lnTo>
                <a:lnTo>
                  <a:pt x="0" y="3428111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dirty="0" spc="-50"/>
              <a:t>3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474" y="849630"/>
            <a:ext cx="6113780" cy="3467100"/>
            <a:chOff x="363474" y="849630"/>
            <a:chExt cx="611378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43280" y="1080008"/>
            <a:ext cx="9842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Indikasi</a:t>
            </a:r>
            <a:r>
              <a:rPr dirty="0" sz="16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Calibri"/>
                <a:cs typeface="Calibri"/>
              </a:rPr>
              <a:t>Tes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2199385" y="1055242"/>
            <a:ext cx="342900" cy="342900"/>
            <a:chOff x="2199385" y="1055242"/>
            <a:chExt cx="342900" cy="342900"/>
          </a:xfrm>
        </p:grpSpPr>
        <p:sp>
          <p:nvSpPr>
            <p:cNvPr id="11" name="object 11" descr=""/>
            <p:cNvSpPr/>
            <p:nvPr/>
          </p:nvSpPr>
          <p:spPr>
            <a:xfrm>
              <a:off x="2218435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218435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3" name="object 13" descr=""/>
          <p:cNvGraphicFramePr>
            <a:graphicFrameLocks noGrp="1"/>
          </p:cNvGraphicFramePr>
          <p:nvPr/>
        </p:nvGraphicFramePr>
        <p:xfrm>
          <a:off x="832573" y="1632902"/>
          <a:ext cx="5502275" cy="23514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6370"/>
                <a:gridCol w="2707005"/>
              </a:tblGrid>
              <a:tr h="1172845">
                <a:tc>
                  <a:txBody>
                    <a:bodyPr/>
                    <a:lstStyle/>
                    <a:p>
                      <a:pPr marL="20574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Menegakkan</a:t>
                      </a:r>
                      <a:r>
                        <a:rPr dirty="0" sz="1300" spc="-45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diagnosis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asma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205740" marR="486409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Gejala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asma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(batuk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kronis), spirometri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normal.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Pasien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Asma,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HRB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lebih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tinggi.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5725">
                    <a:lnL w="12700">
                      <a:solidFill>
                        <a:srgbClr val="3E8AB7"/>
                      </a:solidFill>
                      <a:prstDash val="solid"/>
                    </a:lnL>
                    <a:lnR w="19050">
                      <a:solidFill>
                        <a:srgbClr val="3E8AB7"/>
                      </a:solidFill>
                      <a:prstDash val="solid"/>
                    </a:lnR>
                    <a:lnT w="12700">
                      <a:solidFill>
                        <a:srgbClr val="3E8AB7"/>
                      </a:solidFill>
                      <a:prstDash val="solid"/>
                    </a:lnT>
                    <a:lnB w="12700">
                      <a:solidFill>
                        <a:srgbClr val="3E8AB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128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Skreening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b="1" i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high</a:t>
                      </a:r>
                      <a:r>
                        <a:rPr dirty="0" sz="1300" spc="-60" b="1" i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spc="-20" b="1" i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risk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121285" marR="96075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200" spc="-10">
                          <a:latin typeface="Calibri"/>
                          <a:cs typeface="Calibri"/>
                        </a:rPr>
                        <a:t>Penyelam,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atlit,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pemadam kebakaran,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tentara,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polisi.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3E8AB7"/>
                      </a:solidFill>
                      <a:prstDash val="solid"/>
                    </a:lnL>
                    <a:lnR w="12700">
                      <a:solidFill>
                        <a:srgbClr val="3E8AB7"/>
                      </a:solidFill>
                      <a:prstDash val="solid"/>
                    </a:lnR>
                    <a:lnT w="12700">
                      <a:solidFill>
                        <a:srgbClr val="3E8AB7"/>
                      </a:solidFill>
                      <a:prstDash val="solid"/>
                    </a:lnT>
                    <a:lnB w="19050">
                      <a:solidFill>
                        <a:srgbClr val="3E8AB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178560">
                <a:tc>
                  <a:txBody>
                    <a:bodyPr/>
                    <a:lstStyle/>
                    <a:p>
                      <a:pPr marL="20574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Menegakkan</a:t>
                      </a:r>
                      <a:r>
                        <a:rPr dirty="0" sz="1300" spc="-45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diagnosis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EIB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205740" marR="3302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20">
                          <a:latin typeface="Calibri"/>
                          <a:cs typeface="Calibri"/>
                        </a:rPr>
                        <a:t>Bronkokonstriksi</a:t>
                      </a:r>
                      <a:r>
                        <a:rPr dirty="0" sz="12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akut,</a:t>
                      </a:r>
                      <a:r>
                        <a:rPr dirty="0" sz="12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sementara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dan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terjadi</a:t>
                      </a:r>
                      <a:r>
                        <a:rPr dirty="0" sz="12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selama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atau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5-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10</a:t>
                      </a:r>
                      <a:r>
                        <a:rPr dirty="0" sz="12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menit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sesudah</a:t>
                      </a:r>
                      <a:r>
                        <a:rPr dirty="0" sz="12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latihan</a:t>
                      </a:r>
                      <a:r>
                        <a:rPr dirty="0" sz="12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fisik,</a:t>
                      </a:r>
                      <a:r>
                        <a:rPr dirty="0" sz="12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membaik</a:t>
                      </a:r>
                      <a:r>
                        <a:rPr dirty="0" sz="12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30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menit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tanpa</a:t>
                      </a:r>
                      <a:r>
                        <a:rPr dirty="0" sz="12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terapi.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0010">
                    <a:lnL w="12700">
                      <a:solidFill>
                        <a:srgbClr val="3E8AB7"/>
                      </a:solidFill>
                      <a:prstDash val="solid"/>
                    </a:lnL>
                    <a:lnR w="12700">
                      <a:solidFill>
                        <a:srgbClr val="3E8AB7"/>
                      </a:solidFill>
                      <a:prstDash val="solid"/>
                    </a:lnR>
                    <a:lnT w="12700">
                      <a:solidFill>
                        <a:srgbClr val="3E8AB7"/>
                      </a:solidFill>
                      <a:prstDash val="solid"/>
                    </a:lnT>
                    <a:lnB w="12700">
                      <a:solidFill>
                        <a:srgbClr val="3E8AB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Monitoring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terapi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anti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inflamasi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121285" marR="29019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35">
                          <a:latin typeface="Calibri"/>
                          <a:cs typeface="Calibri"/>
                        </a:rPr>
                        <a:t>Tes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indirek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(+)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menunjukkan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manfaat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pemberian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steroid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pada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pasien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asma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4455">
                    <a:lnL w="12700">
                      <a:solidFill>
                        <a:srgbClr val="3E8AB7"/>
                      </a:solidFill>
                      <a:prstDash val="solid"/>
                    </a:lnL>
                    <a:lnR w="12700">
                      <a:solidFill>
                        <a:srgbClr val="3E8AB7"/>
                      </a:solidFill>
                      <a:prstDash val="solid"/>
                    </a:lnR>
                    <a:lnT w="19050">
                      <a:solidFill>
                        <a:srgbClr val="3E8AB7"/>
                      </a:solidFill>
                      <a:prstDash val="solid"/>
                    </a:lnT>
                    <a:lnB w="12700">
                      <a:solidFill>
                        <a:srgbClr val="3E8AB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object 14" descr=""/>
          <p:cNvSpPr/>
          <p:nvPr/>
        </p:nvSpPr>
        <p:spPr>
          <a:xfrm>
            <a:off x="382524" y="869061"/>
            <a:ext cx="6094730" cy="3427729"/>
          </a:xfrm>
          <a:custGeom>
            <a:avLst/>
            <a:gdLst/>
            <a:ahLst/>
            <a:cxnLst/>
            <a:rect l="l" t="t" r="r" b="b"/>
            <a:pathLst>
              <a:path w="6094730" h="3427729">
                <a:moveTo>
                  <a:pt x="0" y="3427729"/>
                </a:moveTo>
                <a:lnTo>
                  <a:pt x="6094476" y="3427729"/>
                </a:lnTo>
                <a:lnTo>
                  <a:pt x="6094476" y="0"/>
                </a:lnTo>
                <a:lnTo>
                  <a:pt x="0" y="0"/>
                </a:lnTo>
                <a:lnTo>
                  <a:pt x="0" y="3427729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382524" y="4825746"/>
            <a:ext cx="6094730" cy="3467100"/>
            <a:chOff x="382524" y="4825746"/>
            <a:chExt cx="6094730" cy="3467100"/>
          </a:xfrm>
        </p:grpSpPr>
        <p:sp>
          <p:nvSpPr>
            <p:cNvPr id="16" name="object 16" descr=""/>
            <p:cNvSpPr/>
            <p:nvPr/>
          </p:nvSpPr>
          <p:spPr>
            <a:xfrm>
              <a:off x="572223" y="4844796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82524" y="4844796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72223" y="4844796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86523" y="5496560"/>
              <a:ext cx="998219" cy="710565"/>
            </a:xfrm>
            <a:custGeom>
              <a:avLst/>
              <a:gdLst/>
              <a:ahLst/>
              <a:cxnLst/>
              <a:rect l="l" t="t" r="r" b="b"/>
              <a:pathLst>
                <a:path w="998219" h="710564">
                  <a:moveTo>
                    <a:pt x="0" y="709968"/>
                  </a:moveTo>
                  <a:lnTo>
                    <a:pt x="998131" y="709968"/>
                  </a:lnTo>
                  <a:lnTo>
                    <a:pt x="998131" y="0"/>
                  </a:lnTo>
                  <a:lnTo>
                    <a:pt x="0" y="0"/>
                  </a:lnTo>
                  <a:lnTo>
                    <a:pt x="0" y="709968"/>
                  </a:lnTo>
                  <a:close/>
                </a:path>
              </a:pathLst>
            </a:custGeom>
            <a:solidFill>
              <a:srgbClr val="3E8A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739773" y="6256426"/>
              <a:ext cx="2494915" cy="784860"/>
            </a:xfrm>
            <a:custGeom>
              <a:avLst/>
              <a:gdLst/>
              <a:ahLst/>
              <a:cxnLst/>
              <a:rect l="l" t="t" r="r" b="b"/>
              <a:pathLst>
                <a:path w="2494915" h="784859">
                  <a:moveTo>
                    <a:pt x="0" y="784834"/>
                  </a:moveTo>
                  <a:lnTo>
                    <a:pt x="2494915" y="784834"/>
                  </a:lnTo>
                  <a:lnTo>
                    <a:pt x="2494915" y="0"/>
                  </a:lnTo>
                  <a:lnTo>
                    <a:pt x="0" y="0"/>
                  </a:lnTo>
                  <a:lnTo>
                    <a:pt x="0" y="78483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91121" y="7046125"/>
              <a:ext cx="994410" cy="996315"/>
            </a:xfrm>
            <a:custGeom>
              <a:avLst/>
              <a:gdLst/>
              <a:ahLst/>
              <a:cxnLst/>
              <a:rect l="l" t="t" r="r" b="b"/>
              <a:pathLst>
                <a:path w="994410" h="996315">
                  <a:moveTo>
                    <a:pt x="0" y="996289"/>
                  </a:moveTo>
                  <a:lnTo>
                    <a:pt x="994041" y="996289"/>
                  </a:lnTo>
                  <a:lnTo>
                    <a:pt x="994041" y="0"/>
                  </a:lnTo>
                  <a:lnTo>
                    <a:pt x="0" y="0"/>
                  </a:lnTo>
                  <a:lnTo>
                    <a:pt x="0" y="996289"/>
                  </a:lnTo>
                  <a:close/>
                </a:path>
              </a:pathLst>
            </a:custGeom>
            <a:solidFill>
              <a:srgbClr val="9246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770252" y="7089699"/>
              <a:ext cx="2505710" cy="895985"/>
            </a:xfrm>
            <a:custGeom>
              <a:avLst/>
              <a:gdLst/>
              <a:ahLst/>
              <a:cxnLst/>
              <a:rect l="l" t="t" r="r" b="b"/>
              <a:pathLst>
                <a:path w="2505710" h="895984">
                  <a:moveTo>
                    <a:pt x="0" y="895629"/>
                  </a:moveTo>
                  <a:lnTo>
                    <a:pt x="2505710" y="895629"/>
                  </a:lnTo>
                  <a:lnTo>
                    <a:pt x="2505710" y="0"/>
                  </a:lnTo>
                  <a:lnTo>
                    <a:pt x="0" y="0"/>
                  </a:lnTo>
                  <a:lnTo>
                    <a:pt x="0" y="89562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 descr=""/>
          <p:cNvGrpSpPr/>
          <p:nvPr/>
        </p:nvGrpSpPr>
        <p:grpSpPr>
          <a:xfrm>
            <a:off x="729995" y="5031359"/>
            <a:ext cx="1812289" cy="3013710"/>
            <a:chOff x="729995" y="5031359"/>
            <a:chExt cx="1812289" cy="3013710"/>
          </a:xfrm>
        </p:grpSpPr>
        <p:sp>
          <p:nvSpPr>
            <p:cNvPr id="24" name="object 24" descr=""/>
            <p:cNvSpPr/>
            <p:nvPr/>
          </p:nvSpPr>
          <p:spPr>
            <a:xfrm>
              <a:off x="2218435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218435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926058" y="5540120"/>
              <a:ext cx="758825" cy="2505075"/>
            </a:xfrm>
            <a:custGeom>
              <a:avLst/>
              <a:gdLst/>
              <a:ahLst/>
              <a:cxnLst/>
              <a:rect l="l" t="t" r="r" b="b"/>
              <a:pathLst>
                <a:path w="758825" h="2505075">
                  <a:moveTo>
                    <a:pt x="752500" y="135382"/>
                  </a:moveTo>
                  <a:lnTo>
                    <a:pt x="591210" y="0"/>
                  </a:lnTo>
                  <a:lnTo>
                    <a:pt x="447192" y="135255"/>
                  </a:lnTo>
                  <a:lnTo>
                    <a:pt x="275158" y="138684"/>
                  </a:lnTo>
                  <a:lnTo>
                    <a:pt x="169900" y="270129"/>
                  </a:lnTo>
                  <a:lnTo>
                    <a:pt x="138874" y="358648"/>
                  </a:lnTo>
                  <a:lnTo>
                    <a:pt x="24574" y="538480"/>
                  </a:lnTo>
                  <a:lnTo>
                    <a:pt x="156514" y="670560"/>
                  </a:lnTo>
                  <a:lnTo>
                    <a:pt x="752500" y="670560"/>
                  </a:lnTo>
                  <a:lnTo>
                    <a:pt x="752500" y="135382"/>
                  </a:lnTo>
                  <a:close/>
                </a:path>
                <a:path w="758825" h="2505075">
                  <a:moveTo>
                    <a:pt x="758215" y="1875028"/>
                  </a:moveTo>
                  <a:lnTo>
                    <a:pt x="585622" y="1665224"/>
                  </a:lnTo>
                  <a:lnTo>
                    <a:pt x="543204" y="1709166"/>
                  </a:lnTo>
                  <a:lnTo>
                    <a:pt x="489483" y="1644904"/>
                  </a:lnTo>
                  <a:lnTo>
                    <a:pt x="314045" y="1617853"/>
                  </a:lnTo>
                  <a:lnTo>
                    <a:pt x="292531" y="1613585"/>
                  </a:lnTo>
                  <a:lnTo>
                    <a:pt x="280263" y="1610004"/>
                  </a:lnTo>
                  <a:lnTo>
                    <a:pt x="274980" y="1609483"/>
                  </a:lnTo>
                  <a:lnTo>
                    <a:pt x="274434" y="1614424"/>
                  </a:lnTo>
                  <a:lnTo>
                    <a:pt x="322529" y="1685544"/>
                  </a:lnTo>
                  <a:lnTo>
                    <a:pt x="138633" y="1793875"/>
                  </a:lnTo>
                  <a:lnTo>
                    <a:pt x="413029" y="2125472"/>
                  </a:lnTo>
                  <a:lnTo>
                    <a:pt x="432600" y="2160333"/>
                  </a:lnTo>
                  <a:lnTo>
                    <a:pt x="431825" y="2175814"/>
                  </a:lnTo>
                  <a:lnTo>
                    <a:pt x="415988" y="2172893"/>
                  </a:lnTo>
                  <a:lnTo>
                    <a:pt x="390423" y="2152523"/>
                  </a:lnTo>
                  <a:lnTo>
                    <a:pt x="183896" y="1895348"/>
                  </a:lnTo>
                  <a:lnTo>
                    <a:pt x="0" y="1939417"/>
                  </a:lnTo>
                  <a:lnTo>
                    <a:pt x="59410" y="2000250"/>
                  </a:lnTo>
                  <a:lnTo>
                    <a:pt x="135801" y="2264283"/>
                  </a:lnTo>
                  <a:lnTo>
                    <a:pt x="328193" y="2504541"/>
                  </a:lnTo>
                  <a:lnTo>
                    <a:pt x="758215" y="2501163"/>
                  </a:lnTo>
                  <a:lnTo>
                    <a:pt x="758215" y="1875028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3648" y="5529542"/>
              <a:ext cx="564553" cy="548932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9995" y="7164324"/>
              <a:ext cx="969264" cy="694944"/>
            </a:xfrm>
            <a:prstGeom prst="rect">
              <a:avLst/>
            </a:prstGeom>
          </p:spPr>
        </p:pic>
      </p:grpSp>
      <p:graphicFrame>
        <p:nvGraphicFramePr>
          <p:cNvPr id="29" name="object 29" descr=""/>
          <p:cNvGraphicFramePr>
            <a:graphicFrameLocks noGrp="1"/>
          </p:cNvGraphicFramePr>
          <p:nvPr/>
        </p:nvGraphicFramePr>
        <p:xfrm>
          <a:off x="684771" y="5486171"/>
          <a:ext cx="3788410" cy="2544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9330"/>
                <a:gridCol w="2710180"/>
              </a:tblGrid>
              <a:tr h="7175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6FC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just" marL="119380" marR="39624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Tidak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akseptabel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dan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reprodusible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FEV1</a:t>
                      </a:r>
                      <a:r>
                        <a:rPr dirty="0" sz="12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&lt;60%</a:t>
                      </a:r>
                      <a:r>
                        <a:rPr dirty="0" sz="12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prediksi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atau</a:t>
                      </a:r>
                      <a:r>
                        <a:rPr dirty="0" sz="12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&lt;1.500</a:t>
                      </a:r>
                      <a:r>
                        <a:rPr dirty="0" sz="1200" spc="-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ml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FEV1</a:t>
                      </a:r>
                      <a:r>
                        <a:rPr dirty="0" sz="12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&lt;75%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prediksi</a:t>
                      </a:r>
                      <a:r>
                        <a:rPr dirty="0" sz="1200" spc="2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(exercise,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EVH)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731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9050">
                      <a:solidFill>
                        <a:srgbClr val="006FC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293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6FC0"/>
                      </a:solidFill>
                      <a:prstDash val="solid"/>
                    </a:lnR>
                    <a:solidFill>
                      <a:srgbClr val="44AA9F"/>
                    </a:solidFil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Tidak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bisa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manuver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tes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provokasi: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78765" indent="-173355">
                        <a:lnSpc>
                          <a:spcPct val="100000"/>
                        </a:lnSpc>
                        <a:buChar char="-"/>
                        <a:tabLst>
                          <a:tab pos="278765" algn="l"/>
                        </a:tabLst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inhalasi</a:t>
                      </a:r>
                      <a:r>
                        <a:rPr dirty="0" sz="12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inkonsisten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78765" indent="-173355">
                        <a:lnSpc>
                          <a:spcPct val="100000"/>
                        </a:lnSpc>
                        <a:buChar char="-"/>
                        <a:tabLst>
                          <a:tab pos="278765" algn="l"/>
                        </a:tabLst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sulit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latihan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treadmill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sepeda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78765" indent="-173355">
                        <a:lnSpc>
                          <a:spcPct val="100000"/>
                        </a:lnSpc>
                        <a:buChar char="-"/>
                        <a:tabLst>
                          <a:tab pos="278765" algn="l"/>
                        </a:tabLst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Anak</a:t>
                      </a:r>
                      <a:r>
                        <a:rPr dirty="0" sz="12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kecil</a:t>
                      </a:r>
                      <a:r>
                        <a:rPr dirty="0" sz="12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atau</a:t>
                      </a:r>
                      <a:r>
                        <a:rPr dirty="0" sz="12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tua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096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905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97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6FC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35890" marR="410209">
                        <a:lnSpc>
                          <a:spcPct val="115100"/>
                        </a:lnSpc>
                        <a:spcBef>
                          <a:spcPts val="414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Infark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miokard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stroke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bulan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lalu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Hipertensi</a:t>
                      </a:r>
                      <a:r>
                        <a:rPr dirty="0" sz="12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tidak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terkontrol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Aneurisma</a:t>
                      </a:r>
                      <a:r>
                        <a:rPr dirty="0" sz="12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aorta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358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Operasi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mata</a:t>
                      </a:r>
                      <a:r>
                        <a:rPr dirty="0" sz="12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atau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peningkatan</a:t>
                      </a:r>
                      <a:r>
                        <a:rPr dirty="0" sz="12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TIK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52704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30" name="object 30" descr=""/>
          <p:cNvGrpSpPr/>
          <p:nvPr/>
        </p:nvGrpSpPr>
        <p:grpSpPr>
          <a:xfrm>
            <a:off x="363474" y="4936109"/>
            <a:ext cx="2301875" cy="533400"/>
            <a:chOff x="363474" y="4936109"/>
            <a:chExt cx="2301875" cy="533400"/>
          </a:xfrm>
        </p:grpSpPr>
        <p:sp>
          <p:nvSpPr>
            <p:cNvPr id="31" name="object 31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394715" y="5057013"/>
            <a:ext cx="15925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Kontraindikasi</a:t>
            </a:r>
            <a:r>
              <a:rPr dirty="0" sz="16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Calibri"/>
                <a:cs typeface="Calibri"/>
              </a:rPr>
              <a:t>Tes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767707" y="6439014"/>
            <a:ext cx="1524000" cy="1598295"/>
          </a:xfrm>
          <a:prstGeom prst="rect">
            <a:avLst/>
          </a:prstGeom>
          <a:solidFill>
            <a:srgbClr val="FFFFFF"/>
          </a:solidFill>
          <a:ln w="12700">
            <a:solidFill>
              <a:srgbClr val="006FC0"/>
            </a:solidFill>
          </a:ln>
        </p:spPr>
        <p:txBody>
          <a:bodyPr wrap="square" lIns="0" tIns="666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25"/>
              </a:spcBef>
            </a:pPr>
            <a:endParaRPr sz="1200">
              <a:latin typeface="Times New Roman"/>
              <a:cs typeface="Times New Roman"/>
            </a:endParaRPr>
          </a:p>
          <a:p>
            <a:pPr marL="218440" marR="452120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18440" algn="l"/>
              </a:tabLst>
            </a:pPr>
            <a:r>
              <a:rPr dirty="0" sz="1200">
                <a:latin typeface="Calibri"/>
                <a:cs typeface="Calibri"/>
              </a:rPr>
              <a:t>Ibu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hamil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dan </a:t>
            </a:r>
            <a:r>
              <a:rPr dirty="0" sz="1200" spc="-10">
                <a:latin typeface="Calibri"/>
                <a:cs typeface="Calibri"/>
              </a:rPr>
              <a:t>menyusui.</a:t>
            </a:r>
            <a:endParaRPr sz="1200">
              <a:latin typeface="Calibri"/>
              <a:cs typeface="Calibri"/>
            </a:endParaRPr>
          </a:p>
          <a:p>
            <a:pPr marL="218440" marR="104775" indent="-172720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218440" algn="l"/>
              </a:tabLst>
            </a:pPr>
            <a:r>
              <a:rPr dirty="0" sz="1200" spc="-10">
                <a:latin typeface="Calibri"/>
                <a:cs typeface="Calibri"/>
              </a:rPr>
              <a:t>Konsumsi inhibitor kolinesterase (myasthenia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gravis)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 descr=""/>
          <p:cNvSpPr/>
          <p:nvPr/>
        </p:nvSpPr>
        <p:spPr>
          <a:xfrm>
            <a:off x="4763261" y="5500928"/>
            <a:ext cx="1524000" cy="938530"/>
          </a:xfrm>
          <a:custGeom>
            <a:avLst/>
            <a:gdLst/>
            <a:ahLst/>
            <a:cxnLst/>
            <a:rect l="l" t="t" r="r" b="b"/>
            <a:pathLst>
              <a:path w="1524000" h="938529">
                <a:moveTo>
                  <a:pt x="1524000" y="0"/>
                </a:moveTo>
                <a:lnTo>
                  <a:pt x="0" y="0"/>
                </a:lnTo>
                <a:lnTo>
                  <a:pt x="0" y="938098"/>
                </a:lnTo>
                <a:lnTo>
                  <a:pt x="1524000" y="938098"/>
                </a:lnTo>
                <a:lnTo>
                  <a:pt x="1524000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/>
          <p:nvPr/>
        </p:nvSpPr>
        <p:spPr>
          <a:xfrm>
            <a:off x="4767707" y="5857747"/>
            <a:ext cx="1524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7715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Relatif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4839461" y="5652325"/>
            <a:ext cx="1007744" cy="791845"/>
            <a:chOff x="4839461" y="5652325"/>
            <a:chExt cx="1007744" cy="791845"/>
          </a:xfrm>
        </p:grpSpPr>
        <p:sp>
          <p:nvSpPr>
            <p:cNvPr id="38" name="object 38" descr=""/>
            <p:cNvSpPr/>
            <p:nvPr/>
          </p:nvSpPr>
          <p:spPr>
            <a:xfrm>
              <a:off x="4850891" y="5666613"/>
              <a:ext cx="996315" cy="777240"/>
            </a:xfrm>
            <a:custGeom>
              <a:avLst/>
              <a:gdLst/>
              <a:ahLst/>
              <a:cxnLst/>
              <a:rect l="l" t="t" r="r" b="b"/>
              <a:pathLst>
                <a:path w="996314" h="777239">
                  <a:moveTo>
                    <a:pt x="296418" y="0"/>
                  </a:moveTo>
                  <a:lnTo>
                    <a:pt x="165862" y="43814"/>
                  </a:lnTo>
                  <a:lnTo>
                    <a:pt x="0" y="143763"/>
                  </a:lnTo>
                  <a:lnTo>
                    <a:pt x="58800" y="221996"/>
                  </a:lnTo>
                  <a:lnTo>
                    <a:pt x="138175" y="271018"/>
                  </a:lnTo>
                  <a:lnTo>
                    <a:pt x="170687" y="383667"/>
                  </a:lnTo>
                  <a:lnTo>
                    <a:pt x="83820" y="552323"/>
                  </a:lnTo>
                  <a:lnTo>
                    <a:pt x="333248" y="777239"/>
                  </a:lnTo>
                  <a:lnTo>
                    <a:pt x="602615" y="772413"/>
                  </a:lnTo>
                  <a:lnTo>
                    <a:pt x="996315" y="768350"/>
                  </a:lnTo>
                  <a:lnTo>
                    <a:pt x="405130" y="101600"/>
                  </a:lnTo>
                  <a:lnTo>
                    <a:pt x="381762" y="96392"/>
                  </a:lnTo>
                  <a:lnTo>
                    <a:pt x="296418" y="0"/>
                  </a:lnTo>
                  <a:close/>
                </a:path>
              </a:pathLst>
            </a:custGeom>
            <a:solidFill>
              <a:srgbClr val="40404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03723" y="6048502"/>
              <a:ext cx="223900" cy="167512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39461" y="5652325"/>
              <a:ext cx="343446" cy="570293"/>
            </a:xfrm>
            <a:prstGeom prst="rect">
              <a:avLst/>
            </a:prstGeom>
          </p:spPr>
        </p:pic>
      </p:grpSp>
      <p:grpSp>
        <p:nvGrpSpPr>
          <p:cNvPr id="41" name="object 41" descr=""/>
          <p:cNvGrpSpPr/>
          <p:nvPr/>
        </p:nvGrpSpPr>
        <p:grpSpPr>
          <a:xfrm>
            <a:off x="962190" y="6359753"/>
            <a:ext cx="716280" cy="697230"/>
            <a:chOff x="962190" y="6359753"/>
            <a:chExt cx="716280" cy="697230"/>
          </a:xfrm>
        </p:grpSpPr>
        <p:sp>
          <p:nvSpPr>
            <p:cNvPr id="42" name="object 42" descr=""/>
            <p:cNvSpPr/>
            <p:nvPr/>
          </p:nvSpPr>
          <p:spPr>
            <a:xfrm>
              <a:off x="962190" y="6367018"/>
              <a:ext cx="716280" cy="689610"/>
            </a:xfrm>
            <a:custGeom>
              <a:avLst/>
              <a:gdLst/>
              <a:ahLst/>
              <a:cxnLst/>
              <a:rect l="l" t="t" r="r" b="b"/>
              <a:pathLst>
                <a:path w="716280" h="689609">
                  <a:moveTo>
                    <a:pt x="429983" y="0"/>
                  </a:moveTo>
                  <a:lnTo>
                    <a:pt x="308063" y="38988"/>
                  </a:lnTo>
                  <a:lnTo>
                    <a:pt x="148615" y="68706"/>
                  </a:lnTo>
                  <a:lnTo>
                    <a:pt x="92328" y="193801"/>
                  </a:lnTo>
                  <a:lnTo>
                    <a:pt x="6362" y="373506"/>
                  </a:lnTo>
                  <a:lnTo>
                    <a:pt x="76707" y="448563"/>
                  </a:lnTo>
                  <a:lnTo>
                    <a:pt x="0" y="552449"/>
                  </a:lnTo>
                  <a:lnTo>
                    <a:pt x="197523" y="689355"/>
                  </a:lnTo>
                  <a:lnTo>
                    <a:pt x="716114" y="689355"/>
                  </a:lnTo>
                  <a:lnTo>
                    <a:pt x="716114" y="271906"/>
                  </a:lnTo>
                  <a:lnTo>
                    <a:pt x="531583" y="90677"/>
                  </a:lnTo>
                  <a:lnTo>
                    <a:pt x="509739" y="85978"/>
                  </a:lnTo>
                  <a:lnTo>
                    <a:pt x="429983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9162" y="6359753"/>
              <a:ext cx="423798" cy="558317"/>
            </a:xfrm>
            <a:prstGeom prst="rect">
              <a:avLst/>
            </a:prstGeom>
          </p:spPr>
        </p:pic>
      </p:grpSp>
      <p:sp>
        <p:nvSpPr>
          <p:cNvPr id="44" name="object 44" descr=""/>
          <p:cNvSpPr txBox="1"/>
          <p:nvPr/>
        </p:nvSpPr>
        <p:spPr>
          <a:xfrm>
            <a:off x="1415922" y="8059928"/>
            <a:ext cx="35013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Crapo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Am</a:t>
            </a:r>
            <a:r>
              <a:rPr dirty="0" sz="1200" spc="-3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J</a:t>
            </a:r>
            <a:r>
              <a:rPr dirty="0" sz="1200" spc="-3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Respir</a:t>
            </a:r>
            <a:r>
              <a:rPr dirty="0" sz="1200" spc="-1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Crit</a:t>
            </a:r>
            <a:r>
              <a:rPr dirty="0" sz="1200" spc="-3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Care</a:t>
            </a:r>
            <a:r>
              <a:rPr dirty="0" sz="1200" spc="-2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Med</a:t>
            </a:r>
            <a:r>
              <a:rPr dirty="0" sz="1200" spc="-20" i="1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2000;161:309–329.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" name="object 45" descr=""/>
          <p:cNvSpPr/>
          <p:nvPr/>
        </p:nvSpPr>
        <p:spPr>
          <a:xfrm>
            <a:off x="382524" y="4845684"/>
            <a:ext cx="6094730" cy="3428365"/>
          </a:xfrm>
          <a:custGeom>
            <a:avLst/>
            <a:gdLst/>
            <a:ahLst/>
            <a:cxnLst/>
            <a:rect l="l" t="t" r="r" b="b"/>
            <a:pathLst>
              <a:path w="6094730" h="3428365">
                <a:moveTo>
                  <a:pt x="0" y="3428111"/>
                </a:moveTo>
                <a:lnTo>
                  <a:pt x="6094476" y="3428111"/>
                </a:lnTo>
                <a:lnTo>
                  <a:pt x="6094476" y="0"/>
                </a:lnTo>
                <a:lnTo>
                  <a:pt x="0" y="0"/>
                </a:lnTo>
                <a:lnTo>
                  <a:pt x="0" y="3428111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dirty="0" spc="-50"/>
              <a:t>3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474" y="849630"/>
            <a:ext cx="6113780" cy="3467100"/>
            <a:chOff x="363474" y="849630"/>
            <a:chExt cx="611378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8423" y="1625473"/>
              <a:ext cx="5753100" cy="225310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43280" y="1080008"/>
            <a:ext cx="7467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Jenis</a:t>
            </a:r>
            <a:r>
              <a:rPr dirty="0" sz="16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Calibri"/>
                <a:cs typeface="Calibri"/>
              </a:rPr>
              <a:t>Tes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370331" y="856869"/>
            <a:ext cx="6118860" cy="3452495"/>
            <a:chOff x="370331" y="856869"/>
            <a:chExt cx="6118860" cy="3452495"/>
          </a:xfrm>
        </p:grpSpPr>
        <p:sp>
          <p:nvSpPr>
            <p:cNvPr id="12" name="object 12" descr=""/>
            <p:cNvSpPr/>
            <p:nvPr/>
          </p:nvSpPr>
          <p:spPr>
            <a:xfrm>
              <a:off x="2218436" y="1074293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218436" y="1074293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82523" y="869061"/>
              <a:ext cx="6094730" cy="3427729"/>
            </a:xfrm>
            <a:custGeom>
              <a:avLst/>
              <a:gdLst/>
              <a:ahLst/>
              <a:cxnLst/>
              <a:rect l="l" t="t" r="r" b="b"/>
              <a:pathLst>
                <a:path w="6094730" h="3427729">
                  <a:moveTo>
                    <a:pt x="0" y="3427729"/>
                  </a:moveTo>
                  <a:lnTo>
                    <a:pt x="6094476" y="3427729"/>
                  </a:lnTo>
                  <a:lnTo>
                    <a:pt x="6094476" y="0"/>
                  </a:lnTo>
                  <a:lnTo>
                    <a:pt x="0" y="0"/>
                  </a:lnTo>
                  <a:lnTo>
                    <a:pt x="0" y="3427729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363474" y="4825746"/>
            <a:ext cx="6113780" cy="3467100"/>
            <a:chOff x="363474" y="4825746"/>
            <a:chExt cx="6113780" cy="3467100"/>
          </a:xfrm>
        </p:grpSpPr>
        <p:sp>
          <p:nvSpPr>
            <p:cNvPr id="16" name="object 16" descr=""/>
            <p:cNvSpPr/>
            <p:nvPr/>
          </p:nvSpPr>
          <p:spPr>
            <a:xfrm>
              <a:off x="572223" y="4844796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82524" y="4844796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72223" y="4844796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394715" y="5057013"/>
            <a:ext cx="577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Direct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2199385" y="5031359"/>
            <a:ext cx="342900" cy="342900"/>
            <a:chOff x="2199385" y="5031359"/>
            <a:chExt cx="342900" cy="342900"/>
          </a:xfrm>
        </p:grpSpPr>
        <p:sp>
          <p:nvSpPr>
            <p:cNvPr id="23" name="object 23" descr=""/>
            <p:cNvSpPr/>
            <p:nvPr/>
          </p:nvSpPr>
          <p:spPr>
            <a:xfrm>
              <a:off x="2218435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218435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795934" y="5605652"/>
            <a:ext cx="243522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latin typeface="Calibri"/>
                <a:cs typeface="Calibri"/>
              </a:rPr>
              <a:t>secara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langsung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merangsang reseptor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pada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otot</a:t>
            </a:r>
            <a:r>
              <a:rPr dirty="0" sz="1400" spc="-5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polos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bronkus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1078725" y="6483096"/>
            <a:ext cx="2743835" cy="1362075"/>
            <a:chOff x="1078725" y="6483096"/>
            <a:chExt cx="2743835" cy="1362075"/>
          </a:xfrm>
        </p:grpSpPr>
        <p:pic>
          <p:nvPicPr>
            <p:cNvPr id="27" name="object 2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8725" y="7121271"/>
              <a:ext cx="2743212" cy="723900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52928" y="7077456"/>
              <a:ext cx="355092" cy="316992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78074" y="7092696"/>
              <a:ext cx="304800" cy="266700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2878074" y="7092696"/>
              <a:ext cx="304800" cy="266700"/>
            </a:xfrm>
            <a:custGeom>
              <a:avLst/>
              <a:gdLst/>
              <a:ahLst/>
              <a:cxnLst/>
              <a:rect l="l" t="t" r="r" b="b"/>
              <a:pathLst>
                <a:path w="304800" h="266700">
                  <a:moveTo>
                    <a:pt x="0" y="0"/>
                  </a:moveTo>
                  <a:lnTo>
                    <a:pt x="152400" y="266699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BD5B4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09928" y="7077456"/>
              <a:ext cx="316992" cy="316992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35074" y="7092696"/>
              <a:ext cx="266700" cy="266700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1735074" y="7092696"/>
              <a:ext cx="266700" cy="266700"/>
            </a:xfrm>
            <a:custGeom>
              <a:avLst/>
              <a:gdLst/>
              <a:ahLst/>
              <a:cxnLst/>
              <a:rect l="l" t="t" r="r" b="b"/>
              <a:pathLst>
                <a:path w="266700" h="266700">
                  <a:moveTo>
                    <a:pt x="0" y="222249"/>
                  </a:moveTo>
                  <a:lnTo>
                    <a:pt x="0" y="0"/>
                  </a:lnTo>
                  <a:lnTo>
                    <a:pt x="10477" y="17285"/>
                  </a:lnTo>
                  <a:lnTo>
                    <a:pt x="39052" y="31416"/>
                  </a:lnTo>
                  <a:lnTo>
                    <a:pt x="81438" y="40951"/>
                  </a:lnTo>
                  <a:lnTo>
                    <a:pt x="133350" y="44449"/>
                  </a:lnTo>
                  <a:lnTo>
                    <a:pt x="185261" y="40951"/>
                  </a:lnTo>
                  <a:lnTo>
                    <a:pt x="227647" y="31416"/>
                  </a:lnTo>
                  <a:lnTo>
                    <a:pt x="256222" y="17285"/>
                  </a:lnTo>
                  <a:lnTo>
                    <a:pt x="266700" y="0"/>
                  </a:lnTo>
                  <a:lnTo>
                    <a:pt x="266700" y="222249"/>
                  </a:lnTo>
                  <a:lnTo>
                    <a:pt x="256222" y="239535"/>
                  </a:lnTo>
                  <a:lnTo>
                    <a:pt x="227647" y="253666"/>
                  </a:lnTo>
                  <a:lnTo>
                    <a:pt x="185261" y="263201"/>
                  </a:lnTo>
                  <a:lnTo>
                    <a:pt x="133350" y="266699"/>
                  </a:lnTo>
                  <a:lnTo>
                    <a:pt x="81438" y="263201"/>
                  </a:lnTo>
                  <a:lnTo>
                    <a:pt x="39052" y="253666"/>
                  </a:lnTo>
                  <a:lnTo>
                    <a:pt x="10477" y="239535"/>
                  </a:lnTo>
                  <a:lnTo>
                    <a:pt x="0" y="222249"/>
                  </a:lnTo>
                  <a:close/>
                </a:path>
              </a:pathLst>
            </a:custGeom>
            <a:ln w="4762">
              <a:solidFill>
                <a:srgbClr val="3988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734312" y="6492621"/>
              <a:ext cx="266700" cy="152400"/>
            </a:xfrm>
            <a:custGeom>
              <a:avLst/>
              <a:gdLst/>
              <a:ahLst/>
              <a:cxnLst/>
              <a:rect l="l" t="t" r="r" b="b"/>
              <a:pathLst>
                <a:path w="266700" h="152400">
                  <a:moveTo>
                    <a:pt x="133350" y="0"/>
                  </a:moveTo>
                  <a:lnTo>
                    <a:pt x="81438" y="5994"/>
                  </a:lnTo>
                  <a:lnTo>
                    <a:pt x="39052" y="22336"/>
                  </a:lnTo>
                  <a:lnTo>
                    <a:pt x="10477" y="46559"/>
                  </a:lnTo>
                  <a:lnTo>
                    <a:pt x="0" y="76199"/>
                  </a:lnTo>
                  <a:lnTo>
                    <a:pt x="10477" y="105840"/>
                  </a:lnTo>
                  <a:lnTo>
                    <a:pt x="39052" y="130063"/>
                  </a:lnTo>
                  <a:lnTo>
                    <a:pt x="81438" y="146405"/>
                  </a:lnTo>
                  <a:lnTo>
                    <a:pt x="133350" y="152399"/>
                  </a:lnTo>
                  <a:lnTo>
                    <a:pt x="185261" y="146405"/>
                  </a:lnTo>
                  <a:lnTo>
                    <a:pt x="227647" y="130063"/>
                  </a:lnTo>
                  <a:lnTo>
                    <a:pt x="256222" y="105840"/>
                  </a:lnTo>
                  <a:lnTo>
                    <a:pt x="266700" y="76199"/>
                  </a:lnTo>
                  <a:lnTo>
                    <a:pt x="256222" y="46559"/>
                  </a:lnTo>
                  <a:lnTo>
                    <a:pt x="227647" y="22336"/>
                  </a:lnTo>
                  <a:lnTo>
                    <a:pt x="185261" y="5994"/>
                  </a:lnTo>
                  <a:lnTo>
                    <a:pt x="133350" y="0"/>
                  </a:lnTo>
                  <a:close/>
                </a:path>
              </a:pathLst>
            </a:custGeom>
            <a:solidFill>
              <a:srgbClr val="3E8A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734312" y="6492621"/>
              <a:ext cx="266700" cy="152400"/>
            </a:xfrm>
            <a:custGeom>
              <a:avLst/>
              <a:gdLst/>
              <a:ahLst/>
              <a:cxnLst/>
              <a:rect l="l" t="t" r="r" b="b"/>
              <a:pathLst>
                <a:path w="266700" h="152400">
                  <a:moveTo>
                    <a:pt x="0" y="76199"/>
                  </a:moveTo>
                  <a:lnTo>
                    <a:pt x="10477" y="46559"/>
                  </a:lnTo>
                  <a:lnTo>
                    <a:pt x="39052" y="22336"/>
                  </a:lnTo>
                  <a:lnTo>
                    <a:pt x="81438" y="5994"/>
                  </a:lnTo>
                  <a:lnTo>
                    <a:pt x="133350" y="0"/>
                  </a:lnTo>
                  <a:lnTo>
                    <a:pt x="185261" y="5994"/>
                  </a:lnTo>
                  <a:lnTo>
                    <a:pt x="227647" y="22336"/>
                  </a:lnTo>
                  <a:lnTo>
                    <a:pt x="256222" y="46559"/>
                  </a:lnTo>
                  <a:lnTo>
                    <a:pt x="266700" y="76199"/>
                  </a:lnTo>
                  <a:lnTo>
                    <a:pt x="256222" y="105840"/>
                  </a:lnTo>
                  <a:lnTo>
                    <a:pt x="227647" y="130063"/>
                  </a:lnTo>
                  <a:lnTo>
                    <a:pt x="185261" y="146405"/>
                  </a:lnTo>
                  <a:lnTo>
                    <a:pt x="133350" y="152399"/>
                  </a:lnTo>
                  <a:lnTo>
                    <a:pt x="81438" y="146405"/>
                  </a:lnTo>
                  <a:lnTo>
                    <a:pt x="39052" y="130063"/>
                  </a:lnTo>
                  <a:lnTo>
                    <a:pt x="10477" y="105840"/>
                  </a:lnTo>
                  <a:lnTo>
                    <a:pt x="0" y="76199"/>
                  </a:lnTo>
                  <a:close/>
                </a:path>
              </a:pathLst>
            </a:custGeom>
            <a:ln w="12700">
              <a:solidFill>
                <a:srgbClr val="2C64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2878074" y="6483096"/>
              <a:ext cx="304800" cy="152400"/>
            </a:xfrm>
            <a:custGeom>
              <a:avLst/>
              <a:gdLst/>
              <a:ahLst/>
              <a:cxnLst/>
              <a:rect l="l" t="t" r="r" b="b"/>
              <a:pathLst>
                <a:path w="304800" h="152400">
                  <a:moveTo>
                    <a:pt x="304800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304800" y="152399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E5F4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25880" y="7240524"/>
              <a:ext cx="2179320" cy="466344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66850" y="7369810"/>
              <a:ext cx="1892173" cy="183134"/>
            </a:xfrm>
            <a:prstGeom prst="rect">
              <a:avLst/>
            </a:prstGeom>
          </p:spPr>
        </p:pic>
      </p:grpSp>
      <p:sp>
        <p:nvSpPr>
          <p:cNvPr id="39" name="object 39" descr=""/>
          <p:cNvSpPr txBox="1"/>
          <p:nvPr/>
        </p:nvSpPr>
        <p:spPr>
          <a:xfrm>
            <a:off x="872134" y="7018782"/>
            <a:ext cx="822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Reseptor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M3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3265170" y="6979411"/>
            <a:ext cx="1161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Reseptor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Histamin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926617" y="6443903"/>
            <a:ext cx="720090" cy="231140"/>
          </a:xfrm>
          <a:prstGeom prst="rect">
            <a:avLst/>
          </a:prstGeom>
          <a:solidFill>
            <a:srgbClr val="FFFFFF"/>
          </a:solidFill>
          <a:ln w="12700">
            <a:solidFill>
              <a:srgbClr val="183D5C"/>
            </a:solidFill>
          </a:ln>
        </p:spPr>
        <p:txBody>
          <a:bodyPr wrap="square" lIns="0" tIns="14604" rIns="0" bIns="0" rtlCol="0" vert="horz">
            <a:spAutoFit/>
          </a:bodyPr>
          <a:lstStyle/>
          <a:p>
            <a:pPr marL="45720">
              <a:lnSpc>
                <a:spcPct val="100000"/>
              </a:lnSpc>
              <a:spcBef>
                <a:spcPts val="114"/>
              </a:spcBef>
            </a:pPr>
            <a:r>
              <a:rPr dirty="0" sz="1200" spc="-10">
                <a:latin typeface="Calibri"/>
                <a:cs typeface="Calibri"/>
              </a:rPr>
              <a:t>Metakolin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3231388" y="6413042"/>
            <a:ext cx="644525" cy="231140"/>
          </a:xfrm>
          <a:prstGeom prst="rect">
            <a:avLst/>
          </a:prstGeom>
          <a:solidFill>
            <a:srgbClr val="FFFFFF"/>
          </a:solidFill>
          <a:ln w="12700">
            <a:solidFill>
              <a:srgbClr val="183D5C"/>
            </a:solidFill>
          </a:ln>
        </p:spPr>
        <p:txBody>
          <a:bodyPr wrap="square" lIns="0" tIns="14604" rIns="0" bIns="0" rtlCol="0" vert="horz">
            <a:spAutoFit/>
          </a:bodyPr>
          <a:lstStyle/>
          <a:p>
            <a:pPr marL="46355">
              <a:lnSpc>
                <a:spcPct val="100000"/>
              </a:lnSpc>
              <a:spcBef>
                <a:spcPts val="114"/>
              </a:spcBef>
            </a:pPr>
            <a:r>
              <a:rPr dirty="0" sz="1200" spc="-10">
                <a:latin typeface="Calibri"/>
                <a:cs typeface="Calibri"/>
              </a:rPr>
              <a:t>Histamin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370331" y="4833492"/>
            <a:ext cx="6118860" cy="3452495"/>
            <a:chOff x="370331" y="4833492"/>
            <a:chExt cx="6118860" cy="3452495"/>
          </a:xfrm>
        </p:grpSpPr>
        <p:sp>
          <p:nvSpPr>
            <p:cNvPr id="44" name="object 44" descr=""/>
            <p:cNvSpPr/>
            <p:nvPr/>
          </p:nvSpPr>
          <p:spPr>
            <a:xfrm>
              <a:off x="1841754" y="6635495"/>
              <a:ext cx="1223645" cy="447675"/>
            </a:xfrm>
            <a:custGeom>
              <a:avLst/>
              <a:gdLst/>
              <a:ahLst/>
              <a:cxnLst/>
              <a:rect l="l" t="t" r="r" b="b"/>
              <a:pathLst>
                <a:path w="1223645" h="447675">
                  <a:moveTo>
                    <a:pt x="51689" y="403352"/>
                  </a:moveTo>
                  <a:lnTo>
                    <a:pt x="51181" y="401447"/>
                  </a:lnTo>
                  <a:lnTo>
                    <a:pt x="49784" y="400558"/>
                  </a:lnTo>
                  <a:lnTo>
                    <a:pt x="48260" y="399669"/>
                  </a:lnTo>
                  <a:lnTo>
                    <a:pt x="46228" y="400177"/>
                  </a:lnTo>
                  <a:lnTo>
                    <a:pt x="29083" y="429577"/>
                  </a:lnTo>
                  <a:lnTo>
                    <a:pt x="29083" y="29718"/>
                  </a:lnTo>
                  <a:lnTo>
                    <a:pt x="22733" y="29718"/>
                  </a:lnTo>
                  <a:lnTo>
                    <a:pt x="22733" y="429577"/>
                  </a:lnTo>
                  <a:lnTo>
                    <a:pt x="5588" y="400177"/>
                  </a:lnTo>
                  <a:lnTo>
                    <a:pt x="3556" y="399669"/>
                  </a:lnTo>
                  <a:lnTo>
                    <a:pt x="508" y="401447"/>
                  </a:lnTo>
                  <a:lnTo>
                    <a:pt x="0" y="403352"/>
                  </a:lnTo>
                  <a:lnTo>
                    <a:pt x="25908" y="447675"/>
                  </a:lnTo>
                  <a:lnTo>
                    <a:pt x="29616" y="441325"/>
                  </a:lnTo>
                  <a:lnTo>
                    <a:pt x="50927" y="404876"/>
                  </a:lnTo>
                  <a:lnTo>
                    <a:pt x="51689" y="403352"/>
                  </a:lnTo>
                  <a:close/>
                </a:path>
                <a:path w="1223645" h="447675">
                  <a:moveTo>
                    <a:pt x="1223391" y="373634"/>
                  </a:moveTo>
                  <a:lnTo>
                    <a:pt x="1222946" y="371983"/>
                  </a:lnTo>
                  <a:lnTo>
                    <a:pt x="1222883" y="371729"/>
                  </a:lnTo>
                  <a:lnTo>
                    <a:pt x="1219835" y="369951"/>
                  </a:lnTo>
                  <a:lnTo>
                    <a:pt x="1217803" y="370459"/>
                  </a:lnTo>
                  <a:lnTo>
                    <a:pt x="1217041" y="371983"/>
                  </a:lnTo>
                  <a:lnTo>
                    <a:pt x="1200785" y="399859"/>
                  </a:lnTo>
                  <a:lnTo>
                    <a:pt x="1200658" y="411734"/>
                  </a:lnTo>
                  <a:lnTo>
                    <a:pt x="1200658" y="410083"/>
                  </a:lnTo>
                  <a:lnTo>
                    <a:pt x="1200658" y="400075"/>
                  </a:lnTo>
                  <a:lnTo>
                    <a:pt x="1200658" y="0"/>
                  </a:lnTo>
                  <a:lnTo>
                    <a:pt x="1194308" y="0"/>
                  </a:lnTo>
                  <a:lnTo>
                    <a:pt x="1194435" y="400075"/>
                  </a:lnTo>
                  <a:lnTo>
                    <a:pt x="1194308" y="411734"/>
                  </a:lnTo>
                  <a:lnTo>
                    <a:pt x="1194308" y="399859"/>
                  </a:lnTo>
                  <a:lnTo>
                    <a:pt x="1177163" y="370459"/>
                  </a:lnTo>
                  <a:lnTo>
                    <a:pt x="1175131" y="369951"/>
                  </a:lnTo>
                  <a:lnTo>
                    <a:pt x="1173734" y="370840"/>
                  </a:lnTo>
                  <a:lnTo>
                    <a:pt x="1172210" y="371729"/>
                  </a:lnTo>
                  <a:lnTo>
                    <a:pt x="1171702" y="373634"/>
                  </a:lnTo>
                  <a:lnTo>
                    <a:pt x="1197483" y="417957"/>
                  </a:lnTo>
                  <a:lnTo>
                    <a:pt x="1201115" y="411734"/>
                  </a:lnTo>
                  <a:lnTo>
                    <a:pt x="1223391" y="373634"/>
                  </a:lnTo>
                  <a:close/>
                </a:path>
              </a:pathLst>
            </a:custGeom>
            <a:solidFill>
              <a:srgbClr val="3988B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67579" y="5628639"/>
              <a:ext cx="1708530" cy="1953133"/>
            </a:xfrm>
            <a:prstGeom prst="rect">
              <a:avLst/>
            </a:prstGeom>
          </p:spPr>
        </p:pic>
        <p:sp>
          <p:nvSpPr>
            <p:cNvPr id="46" name="object 46" descr=""/>
            <p:cNvSpPr/>
            <p:nvPr/>
          </p:nvSpPr>
          <p:spPr>
            <a:xfrm>
              <a:off x="382523" y="4845684"/>
              <a:ext cx="6094730" cy="3428365"/>
            </a:xfrm>
            <a:custGeom>
              <a:avLst/>
              <a:gdLst/>
              <a:ahLst/>
              <a:cxnLst/>
              <a:rect l="l" t="t" r="r" b="b"/>
              <a:pathLst>
                <a:path w="6094730" h="3428365">
                  <a:moveTo>
                    <a:pt x="0" y="3428111"/>
                  </a:moveTo>
                  <a:lnTo>
                    <a:pt x="6094476" y="3428111"/>
                  </a:lnTo>
                  <a:lnTo>
                    <a:pt x="6094476" y="0"/>
                  </a:lnTo>
                  <a:lnTo>
                    <a:pt x="0" y="0"/>
                  </a:lnTo>
                  <a:lnTo>
                    <a:pt x="0" y="3428111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dirty="0" spc="-50"/>
              <a:t>3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474" y="849630"/>
            <a:ext cx="6113780" cy="3467100"/>
            <a:chOff x="363474" y="849630"/>
            <a:chExt cx="611378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43280" y="1080008"/>
            <a:ext cx="6680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Indirect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382524" y="1055242"/>
            <a:ext cx="5939790" cy="3038475"/>
            <a:chOff x="382524" y="1055242"/>
            <a:chExt cx="5939790" cy="3038475"/>
          </a:xfrm>
        </p:grpSpPr>
        <p:sp>
          <p:nvSpPr>
            <p:cNvPr id="11" name="object 11" descr=""/>
            <p:cNvSpPr/>
            <p:nvPr/>
          </p:nvSpPr>
          <p:spPr>
            <a:xfrm>
              <a:off x="2218435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218435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524" y="1873884"/>
              <a:ext cx="1438656" cy="1953133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3572637" y="3905757"/>
              <a:ext cx="2105025" cy="130810"/>
            </a:xfrm>
            <a:custGeom>
              <a:avLst/>
              <a:gdLst/>
              <a:ahLst/>
              <a:cxnLst/>
              <a:rect l="l" t="t" r="r" b="b"/>
              <a:pathLst>
                <a:path w="2105025" h="130810">
                  <a:moveTo>
                    <a:pt x="2083180" y="0"/>
                  </a:moveTo>
                  <a:lnTo>
                    <a:pt x="21716" y="0"/>
                  </a:lnTo>
                  <a:lnTo>
                    <a:pt x="13287" y="1716"/>
                  </a:lnTo>
                  <a:lnTo>
                    <a:pt x="6381" y="6397"/>
                  </a:lnTo>
                  <a:lnTo>
                    <a:pt x="1714" y="13340"/>
                  </a:lnTo>
                  <a:lnTo>
                    <a:pt x="0" y="21843"/>
                  </a:lnTo>
                  <a:lnTo>
                    <a:pt x="0" y="108965"/>
                  </a:lnTo>
                  <a:lnTo>
                    <a:pt x="1714" y="117469"/>
                  </a:lnTo>
                  <a:lnTo>
                    <a:pt x="6381" y="124412"/>
                  </a:lnTo>
                  <a:lnTo>
                    <a:pt x="13287" y="129093"/>
                  </a:lnTo>
                  <a:lnTo>
                    <a:pt x="21716" y="130809"/>
                  </a:lnTo>
                  <a:lnTo>
                    <a:pt x="2083180" y="130809"/>
                  </a:lnTo>
                  <a:lnTo>
                    <a:pt x="2091684" y="129093"/>
                  </a:lnTo>
                  <a:lnTo>
                    <a:pt x="2098627" y="124412"/>
                  </a:lnTo>
                  <a:lnTo>
                    <a:pt x="2103308" y="117469"/>
                  </a:lnTo>
                  <a:lnTo>
                    <a:pt x="2105025" y="108965"/>
                  </a:lnTo>
                  <a:lnTo>
                    <a:pt x="2105025" y="21843"/>
                  </a:lnTo>
                  <a:lnTo>
                    <a:pt x="2103308" y="13340"/>
                  </a:lnTo>
                  <a:lnTo>
                    <a:pt x="2098627" y="6397"/>
                  </a:lnTo>
                  <a:lnTo>
                    <a:pt x="2091684" y="1716"/>
                  </a:lnTo>
                  <a:lnTo>
                    <a:pt x="2083180" y="0"/>
                  </a:lnTo>
                  <a:close/>
                </a:path>
              </a:pathLst>
            </a:custGeom>
            <a:solidFill>
              <a:srgbClr val="D2EBB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572637" y="3905757"/>
              <a:ext cx="2105025" cy="130810"/>
            </a:xfrm>
            <a:custGeom>
              <a:avLst/>
              <a:gdLst/>
              <a:ahLst/>
              <a:cxnLst/>
              <a:rect l="l" t="t" r="r" b="b"/>
              <a:pathLst>
                <a:path w="2105025" h="130810">
                  <a:moveTo>
                    <a:pt x="0" y="21843"/>
                  </a:moveTo>
                  <a:lnTo>
                    <a:pt x="1714" y="13340"/>
                  </a:lnTo>
                  <a:lnTo>
                    <a:pt x="6381" y="6397"/>
                  </a:lnTo>
                  <a:lnTo>
                    <a:pt x="13287" y="1716"/>
                  </a:lnTo>
                  <a:lnTo>
                    <a:pt x="21716" y="0"/>
                  </a:lnTo>
                  <a:lnTo>
                    <a:pt x="2083180" y="0"/>
                  </a:lnTo>
                  <a:lnTo>
                    <a:pt x="2091684" y="1716"/>
                  </a:lnTo>
                  <a:lnTo>
                    <a:pt x="2098627" y="6397"/>
                  </a:lnTo>
                  <a:lnTo>
                    <a:pt x="2103308" y="13340"/>
                  </a:lnTo>
                  <a:lnTo>
                    <a:pt x="2105025" y="21843"/>
                  </a:lnTo>
                  <a:lnTo>
                    <a:pt x="2105025" y="108965"/>
                  </a:lnTo>
                  <a:lnTo>
                    <a:pt x="2103308" y="117469"/>
                  </a:lnTo>
                  <a:lnTo>
                    <a:pt x="2098627" y="124412"/>
                  </a:lnTo>
                  <a:lnTo>
                    <a:pt x="2091684" y="129093"/>
                  </a:lnTo>
                  <a:lnTo>
                    <a:pt x="2083180" y="130809"/>
                  </a:lnTo>
                  <a:lnTo>
                    <a:pt x="21716" y="130809"/>
                  </a:lnTo>
                  <a:lnTo>
                    <a:pt x="13287" y="129093"/>
                  </a:lnTo>
                  <a:lnTo>
                    <a:pt x="6381" y="124412"/>
                  </a:lnTo>
                  <a:lnTo>
                    <a:pt x="1714" y="117469"/>
                  </a:lnTo>
                  <a:lnTo>
                    <a:pt x="0" y="108965"/>
                  </a:lnTo>
                  <a:lnTo>
                    <a:pt x="0" y="21843"/>
                  </a:lnTo>
                  <a:close/>
                </a:path>
              </a:pathLst>
            </a:custGeom>
            <a:ln w="12700">
              <a:solidFill>
                <a:srgbClr val="FF67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972437" y="2988817"/>
              <a:ext cx="762000" cy="304800"/>
            </a:xfrm>
            <a:custGeom>
              <a:avLst/>
              <a:gdLst/>
              <a:ahLst/>
              <a:cxnLst/>
              <a:rect l="l" t="t" r="r" b="b"/>
              <a:pathLst>
                <a:path w="762000" h="304800">
                  <a:moveTo>
                    <a:pt x="711200" y="0"/>
                  </a:moveTo>
                  <a:lnTo>
                    <a:pt x="50800" y="0"/>
                  </a:lnTo>
                  <a:lnTo>
                    <a:pt x="31021" y="3990"/>
                  </a:lnTo>
                  <a:lnTo>
                    <a:pt x="14874" y="14874"/>
                  </a:lnTo>
                  <a:lnTo>
                    <a:pt x="3990" y="31021"/>
                  </a:lnTo>
                  <a:lnTo>
                    <a:pt x="0" y="50800"/>
                  </a:lnTo>
                  <a:lnTo>
                    <a:pt x="0" y="254000"/>
                  </a:lnTo>
                  <a:lnTo>
                    <a:pt x="3990" y="273778"/>
                  </a:lnTo>
                  <a:lnTo>
                    <a:pt x="14874" y="289925"/>
                  </a:lnTo>
                  <a:lnTo>
                    <a:pt x="31021" y="300809"/>
                  </a:lnTo>
                  <a:lnTo>
                    <a:pt x="50800" y="304800"/>
                  </a:lnTo>
                  <a:lnTo>
                    <a:pt x="711200" y="304800"/>
                  </a:lnTo>
                  <a:lnTo>
                    <a:pt x="730978" y="300809"/>
                  </a:lnTo>
                  <a:lnTo>
                    <a:pt x="747125" y="289925"/>
                  </a:lnTo>
                  <a:lnTo>
                    <a:pt x="758009" y="273778"/>
                  </a:lnTo>
                  <a:lnTo>
                    <a:pt x="762000" y="254000"/>
                  </a:lnTo>
                  <a:lnTo>
                    <a:pt x="762000" y="50800"/>
                  </a:lnTo>
                  <a:lnTo>
                    <a:pt x="758009" y="31021"/>
                  </a:lnTo>
                  <a:lnTo>
                    <a:pt x="747125" y="14874"/>
                  </a:lnTo>
                  <a:lnTo>
                    <a:pt x="730978" y="3990"/>
                  </a:lnTo>
                  <a:lnTo>
                    <a:pt x="7112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972437" y="2988817"/>
              <a:ext cx="762000" cy="304800"/>
            </a:xfrm>
            <a:custGeom>
              <a:avLst/>
              <a:gdLst/>
              <a:ahLst/>
              <a:cxnLst/>
              <a:rect l="l" t="t" r="r" b="b"/>
              <a:pathLst>
                <a:path w="762000" h="304800">
                  <a:moveTo>
                    <a:pt x="0" y="50800"/>
                  </a:moveTo>
                  <a:lnTo>
                    <a:pt x="3990" y="31021"/>
                  </a:lnTo>
                  <a:lnTo>
                    <a:pt x="14874" y="14874"/>
                  </a:lnTo>
                  <a:lnTo>
                    <a:pt x="31021" y="3990"/>
                  </a:lnTo>
                  <a:lnTo>
                    <a:pt x="50800" y="0"/>
                  </a:lnTo>
                  <a:lnTo>
                    <a:pt x="711200" y="0"/>
                  </a:lnTo>
                  <a:lnTo>
                    <a:pt x="730978" y="3990"/>
                  </a:lnTo>
                  <a:lnTo>
                    <a:pt x="747125" y="14874"/>
                  </a:lnTo>
                  <a:lnTo>
                    <a:pt x="758009" y="31021"/>
                  </a:lnTo>
                  <a:lnTo>
                    <a:pt x="762000" y="50800"/>
                  </a:lnTo>
                  <a:lnTo>
                    <a:pt x="762000" y="254000"/>
                  </a:lnTo>
                  <a:lnTo>
                    <a:pt x="758009" y="273778"/>
                  </a:lnTo>
                  <a:lnTo>
                    <a:pt x="747125" y="289925"/>
                  </a:lnTo>
                  <a:lnTo>
                    <a:pt x="730978" y="300809"/>
                  </a:lnTo>
                  <a:lnTo>
                    <a:pt x="711200" y="304800"/>
                  </a:lnTo>
                  <a:lnTo>
                    <a:pt x="50800" y="304800"/>
                  </a:lnTo>
                  <a:lnTo>
                    <a:pt x="31021" y="300809"/>
                  </a:lnTo>
                  <a:lnTo>
                    <a:pt x="14874" y="289925"/>
                  </a:lnTo>
                  <a:lnTo>
                    <a:pt x="3990" y="273778"/>
                  </a:lnTo>
                  <a:lnTo>
                    <a:pt x="0" y="254000"/>
                  </a:lnTo>
                  <a:lnTo>
                    <a:pt x="0" y="50800"/>
                  </a:lnTo>
                  <a:close/>
                </a:path>
              </a:pathLst>
            </a:custGeom>
            <a:ln w="12700">
              <a:solidFill>
                <a:srgbClr val="2C64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972437" y="2264917"/>
              <a:ext cx="762000" cy="304800"/>
            </a:xfrm>
            <a:custGeom>
              <a:avLst/>
              <a:gdLst/>
              <a:ahLst/>
              <a:cxnLst/>
              <a:rect l="l" t="t" r="r" b="b"/>
              <a:pathLst>
                <a:path w="762000" h="304800">
                  <a:moveTo>
                    <a:pt x="711200" y="0"/>
                  </a:moveTo>
                  <a:lnTo>
                    <a:pt x="50800" y="0"/>
                  </a:lnTo>
                  <a:lnTo>
                    <a:pt x="31021" y="3990"/>
                  </a:lnTo>
                  <a:lnTo>
                    <a:pt x="14874" y="14874"/>
                  </a:lnTo>
                  <a:lnTo>
                    <a:pt x="3990" y="31021"/>
                  </a:lnTo>
                  <a:lnTo>
                    <a:pt x="0" y="50800"/>
                  </a:lnTo>
                  <a:lnTo>
                    <a:pt x="0" y="254000"/>
                  </a:lnTo>
                  <a:lnTo>
                    <a:pt x="3990" y="273778"/>
                  </a:lnTo>
                  <a:lnTo>
                    <a:pt x="14874" y="289925"/>
                  </a:lnTo>
                  <a:lnTo>
                    <a:pt x="31021" y="300809"/>
                  </a:lnTo>
                  <a:lnTo>
                    <a:pt x="50800" y="304800"/>
                  </a:lnTo>
                  <a:lnTo>
                    <a:pt x="711200" y="304800"/>
                  </a:lnTo>
                  <a:lnTo>
                    <a:pt x="730978" y="300809"/>
                  </a:lnTo>
                  <a:lnTo>
                    <a:pt x="747125" y="289925"/>
                  </a:lnTo>
                  <a:lnTo>
                    <a:pt x="758009" y="273778"/>
                  </a:lnTo>
                  <a:lnTo>
                    <a:pt x="762000" y="254000"/>
                  </a:lnTo>
                  <a:lnTo>
                    <a:pt x="762000" y="50800"/>
                  </a:lnTo>
                  <a:lnTo>
                    <a:pt x="758009" y="31021"/>
                  </a:lnTo>
                  <a:lnTo>
                    <a:pt x="747125" y="14874"/>
                  </a:lnTo>
                  <a:lnTo>
                    <a:pt x="730978" y="3990"/>
                  </a:lnTo>
                  <a:lnTo>
                    <a:pt x="7112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972437" y="2264917"/>
              <a:ext cx="762000" cy="304800"/>
            </a:xfrm>
            <a:custGeom>
              <a:avLst/>
              <a:gdLst/>
              <a:ahLst/>
              <a:cxnLst/>
              <a:rect l="l" t="t" r="r" b="b"/>
              <a:pathLst>
                <a:path w="762000" h="304800">
                  <a:moveTo>
                    <a:pt x="0" y="50800"/>
                  </a:moveTo>
                  <a:lnTo>
                    <a:pt x="3990" y="31021"/>
                  </a:lnTo>
                  <a:lnTo>
                    <a:pt x="14874" y="14874"/>
                  </a:lnTo>
                  <a:lnTo>
                    <a:pt x="31021" y="3990"/>
                  </a:lnTo>
                  <a:lnTo>
                    <a:pt x="50800" y="0"/>
                  </a:lnTo>
                  <a:lnTo>
                    <a:pt x="711200" y="0"/>
                  </a:lnTo>
                  <a:lnTo>
                    <a:pt x="730978" y="3990"/>
                  </a:lnTo>
                  <a:lnTo>
                    <a:pt x="747125" y="14874"/>
                  </a:lnTo>
                  <a:lnTo>
                    <a:pt x="758009" y="31021"/>
                  </a:lnTo>
                  <a:lnTo>
                    <a:pt x="762000" y="50800"/>
                  </a:lnTo>
                  <a:lnTo>
                    <a:pt x="762000" y="254000"/>
                  </a:lnTo>
                  <a:lnTo>
                    <a:pt x="758009" y="273778"/>
                  </a:lnTo>
                  <a:lnTo>
                    <a:pt x="747125" y="289925"/>
                  </a:lnTo>
                  <a:lnTo>
                    <a:pt x="730978" y="300809"/>
                  </a:lnTo>
                  <a:lnTo>
                    <a:pt x="711200" y="304800"/>
                  </a:lnTo>
                  <a:lnTo>
                    <a:pt x="50800" y="304800"/>
                  </a:lnTo>
                  <a:lnTo>
                    <a:pt x="31021" y="300809"/>
                  </a:lnTo>
                  <a:lnTo>
                    <a:pt x="14874" y="289925"/>
                  </a:lnTo>
                  <a:lnTo>
                    <a:pt x="3990" y="273778"/>
                  </a:lnTo>
                  <a:lnTo>
                    <a:pt x="0" y="254000"/>
                  </a:lnTo>
                  <a:lnTo>
                    <a:pt x="0" y="50800"/>
                  </a:lnTo>
                  <a:close/>
                </a:path>
              </a:pathLst>
            </a:custGeom>
            <a:ln w="12700">
              <a:solidFill>
                <a:srgbClr val="2C64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934462" y="1226692"/>
              <a:ext cx="1485900" cy="152400"/>
            </a:xfrm>
            <a:custGeom>
              <a:avLst/>
              <a:gdLst/>
              <a:ahLst/>
              <a:cxnLst/>
              <a:rect l="l" t="t" r="r" b="b"/>
              <a:pathLst>
                <a:path w="1485900" h="152400">
                  <a:moveTo>
                    <a:pt x="1460500" y="0"/>
                  </a:moveTo>
                  <a:lnTo>
                    <a:pt x="25400" y="0"/>
                  </a:lnTo>
                  <a:lnTo>
                    <a:pt x="15484" y="2004"/>
                  </a:lnTo>
                  <a:lnTo>
                    <a:pt x="7413" y="7461"/>
                  </a:lnTo>
                  <a:lnTo>
                    <a:pt x="1986" y="15537"/>
                  </a:lnTo>
                  <a:lnTo>
                    <a:pt x="0" y="25400"/>
                  </a:lnTo>
                  <a:lnTo>
                    <a:pt x="0" y="127000"/>
                  </a:lnTo>
                  <a:lnTo>
                    <a:pt x="1986" y="136862"/>
                  </a:lnTo>
                  <a:lnTo>
                    <a:pt x="7413" y="144938"/>
                  </a:lnTo>
                  <a:lnTo>
                    <a:pt x="15484" y="150395"/>
                  </a:lnTo>
                  <a:lnTo>
                    <a:pt x="25400" y="152400"/>
                  </a:lnTo>
                  <a:lnTo>
                    <a:pt x="1460500" y="152400"/>
                  </a:lnTo>
                  <a:lnTo>
                    <a:pt x="1470362" y="150395"/>
                  </a:lnTo>
                  <a:lnTo>
                    <a:pt x="1478438" y="144938"/>
                  </a:lnTo>
                  <a:lnTo>
                    <a:pt x="1483895" y="136862"/>
                  </a:lnTo>
                  <a:lnTo>
                    <a:pt x="1485900" y="127000"/>
                  </a:lnTo>
                  <a:lnTo>
                    <a:pt x="1485900" y="25400"/>
                  </a:lnTo>
                  <a:lnTo>
                    <a:pt x="1483895" y="15537"/>
                  </a:lnTo>
                  <a:lnTo>
                    <a:pt x="1478438" y="7461"/>
                  </a:lnTo>
                  <a:lnTo>
                    <a:pt x="1470362" y="2004"/>
                  </a:lnTo>
                  <a:lnTo>
                    <a:pt x="14605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934462" y="1226692"/>
              <a:ext cx="1485900" cy="152400"/>
            </a:xfrm>
            <a:custGeom>
              <a:avLst/>
              <a:gdLst/>
              <a:ahLst/>
              <a:cxnLst/>
              <a:rect l="l" t="t" r="r" b="b"/>
              <a:pathLst>
                <a:path w="1485900" h="152400">
                  <a:moveTo>
                    <a:pt x="0" y="25400"/>
                  </a:moveTo>
                  <a:lnTo>
                    <a:pt x="1986" y="15537"/>
                  </a:lnTo>
                  <a:lnTo>
                    <a:pt x="7413" y="7461"/>
                  </a:lnTo>
                  <a:lnTo>
                    <a:pt x="15484" y="2004"/>
                  </a:lnTo>
                  <a:lnTo>
                    <a:pt x="25400" y="0"/>
                  </a:lnTo>
                  <a:lnTo>
                    <a:pt x="1460500" y="0"/>
                  </a:lnTo>
                  <a:lnTo>
                    <a:pt x="1470362" y="2004"/>
                  </a:lnTo>
                  <a:lnTo>
                    <a:pt x="1478438" y="7461"/>
                  </a:lnTo>
                  <a:lnTo>
                    <a:pt x="1483895" y="15537"/>
                  </a:lnTo>
                  <a:lnTo>
                    <a:pt x="1485900" y="25400"/>
                  </a:lnTo>
                  <a:lnTo>
                    <a:pt x="1485900" y="127000"/>
                  </a:lnTo>
                  <a:lnTo>
                    <a:pt x="1483895" y="136862"/>
                  </a:lnTo>
                  <a:lnTo>
                    <a:pt x="1478438" y="144938"/>
                  </a:lnTo>
                  <a:lnTo>
                    <a:pt x="1470362" y="150395"/>
                  </a:lnTo>
                  <a:lnTo>
                    <a:pt x="1460500" y="152400"/>
                  </a:lnTo>
                  <a:lnTo>
                    <a:pt x="25400" y="152400"/>
                  </a:lnTo>
                  <a:lnTo>
                    <a:pt x="15484" y="150395"/>
                  </a:lnTo>
                  <a:lnTo>
                    <a:pt x="7413" y="144938"/>
                  </a:lnTo>
                  <a:lnTo>
                    <a:pt x="1986" y="136862"/>
                  </a:lnTo>
                  <a:lnTo>
                    <a:pt x="0" y="127000"/>
                  </a:lnTo>
                  <a:lnTo>
                    <a:pt x="0" y="25400"/>
                  </a:lnTo>
                  <a:close/>
                </a:path>
              </a:pathLst>
            </a:custGeom>
            <a:ln w="12700">
              <a:solidFill>
                <a:srgbClr val="2C64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106162" y="1226692"/>
              <a:ext cx="800100" cy="152400"/>
            </a:xfrm>
            <a:custGeom>
              <a:avLst/>
              <a:gdLst/>
              <a:ahLst/>
              <a:cxnLst/>
              <a:rect l="l" t="t" r="r" b="b"/>
              <a:pathLst>
                <a:path w="800100" h="152400">
                  <a:moveTo>
                    <a:pt x="774700" y="0"/>
                  </a:moveTo>
                  <a:lnTo>
                    <a:pt x="25400" y="0"/>
                  </a:lnTo>
                  <a:lnTo>
                    <a:pt x="15484" y="2004"/>
                  </a:lnTo>
                  <a:lnTo>
                    <a:pt x="7413" y="7461"/>
                  </a:lnTo>
                  <a:lnTo>
                    <a:pt x="1986" y="15537"/>
                  </a:lnTo>
                  <a:lnTo>
                    <a:pt x="0" y="25400"/>
                  </a:lnTo>
                  <a:lnTo>
                    <a:pt x="0" y="127000"/>
                  </a:lnTo>
                  <a:lnTo>
                    <a:pt x="1986" y="136862"/>
                  </a:lnTo>
                  <a:lnTo>
                    <a:pt x="7413" y="144938"/>
                  </a:lnTo>
                  <a:lnTo>
                    <a:pt x="15484" y="150395"/>
                  </a:lnTo>
                  <a:lnTo>
                    <a:pt x="25400" y="152400"/>
                  </a:lnTo>
                  <a:lnTo>
                    <a:pt x="774700" y="152400"/>
                  </a:lnTo>
                  <a:lnTo>
                    <a:pt x="784562" y="150395"/>
                  </a:lnTo>
                  <a:lnTo>
                    <a:pt x="792638" y="144938"/>
                  </a:lnTo>
                  <a:lnTo>
                    <a:pt x="798095" y="136862"/>
                  </a:lnTo>
                  <a:lnTo>
                    <a:pt x="800100" y="127000"/>
                  </a:lnTo>
                  <a:lnTo>
                    <a:pt x="800100" y="25400"/>
                  </a:lnTo>
                  <a:lnTo>
                    <a:pt x="798095" y="15537"/>
                  </a:lnTo>
                  <a:lnTo>
                    <a:pt x="792638" y="7461"/>
                  </a:lnTo>
                  <a:lnTo>
                    <a:pt x="784562" y="2004"/>
                  </a:lnTo>
                  <a:lnTo>
                    <a:pt x="7747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106162" y="1226692"/>
              <a:ext cx="800100" cy="152400"/>
            </a:xfrm>
            <a:custGeom>
              <a:avLst/>
              <a:gdLst/>
              <a:ahLst/>
              <a:cxnLst/>
              <a:rect l="l" t="t" r="r" b="b"/>
              <a:pathLst>
                <a:path w="800100" h="152400">
                  <a:moveTo>
                    <a:pt x="0" y="25400"/>
                  </a:moveTo>
                  <a:lnTo>
                    <a:pt x="1986" y="15537"/>
                  </a:lnTo>
                  <a:lnTo>
                    <a:pt x="7413" y="7461"/>
                  </a:lnTo>
                  <a:lnTo>
                    <a:pt x="15484" y="2004"/>
                  </a:lnTo>
                  <a:lnTo>
                    <a:pt x="25400" y="0"/>
                  </a:lnTo>
                  <a:lnTo>
                    <a:pt x="774700" y="0"/>
                  </a:lnTo>
                  <a:lnTo>
                    <a:pt x="784562" y="2004"/>
                  </a:lnTo>
                  <a:lnTo>
                    <a:pt x="792638" y="7461"/>
                  </a:lnTo>
                  <a:lnTo>
                    <a:pt x="798095" y="15537"/>
                  </a:lnTo>
                  <a:lnTo>
                    <a:pt x="800100" y="25400"/>
                  </a:lnTo>
                  <a:lnTo>
                    <a:pt x="800100" y="127000"/>
                  </a:lnTo>
                  <a:lnTo>
                    <a:pt x="798095" y="136862"/>
                  </a:lnTo>
                  <a:lnTo>
                    <a:pt x="792638" y="144938"/>
                  </a:lnTo>
                  <a:lnTo>
                    <a:pt x="784562" y="150395"/>
                  </a:lnTo>
                  <a:lnTo>
                    <a:pt x="774700" y="152400"/>
                  </a:lnTo>
                  <a:lnTo>
                    <a:pt x="25400" y="152400"/>
                  </a:lnTo>
                  <a:lnTo>
                    <a:pt x="15484" y="150395"/>
                  </a:lnTo>
                  <a:lnTo>
                    <a:pt x="7413" y="144938"/>
                  </a:lnTo>
                  <a:lnTo>
                    <a:pt x="1986" y="136862"/>
                  </a:lnTo>
                  <a:lnTo>
                    <a:pt x="0" y="127000"/>
                  </a:lnTo>
                  <a:lnTo>
                    <a:pt x="0" y="25400"/>
                  </a:lnTo>
                  <a:close/>
                </a:path>
              </a:pathLst>
            </a:custGeom>
            <a:ln w="12700">
              <a:solidFill>
                <a:srgbClr val="2C64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981962" y="3522217"/>
              <a:ext cx="762000" cy="304800"/>
            </a:xfrm>
            <a:custGeom>
              <a:avLst/>
              <a:gdLst/>
              <a:ahLst/>
              <a:cxnLst/>
              <a:rect l="l" t="t" r="r" b="b"/>
              <a:pathLst>
                <a:path w="762000" h="304800">
                  <a:moveTo>
                    <a:pt x="711200" y="0"/>
                  </a:moveTo>
                  <a:lnTo>
                    <a:pt x="50800" y="0"/>
                  </a:lnTo>
                  <a:lnTo>
                    <a:pt x="31021" y="3990"/>
                  </a:lnTo>
                  <a:lnTo>
                    <a:pt x="14874" y="14874"/>
                  </a:lnTo>
                  <a:lnTo>
                    <a:pt x="3990" y="31021"/>
                  </a:lnTo>
                  <a:lnTo>
                    <a:pt x="0" y="50800"/>
                  </a:lnTo>
                  <a:lnTo>
                    <a:pt x="0" y="254000"/>
                  </a:lnTo>
                  <a:lnTo>
                    <a:pt x="3990" y="273778"/>
                  </a:lnTo>
                  <a:lnTo>
                    <a:pt x="14874" y="289925"/>
                  </a:lnTo>
                  <a:lnTo>
                    <a:pt x="31021" y="300809"/>
                  </a:lnTo>
                  <a:lnTo>
                    <a:pt x="50800" y="304800"/>
                  </a:lnTo>
                  <a:lnTo>
                    <a:pt x="711200" y="304800"/>
                  </a:lnTo>
                  <a:lnTo>
                    <a:pt x="730978" y="300809"/>
                  </a:lnTo>
                  <a:lnTo>
                    <a:pt x="747125" y="289925"/>
                  </a:lnTo>
                  <a:lnTo>
                    <a:pt x="758009" y="273778"/>
                  </a:lnTo>
                  <a:lnTo>
                    <a:pt x="762000" y="254000"/>
                  </a:lnTo>
                  <a:lnTo>
                    <a:pt x="762000" y="50800"/>
                  </a:lnTo>
                  <a:lnTo>
                    <a:pt x="758009" y="31021"/>
                  </a:lnTo>
                  <a:lnTo>
                    <a:pt x="747125" y="14874"/>
                  </a:lnTo>
                  <a:lnTo>
                    <a:pt x="730978" y="3990"/>
                  </a:lnTo>
                  <a:lnTo>
                    <a:pt x="711200" y="0"/>
                  </a:lnTo>
                  <a:close/>
                </a:path>
              </a:pathLst>
            </a:custGeom>
            <a:solidFill>
              <a:srgbClr val="BDE2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981962" y="3522217"/>
              <a:ext cx="762000" cy="304800"/>
            </a:xfrm>
            <a:custGeom>
              <a:avLst/>
              <a:gdLst/>
              <a:ahLst/>
              <a:cxnLst/>
              <a:rect l="l" t="t" r="r" b="b"/>
              <a:pathLst>
                <a:path w="762000" h="304800">
                  <a:moveTo>
                    <a:pt x="0" y="50800"/>
                  </a:moveTo>
                  <a:lnTo>
                    <a:pt x="3990" y="31021"/>
                  </a:lnTo>
                  <a:lnTo>
                    <a:pt x="14874" y="14874"/>
                  </a:lnTo>
                  <a:lnTo>
                    <a:pt x="31021" y="3990"/>
                  </a:lnTo>
                  <a:lnTo>
                    <a:pt x="50800" y="0"/>
                  </a:lnTo>
                  <a:lnTo>
                    <a:pt x="711200" y="0"/>
                  </a:lnTo>
                  <a:lnTo>
                    <a:pt x="730978" y="3990"/>
                  </a:lnTo>
                  <a:lnTo>
                    <a:pt x="747125" y="14874"/>
                  </a:lnTo>
                  <a:lnTo>
                    <a:pt x="758009" y="31021"/>
                  </a:lnTo>
                  <a:lnTo>
                    <a:pt x="762000" y="50800"/>
                  </a:lnTo>
                  <a:lnTo>
                    <a:pt x="762000" y="254000"/>
                  </a:lnTo>
                  <a:lnTo>
                    <a:pt x="758009" y="273778"/>
                  </a:lnTo>
                  <a:lnTo>
                    <a:pt x="747125" y="289925"/>
                  </a:lnTo>
                  <a:lnTo>
                    <a:pt x="730978" y="300809"/>
                  </a:lnTo>
                  <a:lnTo>
                    <a:pt x="711200" y="304800"/>
                  </a:lnTo>
                  <a:lnTo>
                    <a:pt x="50800" y="304800"/>
                  </a:lnTo>
                  <a:lnTo>
                    <a:pt x="31021" y="300809"/>
                  </a:lnTo>
                  <a:lnTo>
                    <a:pt x="14874" y="289925"/>
                  </a:lnTo>
                  <a:lnTo>
                    <a:pt x="3990" y="273778"/>
                  </a:lnTo>
                  <a:lnTo>
                    <a:pt x="0" y="254000"/>
                  </a:lnTo>
                  <a:lnTo>
                    <a:pt x="0" y="50800"/>
                  </a:lnTo>
                  <a:close/>
                </a:path>
              </a:pathLst>
            </a:custGeom>
            <a:ln w="12700">
              <a:solidFill>
                <a:srgbClr val="2C648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1962" y="1236217"/>
              <a:ext cx="4340225" cy="2857500"/>
            </a:xfrm>
            <a:prstGeom prst="rect">
              <a:avLst/>
            </a:prstGeom>
          </p:spPr>
        </p:pic>
      </p:grpSp>
      <p:sp>
        <p:nvSpPr>
          <p:cNvPr id="27" name="object 27" descr=""/>
          <p:cNvSpPr txBox="1"/>
          <p:nvPr/>
        </p:nvSpPr>
        <p:spPr>
          <a:xfrm>
            <a:off x="4035044" y="4115561"/>
            <a:ext cx="19697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Cambria"/>
                <a:cs typeface="Cambria"/>
              </a:rPr>
              <a:t>(Brannan,</a:t>
            </a:r>
            <a:r>
              <a:rPr dirty="0" sz="900" spc="-20">
                <a:latin typeface="Cambria"/>
                <a:cs typeface="Cambria"/>
              </a:rPr>
              <a:t> </a:t>
            </a:r>
            <a:r>
              <a:rPr dirty="0" sz="900">
                <a:latin typeface="Cambria"/>
                <a:cs typeface="Cambria"/>
              </a:rPr>
              <a:t>JD</a:t>
            </a:r>
            <a:r>
              <a:rPr dirty="0" sz="900" spc="5">
                <a:latin typeface="Cambria"/>
                <a:cs typeface="Cambria"/>
              </a:rPr>
              <a:t> </a:t>
            </a:r>
            <a:r>
              <a:rPr dirty="0" sz="900">
                <a:latin typeface="Cambria"/>
                <a:cs typeface="Cambria"/>
              </a:rPr>
              <a:t>and</a:t>
            </a:r>
            <a:r>
              <a:rPr dirty="0" sz="900" spc="220">
                <a:latin typeface="Cambria"/>
                <a:cs typeface="Cambria"/>
              </a:rPr>
              <a:t> </a:t>
            </a:r>
            <a:r>
              <a:rPr dirty="0" sz="900" spc="-10">
                <a:latin typeface="Cambria"/>
                <a:cs typeface="Cambria"/>
              </a:rPr>
              <a:t>Lougheed,</a:t>
            </a:r>
            <a:r>
              <a:rPr dirty="0" sz="900" spc="10">
                <a:latin typeface="Cambria"/>
                <a:cs typeface="Cambria"/>
              </a:rPr>
              <a:t> </a:t>
            </a:r>
            <a:r>
              <a:rPr dirty="0" sz="900" spc="-10">
                <a:latin typeface="Cambria"/>
                <a:cs typeface="Cambria"/>
              </a:rPr>
              <a:t>MD,,</a:t>
            </a:r>
            <a:r>
              <a:rPr dirty="0" sz="900" spc="5">
                <a:latin typeface="Cambria"/>
                <a:cs typeface="Cambria"/>
              </a:rPr>
              <a:t> </a:t>
            </a:r>
            <a:r>
              <a:rPr dirty="0" sz="900" spc="-10">
                <a:latin typeface="Cambria"/>
                <a:cs typeface="Cambria"/>
              </a:rPr>
              <a:t>2012)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382524" y="869061"/>
            <a:ext cx="6094730" cy="3427729"/>
          </a:xfrm>
          <a:custGeom>
            <a:avLst/>
            <a:gdLst/>
            <a:ahLst/>
            <a:cxnLst/>
            <a:rect l="l" t="t" r="r" b="b"/>
            <a:pathLst>
              <a:path w="6094730" h="3427729">
                <a:moveTo>
                  <a:pt x="0" y="3427729"/>
                </a:moveTo>
                <a:lnTo>
                  <a:pt x="6094476" y="3427729"/>
                </a:lnTo>
                <a:lnTo>
                  <a:pt x="6094476" y="0"/>
                </a:lnTo>
                <a:lnTo>
                  <a:pt x="0" y="0"/>
                </a:lnTo>
                <a:lnTo>
                  <a:pt x="0" y="3427729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9" name="object 29" descr=""/>
          <p:cNvGrpSpPr/>
          <p:nvPr/>
        </p:nvGrpSpPr>
        <p:grpSpPr>
          <a:xfrm>
            <a:off x="370331" y="4833492"/>
            <a:ext cx="6118860" cy="3452495"/>
            <a:chOff x="370331" y="4833492"/>
            <a:chExt cx="6118860" cy="3452495"/>
          </a:xfrm>
        </p:grpSpPr>
        <p:sp>
          <p:nvSpPr>
            <p:cNvPr id="30" name="object 30" descr=""/>
            <p:cNvSpPr/>
            <p:nvPr/>
          </p:nvSpPr>
          <p:spPr>
            <a:xfrm>
              <a:off x="382523" y="4844795"/>
              <a:ext cx="6094730" cy="3429000"/>
            </a:xfrm>
            <a:custGeom>
              <a:avLst/>
              <a:gdLst/>
              <a:ahLst/>
              <a:cxnLst/>
              <a:rect l="l" t="t" r="r" b="b"/>
              <a:pathLst>
                <a:path w="6094730" h="3429000">
                  <a:moveTo>
                    <a:pt x="6094349" y="0"/>
                  </a:moveTo>
                  <a:lnTo>
                    <a:pt x="0" y="0"/>
                  </a:lnTo>
                  <a:lnTo>
                    <a:pt x="0" y="3429000"/>
                  </a:lnTo>
                  <a:lnTo>
                    <a:pt x="6094349" y="3429000"/>
                  </a:lnTo>
                  <a:lnTo>
                    <a:pt x="6094349" y="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0962" y="4844795"/>
              <a:ext cx="3678809" cy="3429000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382523" y="4845684"/>
              <a:ext cx="6094730" cy="3428365"/>
            </a:xfrm>
            <a:custGeom>
              <a:avLst/>
              <a:gdLst/>
              <a:ahLst/>
              <a:cxnLst/>
              <a:rect l="l" t="t" r="r" b="b"/>
              <a:pathLst>
                <a:path w="6094730" h="3428365">
                  <a:moveTo>
                    <a:pt x="0" y="3428111"/>
                  </a:moveTo>
                  <a:lnTo>
                    <a:pt x="6094476" y="3428111"/>
                  </a:lnTo>
                  <a:lnTo>
                    <a:pt x="6094476" y="0"/>
                  </a:lnTo>
                  <a:lnTo>
                    <a:pt x="0" y="0"/>
                  </a:lnTo>
                  <a:lnTo>
                    <a:pt x="0" y="3428111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dirty="0" spc="-50"/>
              <a:t>3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474" y="849630"/>
            <a:ext cx="6113780" cy="3467100"/>
            <a:chOff x="363474" y="849630"/>
            <a:chExt cx="611378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4635" y="868680"/>
              <a:ext cx="2912364" cy="341947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394715" y="1080008"/>
            <a:ext cx="121983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Persiapan</a:t>
            </a:r>
            <a:r>
              <a:rPr dirty="0" sz="1600" spc="-30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5" b="1" i="1">
                <a:solidFill>
                  <a:srgbClr val="FFFFFF"/>
                </a:solidFill>
                <a:latin typeface="Calibri"/>
                <a:cs typeface="Calibri"/>
              </a:rPr>
              <a:t>Tes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620598" y="1055242"/>
            <a:ext cx="1922145" cy="2782570"/>
            <a:chOff x="620598" y="1055242"/>
            <a:chExt cx="1922145" cy="2782570"/>
          </a:xfrm>
        </p:grpSpPr>
        <p:sp>
          <p:nvSpPr>
            <p:cNvPr id="12" name="object 12" descr=""/>
            <p:cNvSpPr/>
            <p:nvPr/>
          </p:nvSpPr>
          <p:spPr>
            <a:xfrm>
              <a:off x="2218436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218436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79348" y="1602104"/>
              <a:ext cx="465455" cy="1743075"/>
            </a:xfrm>
            <a:custGeom>
              <a:avLst/>
              <a:gdLst/>
              <a:ahLst/>
              <a:cxnLst/>
              <a:rect l="l" t="t" r="r" b="b"/>
              <a:pathLst>
                <a:path w="465455" h="1743075">
                  <a:moveTo>
                    <a:pt x="133819" y="160274"/>
                  </a:moveTo>
                  <a:lnTo>
                    <a:pt x="135721" y="150971"/>
                  </a:lnTo>
                  <a:lnTo>
                    <a:pt x="140909" y="143383"/>
                  </a:lnTo>
                  <a:lnTo>
                    <a:pt x="148607" y="138271"/>
                  </a:lnTo>
                  <a:lnTo>
                    <a:pt x="158038" y="136398"/>
                  </a:lnTo>
                  <a:lnTo>
                    <a:pt x="167464" y="138271"/>
                  </a:lnTo>
                  <a:lnTo>
                    <a:pt x="175163" y="143383"/>
                  </a:lnTo>
                  <a:lnTo>
                    <a:pt x="180354" y="150971"/>
                  </a:lnTo>
                  <a:lnTo>
                    <a:pt x="182257" y="160274"/>
                  </a:lnTo>
                  <a:lnTo>
                    <a:pt x="180354" y="169503"/>
                  </a:lnTo>
                  <a:lnTo>
                    <a:pt x="175163" y="177053"/>
                  </a:lnTo>
                  <a:lnTo>
                    <a:pt x="167464" y="182151"/>
                  </a:lnTo>
                  <a:lnTo>
                    <a:pt x="158038" y="184023"/>
                  </a:lnTo>
                  <a:lnTo>
                    <a:pt x="148607" y="182151"/>
                  </a:lnTo>
                  <a:lnTo>
                    <a:pt x="140909" y="177053"/>
                  </a:lnTo>
                  <a:lnTo>
                    <a:pt x="135721" y="169503"/>
                  </a:lnTo>
                  <a:lnTo>
                    <a:pt x="133819" y="160274"/>
                  </a:lnTo>
                  <a:close/>
                </a:path>
                <a:path w="465455" h="1743075">
                  <a:moveTo>
                    <a:pt x="282816" y="160274"/>
                  </a:moveTo>
                  <a:lnTo>
                    <a:pt x="284719" y="150971"/>
                  </a:lnTo>
                  <a:lnTo>
                    <a:pt x="289910" y="143383"/>
                  </a:lnTo>
                  <a:lnTo>
                    <a:pt x="297609" y="138271"/>
                  </a:lnTo>
                  <a:lnTo>
                    <a:pt x="307035" y="136398"/>
                  </a:lnTo>
                  <a:lnTo>
                    <a:pt x="316461" y="138271"/>
                  </a:lnTo>
                  <a:lnTo>
                    <a:pt x="324159" y="143383"/>
                  </a:lnTo>
                  <a:lnTo>
                    <a:pt x="329350" y="150971"/>
                  </a:lnTo>
                  <a:lnTo>
                    <a:pt x="331254" y="160274"/>
                  </a:lnTo>
                  <a:lnTo>
                    <a:pt x="329350" y="169503"/>
                  </a:lnTo>
                  <a:lnTo>
                    <a:pt x="324159" y="177053"/>
                  </a:lnTo>
                  <a:lnTo>
                    <a:pt x="316461" y="182151"/>
                  </a:lnTo>
                  <a:lnTo>
                    <a:pt x="307035" y="184023"/>
                  </a:lnTo>
                  <a:lnTo>
                    <a:pt x="297609" y="182151"/>
                  </a:lnTo>
                  <a:lnTo>
                    <a:pt x="289910" y="177053"/>
                  </a:lnTo>
                  <a:lnTo>
                    <a:pt x="284719" y="169503"/>
                  </a:lnTo>
                  <a:lnTo>
                    <a:pt x="282816" y="160274"/>
                  </a:lnTo>
                  <a:close/>
                </a:path>
                <a:path w="465455" h="1743075">
                  <a:moveTo>
                    <a:pt x="106502" y="328295"/>
                  </a:moveTo>
                  <a:lnTo>
                    <a:pt x="148505" y="351948"/>
                  </a:lnTo>
                  <a:lnTo>
                    <a:pt x="190492" y="366141"/>
                  </a:lnTo>
                  <a:lnTo>
                    <a:pt x="232462" y="370871"/>
                  </a:lnTo>
                  <a:lnTo>
                    <a:pt x="274416" y="366141"/>
                  </a:lnTo>
                  <a:lnTo>
                    <a:pt x="316355" y="351948"/>
                  </a:lnTo>
                  <a:lnTo>
                    <a:pt x="358279" y="328295"/>
                  </a:lnTo>
                </a:path>
                <a:path w="465455" h="1743075">
                  <a:moveTo>
                    <a:pt x="0" y="228600"/>
                  </a:moveTo>
                  <a:lnTo>
                    <a:pt x="4723" y="182533"/>
                  </a:lnTo>
                  <a:lnTo>
                    <a:pt x="18272" y="139624"/>
                  </a:lnTo>
                  <a:lnTo>
                    <a:pt x="39711" y="100793"/>
                  </a:lnTo>
                  <a:lnTo>
                    <a:pt x="68105" y="66960"/>
                  </a:lnTo>
                  <a:lnTo>
                    <a:pt x="102519" y="39045"/>
                  </a:lnTo>
                  <a:lnTo>
                    <a:pt x="142019" y="17966"/>
                  </a:lnTo>
                  <a:lnTo>
                    <a:pt x="185670" y="4644"/>
                  </a:lnTo>
                  <a:lnTo>
                    <a:pt x="232537" y="0"/>
                  </a:lnTo>
                  <a:lnTo>
                    <a:pt x="279403" y="4644"/>
                  </a:lnTo>
                  <a:lnTo>
                    <a:pt x="323054" y="17966"/>
                  </a:lnTo>
                  <a:lnTo>
                    <a:pt x="362554" y="39045"/>
                  </a:lnTo>
                  <a:lnTo>
                    <a:pt x="396968" y="66960"/>
                  </a:lnTo>
                  <a:lnTo>
                    <a:pt x="425362" y="100793"/>
                  </a:lnTo>
                  <a:lnTo>
                    <a:pt x="446801" y="139624"/>
                  </a:lnTo>
                  <a:lnTo>
                    <a:pt x="460350" y="182533"/>
                  </a:lnTo>
                  <a:lnTo>
                    <a:pt x="465074" y="228600"/>
                  </a:lnTo>
                  <a:lnTo>
                    <a:pt x="460350" y="274666"/>
                  </a:lnTo>
                  <a:lnTo>
                    <a:pt x="446801" y="317575"/>
                  </a:lnTo>
                  <a:lnTo>
                    <a:pt x="425362" y="356406"/>
                  </a:lnTo>
                  <a:lnTo>
                    <a:pt x="396968" y="390239"/>
                  </a:lnTo>
                  <a:lnTo>
                    <a:pt x="362554" y="418154"/>
                  </a:lnTo>
                  <a:lnTo>
                    <a:pt x="323054" y="439233"/>
                  </a:lnTo>
                  <a:lnTo>
                    <a:pt x="279403" y="452555"/>
                  </a:lnTo>
                  <a:lnTo>
                    <a:pt x="232537" y="457200"/>
                  </a:lnTo>
                  <a:lnTo>
                    <a:pt x="185670" y="452555"/>
                  </a:lnTo>
                  <a:lnTo>
                    <a:pt x="142019" y="439233"/>
                  </a:lnTo>
                  <a:lnTo>
                    <a:pt x="102519" y="418154"/>
                  </a:lnTo>
                  <a:lnTo>
                    <a:pt x="68105" y="390239"/>
                  </a:lnTo>
                  <a:lnTo>
                    <a:pt x="39711" y="356406"/>
                  </a:lnTo>
                  <a:lnTo>
                    <a:pt x="18272" y="317575"/>
                  </a:lnTo>
                  <a:lnTo>
                    <a:pt x="4723" y="274666"/>
                  </a:lnTo>
                  <a:lnTo>
                    <a:pt x="0" y="228600"/>
                  </a:lnTo>
                  <a:close/>
                </a:path>
                <a:path w="465455" h="1743075">
                  <a:moveTo>
                    <a:pt x="133819" y="1446149"/>
                  </a:moveTo>
                  <a:lnTo>
                    <a:pt x="135721" y="1436846"/>
                  </a:lnTo>
                  <a:lnTo>
                    <a:pt x="140909" y="1429258"/>
                  </a:lnTo>
                  <a:lnTo>
                    <a:pt x="148607" y="1424146"/>
                  </a:lnTo>
                  <a:lnTo>
                    <a:pt x="158038" y="1422273"/>
                  </a:lnTo>
                  <a:lnTo>
                    <a:pt x="167464" y="1424146"/>
                  </a:lnTo>
                  <a:lnTo>
                    <a:pt x="175163" y="1429258"/>
                  </a:lnTo>
                  <a:lnTo>
                    <a:pt x="180354" y="1436846"/>
                  </a:lnTo>
                  <a:lnTo>
                    <a:pt x="182257" y="1446149"/>
                  </a:lnTo>
                  <a:lnTo>
                    <a:pt x="180354" y="1455378"/>
                  </a:lnTo>
                  <a:lnTo>
                    <a:pt x="175163" y="1462928"/>
                  </a:lnTo>
                  <a:lnTo>
                    <a:pt x="167464" y="1468026"/>
                  </a:lnTo>
                  <a:lnTo>
                    <a:pt x="158038" y="1469898"/>
                  </a:lnTo>
                  <a:lnTo>
                    <a:pt x="148607" y="1468026"/>
                  </a:lnTo>
                  <a:lnTo>
                    <a:pt x="140909" y="1462928"/>
                  </a:lnTo>
                  <a:lnTo>
                    <a:pt x="135721" y="1455378"/>
                  </a:lnTo>
                  <a:lnTo>
                    <a:pt x="133819" y="1446149"/>
                  </a:lnTo>
                  <a:close/>
                </a:path>
                <a:path w="465455" h="1743075">
                  <a:moveTo>
                    <a:pt x="282816" y="1446149"/>
                  </a:moveTo>
                  <a:lnTo>
                    <a:pt x="284719" y="1436846"/>
                  </a:lnTo>
                  <a:lnTo>
                    <a:pt x="289910" y="1429258"/>
                  </a:lnTo>
                  <a:lnTo>
                    <a:pt x="297609" y="1424146"/>
                  </a:lnTo>
                  <a:lnTo>
                    <a:pt x="307035" y="1422273"/>
                  </a:lnTo>
                  <a:lnTo>
                    <a:pt x="316461" y="1424146"/>
                  </a:lnTo>
                  <a:lnTo>
                    <a:pt x="324159" y="1429258"/>
                  </a:lnTo>
                  <a:lnTo>
                    <a:pt x="329350" y="1436846"/>
                  </a:lnTo>
                  <a:lnTo>
                    <a:pt x="331254" y="1446149"/>
                  </a:lnTo>
                  <a:lnTo>
                    <a:pt x="329350" y="1455378"/>
                  </a:lnTo>
                  <a:lnTo>
                    <a:pt x="324159" y="1462928"/>
                  </a:lnTo>
                  <a:lnTo>
                    <a:pt x="316461" y="1468026"/>
                  </a:lnTo>
                  <a:lnTo>
                    <a:pt x="307035" y="1469898"/>
                  </a:lnTo>
                  <a:lnTo>
                    <a:pt x="297609" y="1468026"/>
                  </a:lnTo>
                  <a:lnTo>
                    <a:pt x="289910" y="1462928"/>
                  </a:lnTo>
                  <a:lnTo>
                    <a:pt x="284719" y="1455378"/>
                  </a:lnTo>
                  <a:lnTo>
                    <a:pt x="282816" y="1446149"/>
                  </a:lnTo>
                  <a:close/>
                </a:path>
                <a:path w="465455" h="1743075">
                  <a:moveTo>
                    <a:pt x="106502" y="1614170"/>
                  </a:moveTo>
                  <a:lnTo>
                    <a:pt x="148505" y="1637823"/>
                  </a:lnTo>
                  <a:lnTo>
                    <a:pt x="190492" y="1652016"/>
                  </a:lnTo>
                  <a:lnTo>
                    <a:pt x="232462" y="1656746"/>
                  </a:lnTo>
                  <a:lnTo>
                    <a:pt x="274416" y="1652016"/>
                  </a:lnTo>
                  <a:lnTo>
                    <a:pt x="316355" y="1637823"/>
                  </a:lnTo>
                  <a:lnTo>
                    <a:pt x="358279" y="1614170"/>
                  </a:lnTo>
                </a:path>
                <a:path w="465455" h="1743075">
                  <a:moveTo>
                    <a:pt x="0" y="1514475"/>
                  </a:moveTo>
                  <a:lnTo>
                    <a:pt x="4723" y="1468408"/>
                  </a:lnTo>
                  <a:lnTo>
                    <a:pt x="18272" y="1425499"/>
                  </a:lnTo>
                  <a:lnTo>
                    <a:pt x="39711" y="1386668"/>
                  </a:lnTo>
                  <a:lnTo>
                    <a:pt x="68105" y="1352835"/>
                  </a:lnTo>
                  <a:lnTo>
                    <a:pt x="102519" y="1324920"/>
                  </a:lnTo>
                  <a:lnTo>
                    <a:pt x="142019" y="1303841"/>
                  </a:lnTo>
                  <a:lnTo>
                    <a:pt x="185670" y="1290519"/>
                  </a:lnTo>
                  <a:lnTo>
                    <a:pt x="232537" y="1285875"/>
                  </a:lnTo>
                  <a:lnTo>
                    <a:pt x="279400" y="1290519"/>
                  </a:lnTo>
                  <a:lnTo>
                    <a:pt x="323049" y="1303841"/>
                  </a:lnTo>
                  <a:lnTo>
                    <a:pt x="362548" y="1324920"/>
                  </a:lnTo>
                  <a:lnTo>
                    <a:pt x="396963" y="1352835"/>
                  </a:lnTo>
                  <a:lnTo>
                    <a:pt x="425359" y="1386668"/>
                  </a:lnTo>
                  <a:lnTo>
                    <a:pt x="446799" y="1425499"/>
                  </a:lnTo>
                  <a:lnTo>
                    <a:pt x="460349" y="1468408"/>
                  </a:lnTo>
                  <a:lnTo>
                    <a:pt x="465074" y="1514475"/>
                  </a:lnTo>
                  <a:lnTo>
                    <a:pt x="460349" y="1560541"/>
                  </a:lnTo>
                  <a:lnTo>
                    <a:pt x="446799" y="1603450"/>
                  </a:lnTo>
                  <a:lnTo>
                    <a:pt x="425359" y="1642281"/>
                  </a:lnTo>
                  <a:lnTo>
                    <a:pt x="396963" y="1676114"/>
                  </a:lnTo>
                  <a:lnTo>
                    <a:pt x="362548" y="1704029"/>
                  </a:lnTo>
                  <a:lnTo>
                    <a:pt x="323049" y="1725108"/>
                  </a:lnTo>
                  <a:lnTo>
                    <a:pt x="279400" y="1738430"/>
                  </a:lnTo>
                  <a:lnTo>
                    <a:pt x="232537" y="1743075"/>
                  </a:lnTo>
                  <a:lnTo>
                    <a:pt x="185670" y="1738430"/>
                  </a:lnTo>
                  <a:lnTo>
                    <a:pt x="142019" y="1725108"/>
                  </a:lnTo>
                  <a:lnTo>
                    <a:pt x="102519" y="1704029"/>
                  </a:lnTo>
                  <a:lnTo>
                    <a:pt x="68105" y="1676114"/>
                  </a:lnTo>
                  <a:lnTo>
                    <a:pt x="39711" y="1642281"/>
                  </a:lnTo>
                  <a:lnTo>
                    <a:pt x="18272" y="1603450"/>
                  </a:lnTo>
                  <a:lnTo>
                    <a:pt x="4723" y="1560541"/>
                  </a:lnTo>
                  <a:lnTo>
                    <a:pt x="0" y="151447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26948" y="2087879"/>
              <a:ext cx="770255" cy="466725"/>
            </a:xfrm>
            <a:custGeom>
              <a:avLst/>
              <a:gdLst/>
              <a:ahLst/>
              <a:cxnLst/>
              <a:rect l="l" t="t" r="r" b="b"/>
              <a:pathLst>
                <a:path w="770255" h="466725">
                  <a:moveTo>
                    <a:pt x="769924" y="31750"/>
                  </a:moveTo>
                  <a:lnTo>
                    <a:pt x="767422" y="19405"/>
                  </a:lnTo>
                  <a:lnTo>
                    <a:pt x="760615" y="9309"/>
                  </a:lnTo>
                  <a:lnTo>
                    <a:pt x="750519" y="2501"/>
                  </a:lnTo>
                  <a:lnTo>
                    <a:pt x="738174" y="0"/>
                  </a:lnTo>
                  <a:lnTo>
                    <a:pt x="539965" y="0"/>
                  </a:lnTo>
                  <a:lnTo>
                    <a:pt x="229908" y="0"/>
                  </a:lnTo>
                  <a:lnTo>
                    <a:pt x="31750" y="0"/>
                  </a:lnTo>
                  <a:lnTo>
                    <a:pt x="19380" y="2501"/>
                  </a:lnTo>
                  <a:lnTo>
                    <a:pt x="9296" y="9309"/>
                  </a:lnTo>
                  <a:lnTo>
                    <a:pt x="2489" y="19405"/>
                  </a:lnTo>
                  <a:lnTo>
                    <a:pt x="0" y="31750"/>
                  </a:lnTo>
                  <a:lnTo>
                    <a:pt x="0" y="158750"/>
                  </a:lnTo>
                  <a:lnTo>
                    <a:pt x="2489" y="171107"/>
                  </a:lnTo>
                  <a:lnTo>
                    <a:pt x="9296" y="181203"/>
                  </a:lnTo>
                  <a:lnTo>
                    <a:pt x="19380" y="188010"/>
                  </a:lnTo>
                  <a:lnTo>
                    <a:pt x="31750" y="190500"/>
                  </a:lnTo>
                  <a:lnTo>
                    <a:pt x="152400" y="190500"/>
                  </a:lnTo>
                  <a:lnTo>
                    <a:pt x="152400" y="389255"/>
                  </a:lnTo>
                  <a:lnTo>
                    <a:pt x="158483" y="419417"/>
                  </a:lnTo>
                  <a:lnTo>
                    <a:pt x="175094" y="444042"/>
                  </a:lnTo>
                  <a:lnTo>
                    <a:pt x="199732" y="460641"/>
                  </a:lnTo>
                  <a:lnTo>
                    <a:pt x="229908" y="466725"/>
                  </a:lnTo>
                  <a:lnTo>
                    <a:pt x="539965" y="466725"/>
                  </a:lnTo>
                  <a:lnTo>
                    <a:pt x="570128" y="460641"/>
                  </a:lnTo>
                  <a:lnTo>
                    <a:pt x="594766" y="444042"/>
                  </a:lnTo>
                  <a:lnTo>
                    <a:pt x="611378" y="419417"/>
                  </a:lnTo>
                  <a:lnTo>
                    <a:pt x="617474" y="389255"/>
                  </a:lnTo>
                  <a:lnTo>
                    <a:pt x="617474" y="190500"/>
                  </a:lnTo>
                  <a:lnTo>
                    <a:pt x="738174" y="190500"/>
                  </a:lnTo>
                  <a:lnTo>
                    <a:pt x="750519" y="188010"/>
                  </a:lnTo>
                  <a:lnTo>
                    <a:pt x="760615" y="181203"/>
                  </a:lnTo>
                  <a:lnTo>
                    <a:pt x="767422" y="171107"/>
                  </a:lnTo>
                  <a:lnTo>
                    <a:pt x="769924" y="158750"/>
                  </a:lnTo>
                  <a:lnTo>
                    <a:pt x="769924" y="3175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26948" y="3364229"/>
              <a:ext cx="770255" cy="190500"/>
            </a:xfrm>
            <a:custGeom>
              <a:avLst/>
              <a:gdLst/>
              <a:ahLst/>
              <a:cxnLst/>
              <a:rect l="l" t="t" r="r" b="b"/>
              <a:pathLst>
                <a:path w="770255" h="190500">
                  <a:moveTo>
                    <a:pt x="738174" y="0"/>
                  </a:moveTo>
                  <a:lnTo>
                    <a:pt x="31750" y="0"/>
                  </a:lnTo>
                  <a:lnTo>
                    <a:pt x="19389" y="2496"/>
                  </a:lnTo>
                  <a:lnTo>
                    <a:pt x="9297" y="9302"/>
                  </a:lnTo>
                  <a:lnTo>
                    <a:pt x="2494" y="19395"/>
                  </a:lnTo>
                  <a:lnTo>
                    <a:pt x="0" y="31750"/>
                  </a:lnTo>
                  <a:lnTo>
                    <a:pt x="0" y="158750"/>
                  </a:lnTo>
                  <a:lnTo>
                    <a:pt x="2494" y="171104"/>
                  </a:lnTo>
                  <a:lnTo>
                    <a:pt x="9297" y="181197"/>
                  </a:lnTo>
                  <a:lnTo>
                    <a:pt x="19389" y="188003"/>
                  </a:lnTo>
                  <a:lnTo>
                    <a:pt x="31750" y="190500"/>
                  </a:lnTo>
                  <a:lnTo>
                    <a:pt x="738174" y="190500"/>
                  </a:lnTo>
                  <a:lnTo>
                    <a:pt x="750529" y="188003"/>
                  </a:lnTo>
                  <a:lnTo>
                    <a:pt x="760622" y="181197"/>
                  </a:lnTo>
                  <a:lnTo>
                    <a:pt x="767428" y="171104"/>
                  </a:lnTo>
                  <a:lnTo>
                    <a:pt x="769924" y="158750"/>
                  </a:lnTo>
                  <a:lnTo>
                    <a:pt x="769924" y="31750"/>
                  </a:lnTo>
                  <a:lnTo>
                    <a:pt x="767428" y="19395"/>
                  </a:lnTo>
                  <a:lnTo>
                    <a:pt x="760622" y="9302"/>
                  </a:lnTo>
                  <a:lnTo>
                    <a:pt x="750529" y="2496"/>
                  </a:lnTo>
                  <a:lnTo>
                    <a:pt x="7381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26948" y="3364229"/>
              <a:ext cx="770255" cy="190500"/>
            </a:xfrm>
            <a:custGeom>
              <a:avLst/>
              <a:gdLst/>
              <a:ahLst/>
              <a:cxnLst/>
              <a:rect l="l" t="t" r="r" b="b"/>
              <a:pathLst>
                <a:path w="770255" h="190500">
                  <a:moveTo>
                    <a:pt x="0" y="31750"/>
                  </a:moveTo>
                  <a:lnTo>
                    <a:pt x="2494" y="19395"/>
                  </a:lnTo>
                  <a:lnTo>
                    <a:pt x="9297" y="9302"/>
                  </a:lnTo>
                  <a:lnTo>
                    <a:pt x="19389" y="2496"/>
                  </a:lnTo>
                  <a:lnTo>
                    <a:pt x="31750" y="0"/>
                  </a:lnTo>
                  <a:lnTo>
                    <a:pt x="738174" y="0"/>
                  </a:lnTo>
                  <a:lnTo>
                    <a:pt x="750529" y="2496"/>
                  </a:lnTo>
                  <a:lnTo>
                    <a:pt x="760622" y="9302"/>
                  </a:lnTo>
                  <a:lnTo>
                    <a:pt x="767428" y="19395"/>
                  </a:lnTo>
                  <a:lnTo>
                    <a:pt x="769924" y="31750"/>
                  </a:lnTo>
                  <a:lnTo>
                    <a:pt x="769924" y="158750"/>
                  </a:lnTo>
                  <a:lnTo>
                    <a:pt x="767428" y="171104"/>
                  </a:lnTo>
                  <a:lnTo>
                    <a:pt x="760622" y="181197"/>
                  </a:lnTo>
                  <a:lnTo>
                    <a:pt x="750529" y="188003"/>
                  </a:lnTo>
                  <a:lnTo>
                    <a:pt x="738174" y="190500"/>
                  </a:lnTo>
                  <a:lnTo>
                    <a:pt x="31750" y="190500"/>
                  </a:lnTo>
                  <a:lnTo>
                    <a:pt x="19389" y="188003"/>
                  </a:lnTo>
                  <a:lnTo>
                    <a:pt x="9297" y="181197"/>
                  </a:lnTo>
                  <a:lnTo>
                    <a:pt x="2494" y="171104"/>
                  </a:lnTo>
                  <a:lnTo>
                    <a:pt x="0" y="158750"/>
                  </a:lnTo>
                  <a:lnTo>
                    <a:pt x="0" y="317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779348" y="3364229"/>
              <a:ext cx="465455" cy="466725"/>
            </a:xfrm>
            <a:custGeom>
              <a:avLst/>
              <a:gdLst/>
              <a:ahLst/>
              <a:cxnLst/>
              <a:rect l="l" t="t" r="r" b="b"/>
              <a:pathLst>
                <a:path w="465455" h="466725">
                  <a:moveTo>
                    <a:pt x="387565" y="0"/>
                  </a:moveTo>
                  <a:lnTo>
                    <a:pt x="77508" y="0"/>
                  </a:lnTo>
                  <a:lnTo>
                    <a:pt x="47336" y="6086"/>
                  </a:lnTo>
                  <a:lnTo>
                    <a:pt x="22699" y="22685"/>
                  </a:lnTo>
                  <a:lnTo>
                    <a:pt x="6090" y="47309"/>
                  </a:lnTo>
                  <a:lnTo>
                    <a:pt x="0" y="77470"/>
                  </a:lnTo>
                  <a:lnTo>
                    <a:pt x="0" y="389255"/>
                  </a:lnTo>
                  <a:lnTo>
                    <a:pt x="6090" y="419415"/>
                  </a:lnTo>
                  <a:lnTo>
                    <a:pt x="22699" y="444039"/>
                  </a:lnTo>
                  <a:lnTo>
                    <a:pt x="47336" y="460638"/>
                  </a:lnTo>
                  <a:lnTo>
                    <a:pt x="77508" y="466725"/>
                  </a:lnTo>
                  <a:lnTo>
                    <a:pt x="387565" y="466725"/>
                  </a:lnTo>
                  <a:lnTo>
                    <a:pt x="417737" y="460638"/>
                  </a:lnTo>
                  <a:lnTo>
                    <a:pt x="442374" y="444039"/>
                  </a:lnTo>
                  <a:lnTo>
                    <a:pt x="458983" y="419415"/>
                  </a:lnTo>
                  <a:lnTo>
                    <a:pt x="465074" y="389255"/>
                  </a:lnTo>
                  <a:lnTo>
                    <a:pt x="465074" y="77470"/>
                  </a:lnTo>
                  <a:lnTo>
                    <a:pt x="458983" y="47309"/>
                  </a:lnTo>
                  <a:lnTo>
                    <a:pt x="442374" y="22685"/>
                  </a:lnTo>
                  <a:lnTo>
                    <a:pt x="417737" y="6086"/>
                  </a:lnTo>
                  <a:lnTo>
                    <a:pt x="3875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779348" y="3364229"/>
              <a:ext cx="465455" cy="466725"/>
            </a:xfrm>
            <a:custGeom>
              <a:avLst/>
              <a:gdLst/>
              <a:ahLst/>
              <a:cxnLst/>
              <a:rect l="l" t="t" r="r" b="b"/>
              <a:pathLst>
                <a:path w="465455" h="466725">
                  <a:moveTo>
                    <a:pt x="0" y="77470"/>
                  </a:moveTo>
                  <a:lnTo>
                    <a:pt x="6090" y="47309"/>
                  </a:lnTo>
                  <a:lnTo>
                    <a:pt x="22699" y="22685"/>
                  </a:lnTo>
                  <a:lnTo>
                    <a:pt x="47336" y="6086"/>
                  </a:lnTo>
                  <a:lnTo>
                    <a:pt x="77508" y="0"/>
                  </a:lnTo>
                  <a:lnTo>
                    <a:pt x="387565" y="0"/>
                  </a:lnTo>
                  <a:lnTo>
                    <a:pt x="417737" y="6086"/>
                  </a:lnTo>
                  <a:lnTo>
                    <a:pt x="442374" y="22685"/>
                  </a:lnTo>
                  <a:lnTo>
                    <a:pt x="458983" y="47309"/>
                  </a:lnTo>
                  <a:lnTo>
                    <a:pt x="465074" y="77470"/>
                  </a:lnTo>
                  <a:lnTo>
                    <a:pt x="465074" y="389255"/>
                  </a:lnTo>
                  <a:lnTo>
                    <a:pt x="458983" y="419415"/>
                  </a:lnTo>
                  <a:lnTo>
                    <a:pt x="442374" y="444039"/>
                  </a:lnTo>
                  <a:lnTo>
                    <a:pt x="417737" y="460638"/>
                  </a:lnTo>
                  <a:lnTo>
                    <a:pt x="387565" y="466725"/>
                  </a:lnTo>
                  <a:lnTo>
                    <a:pt x="77508" y="466725"/>
                  </a:lnTo>
                  <a:lnTo>
                    <a:pt x="47336" y="460638"/>
                  </a:lnTo>
                  <a:lnTo>
                    <a:pt x="22699" y="444039"/>
                  </a:lnTo>
                  <a:lnTo>
                    <a:pt x="6090" y="419415"/>
                  </a:lnTo>
                  <a:lnTo>
                    <a:pt x="0" y="389255"/>
                  </a:lnTo>
                  <a:lnTo>
                    <a:pt x="0" y="7747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1479803" y="2081580"/>
            <a:ext cx="546100" cy="2438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txBody>
          <a:bodyPr wrap="square" lIns="0" tIns="20320" rIns="0" bIns="0" rtlCol="0" vert="horz">
            <a:spAutoFit/>
          </a:bodyPr>
          <a:lstStyle/>
          <a:p>
            <a:pPr marL="52069">
              <a:lnSpc>
                <a:spcPct val="100000"/>
              </a:lnSpc>
              <a:spcBef>
                <a:spcPts val="160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PASIEN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479803" y="3369868"/>
            <a:ext cx="690245" cy="2438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txBody>
          <a:bodyPr wrap="square" lIns="0" tIns="20320" rIns="0" bIns="0" rtlCol="0" vert="horz">
            <a:spAutoFit/>
          </a:bodyPr>
          <a:lstStyle/>
          <a:p>
            <a:pPr marL="52069">
              <a:lnSpc>
                <a:spcPct val="100000"/>
              </a:lnSpc>
              <a:spcBef>
                <a:spcPts val="160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PETUGAS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689222" y="2643809"/>
            <a:ext cx="560705" cy="2438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txBody>
          <a:bodyPr wrap="square" lIns="0" tIns="20320" rIns="0" bIns="0" rtlCol="0" vert="horz">
            <a:spAutoFit/>
          </a:bodyPr>
          <a:lstStyle/>
          <a:p>
            <a:pPr marL="52705">
              <a:lnSpc>
                <a:spcPct val="100000"/>
              </a:lnSpc>
              <a:spcBef>
                <a:spcPts val="160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BAHAN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689222" y="2317419"/>
            <a:ext cx="411480" cy="2438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txBody>
          <a:bodyPr wrap="square" lIns="0" tIns="20320" rIns="0" bIns="0" rtlCol="0" vert="horz">
            <a:spAutoFit/>
          </a:bodyPr>
          <a:lstStyle/>
          <a:p>
            <a:pPr marL="52705">
              <a:lnSpc>
                <a:spcPct val="100000"/>
              </a:lnSpc>
              <a:spcBef>
                <a:spcPts val="160"/>
              </a:spcBef>
            </a:pP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ALAT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689222" y="1945944"/>
            <a:ext cx="757555" cy="2438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txBody>
          <a:bodyPr wrap="square" lIns="0" tIns="20320" rIns="0" bIns="0" rtlCol="0" vert="horz">
            <a:spAutoFit/>
          </a:bodyPr>
          <a:lstStyle/>
          <a:p>
            <a:pPr marL="52705">
              <a:lnSpc>
                <a:spcPct val="100000"/>
              </a:lnSpc>
              <a:spcBef>
                <a:spcPts val="160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RUANGAN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5601461" y="2849869"/>
            <a:ext cx="266700" cy="83820"/>
          </a:xfrm>
          <a:custGeom>
            <a:avLst/>
            <a:gdLst/>
            <a:ahLst/>
            <a:cxnLst/>
            <a:rect l="l" t="t" r="r" b="b"/>
            <a:pathLst>
              <a:path w="266700" h="83819">
                <a:moveTo>
                  <a:pt x="266700" y="0"/>
                </a:moveTo>
                <a:lnTo>
                  <a:pt x="0" y="0"/>
                </a:lnTo>
                <a:lnTo>
                  <a:pt x="0" y="83195"/>
                </a:lnTo>
                <a:lnTo>
                  <a:pt x="266700" y="83195"/>
                </a:lnTo>
                <a:lnTo>
                  <a:pt x="266700" y="0"/>
                </a:lnTo>
                <a:close/>
              </a:path>
            </a:pathLst>
          </a:custGeom>
          <a:solidFill>
            <a:srgbClr val="3E8AB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2251964" y="3359022"/>
            <a:ext cx="7486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Kualifikasi </a:t>
            </a:r>
            <a:r>
              <a:rPr dirty="0" sz="1200" spc="-20">
                <a:latin typeface="Calibri"/>
                <a:cs typeface="Calibri"/>
              </a:rPr>
              <a:t>Persyaratan </a:t>
            </a:r>
            <a:r>
              <a:rPr dirty="0" sz="1200" spc="-10">
                <a:latin typeface="Calibri"/>
                <a:cs typeface="Calibri"/>
              </a:rPr>
              <a:t>Sertifikasi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2251964" y="2089150"/>
            <a:ext cx="108648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Persiapan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tes </a:t>
            </a:r>
            <a:r>
              <a:rPr dirty="0" sz="1200" spc="-10">
                <a:latin typeface="Calibri"/>
                <a:cs typeface="Calibri"/>
              </a:rPr>
              <a:t>Indikasi Kontraindikasi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382524" y="869061"/>
            <a:ext cx="6094730" cy="3427729"/>
          </a:xfrm>
          <a:custGeom>
            <a:avLst/>
            <a:gdLst/>
            <a:ahLst/>
            <a:cxnLst/>
            <a:rect l="l" t="t" r="r" b="b"/>
            <a:pathLst>
              <a:path w="6094730" h="3427729">
                <a:moveTo>
                  <a:pt x="0" y="3427729"/>
                </a:moveTo>
                <a:lnTo>
                  <a:pt x="6094476" y="3427729"/>
                </a:lnTo>
                <a:lnTo>
                  <a:pt x="6094476" y="0"/>
                </a:lnTo>
                <a:lnTo>
                  <a:pt x="0" y="0"/>
                </a:lnTo>
                <a:lnTo>
                  <a:pt x="0" y="3427729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9" name="object 29" descr=""/>
          <p:cNvGrpSpPr/>
          <p:nvPr/>
        </p:nvGrpSpPr>
        <p:grpSpPr>
          <a:xfrm>
            <a:off x="363474" y="4825746"/>
            <a:ext cx="6113780" cy="3467100"/>
            <a:chOff x="363474" y="4825746"/>
            <a:chExt cx="6113780" cy="3467100"/>
          </a:xfrm>
        </p:grpSpPr>
        <p:sp>
          <p:nvSpPr>
            <p:cNvPr id="30" name="object 30" descr=""/>
            <p:cNvSpPr/>
            <p:nvPr/>
          </p:nvSpPr>
          <p:spPr>
            <a:xfrm>
              <a:off x="572223" y="4844796"/>
              <a:ext cx="1914525" cy="3429000"/>
            </a:xfrm>
            <a:custGeom>
              <a:avLst/>
              <a:gdLst/>
              <a:ahLst/>
              <a:cxnLst/>
              <a:rect l="l" t="t" r="r" b="b"/>
              <a:pathLst>
                <a:path w="1914525" h="3429000">
                  <a:moveTo>
                    <a:pt x="0" y="3429000"/>
                  </a:moveTo>
                  <a:lnTo>
                    <a:pt x="1914309" y="3429000"/>
                  </a:lnTo>
                  <a:lnTo>
                    <a:pt x="191430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5038" y="4844796"/>
              <a:ext cx="3751834" cy="3429000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2486532" y="4844796"/>
              <a:ext cx="486409" cy="3429000"/>
            </a:xfrm>
            <a:custGeom>
              <a:avLst/>
              <a:gdLst/>
              <a:ahLst/>
              <a:cxnLst/>
              <a:rect l="l" t="t" r="r" b="b"/>
              <a:pathLst>
                <a:path w="486410" h="3429000">
                  <a:moveTo>
                    <a:pt x="485965" y="0"/>
                  </a:moveTo>
                  <a:lnTo>
                    <a:pt x="0" y="0"/>
                  </a:lnTo>
                  <a:lnTo>
                    <a:pt x="0" y="3429000"/>
                  </a:lnTo>
                  <a:lnTo>
                    <a:pt x="485965" y="3429000"/>
                  </a:lnTo>
                  <a:lnTo>
                    <a:pt x="4859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82524" y="4844796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572223" y="4844796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 txBox="1"/>
          <p:nvPr/>
        </p:nvSpPr>
        <p:spPr>
          <a:xfrm>
            <a:off x="394715" y="5057013"/>
            <a:ext cx="121983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Persiapan</a:t>
            </a:r>
            <a:r>
              <a:rPr dirty="0" sz="1600" spc="-30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5" b="1" i="1">
                <a:solidFill>
                  <a:srgbClr val="FFFFFF"/>
                </a:solidFill>
                <a:latin typeface="Calibri"/>
                <a:cs typeface="Calibri"/>
              </a:rPr>
              <a:t>Tes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615061" y="5031359"/>
            <a:ext cx="4491355" cy="1471295"/>
            <a:chOff x="615061" y="5031359"/>
            <a:chExt cx="4491355" cy="1471295"/>
          </a:xfrm>
        </p:grpSpPr>
        <p:sp>
          <p:nvSpPr>
            <p:cNvPr id="39" name="object 39" descr=""/>
            <p:cNvSpPr/>
            <p:nvPr/>
          </p:nvSpPr>
          <p:spPr>
            <a:xfrm>
              <a:off x="2218436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218436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767461" y="5549646"/>
              <a:ext cx="465455" cy="457200"/>
            </a:xfrm>
            <a:custGeom>
              <a:avLst/>
              <a:gdLst/>
              <a:ahLst/>
              <a:cxnLst/>
              <a:rect l="l" t="t" r="r" b="b"/>
              <a:pathLst>
                <a:path w="465455" h="457200">
                  <a:moveTo>
                    <a:pt x="133819" y="160274"/>
                  </a:moveTo>
                  <a:lnTo>
                    <a:pt x="135723" y="150971"/>
                  </a:lnTo>
                  <a:lnTo>
                    <a:pt x="140916" y="143382"/>
                  </a:lnTo>
                  <a:lnTo>
                    <a:pt x="148618" y="138271"/>
                  </a:lnTo>
                  <a:lnTo>
                    <a:pt x="158051" y="136398"/>
                  </a:lnTo>
                  <a:lnTo>
                    <a:pt x="167477" y="138271"/>
                  </a:lnTo>
                  <a:lnTo>
                    <a:pt x="175175" y="143382"/>
                  </a:lnTo>
                  <a:lnTo>
                    <a:pt x="180366" y="150971"/>
                  </a:lnTo>
                  <a:lnTo>
                    <a:pt x="182270" y="160274"/>
                  </a:lnTo>
                  <a:lnTo>
                    <a:pt x="180366" y="169503"/>
                  </a:lnTo>
                  <a:lnTo>
                    <a:pt x="175175" y="177053"/>
                  </a:lnTo>
                  <a:lnTo>
                    <a:pt x="167477" y="182151"/>
                  </a:lnTo>
                  <a:lnTo>
                    <a:pt x="158051" y="184023"/>
                  </a:lnTo>
                  <a:lnTo>
                    <a:pt x="148618" y="182151"/>
                  </a:lnTo>
                  <a:lnTo>
                    <a:pt x="140916" y="177053"/>
                  </a:lnTo>
                  <a:lnTo>
                    <a:pt x="135723" y="169503"/>
                  </a:lnTo>
                  <a:lnTo>
                    <a:pt x="133819" y="160274"/>
                  </a:lnTo>
                  <a:close/>
                </a:path>
                <a:path w="465455" h="457200">
                  <a:moveTo>
                    <a:pt x="282816" y="160274"/>
                  </a:moveTo>
                  <a:lnTo>
                    <a:pt x="284720" y="150971"/>
                  </a:lnTo>
                  <a:lnTo>
                    <a:pt x="289912" y="143382"/>
                  </a:lnTo>
                  <a:lnTo>
                    <a:pt x="297614" y="138271"/>
                  </a:lnTo>
                  <a:lnTo>
                    <a:pt x="307047" y="136398"/>
                  </a:lnTo>
                  <a:lnTo>
                    <a:pt x="316473" y="138271"/>
                  </a:lnTo>
                  <a:lnTo>
                    <a:pt x="324172" y="143382"/>
                  </a:lnTo>
                  <a:lnTo>
                    <a:pt x="329363" y="150971"/>
                  </a:lnTo>
                  <a:lnTo>
                    <a:pt x="331266" y="160274"/>
                  </a:lnTo>
                  <a:lnTo>
                    <a:pt x="329363" y="169503"/>
                  </a:lnTo>
                  <a:lnTo>
                    <a:pt x="324172" y="177053"/>
                  </a:lnTo>
                  <a:lnTo>
                    <a:pt x="316473" y="182151"/>
                  </a:lnTo>
                  <a:lnTo>
                    <a:pt x="307047" y="184023"/>
                  </a:lnTo>
                  <a:lnTo>
                    <a:pt x="297614" y="182151"/>
                  </a:lnTo>
                  <a:lnTo>
                    <a:pt x="289912" y="177053"/>
                  </a:lnTo>
                  <a:lnTo>
                    <a:pt x="284720" y="169503"/>
                  </a:lnTo>
                  <a:lnTo>
                    <a:pt x="282816" y="160274"/>
                  </a:lnTo>
                  <a:close/>
                </a:path>
                <a:path w="465455" h="457200">
                  <a:moveTo>
                    <a:pt x="106502" y="328294"/>
                  </a:moveTo>
                  <a:lnTo>
                    <a:pt x="148510" y="351948"/>
                  </a:lnTo>
                  <a:lnTo>
                    <a:pt x="190500" y="366140"/>
                  </a:lnTo>
                  <a:lnTo>
                    <a:pt x="232473" y="370871"/>
                  </a:lnTo>
                  <a:lnTo>
                    <a:pt x="274429" y="366140"/>
                  </a:lnTo>
                  <a:lnTo>
                    <a:pt x="316368" y="351948"/>
                  </a:lnTo>
                  <a:lnTo>
                    <a:pt x="358292" y="328294"/>
                  </a:lnTo>
                </a:path>
                <a:path w="465455" h="457200">
                  <a:moveTo>
                    <a:pt x="0" y="228600"/>
                  </a:moveTo>
                  <a:lnTo>
                    <a:pt x="4724" y="182533"/>
                  </a:lnTo>
                  <a:lnTo>
                    <a:pt x="18274" y="139624"/>
                  </a:lnTo>
                  <a:lnTo>
                    <a:pt x="39715" y="100793"/>
                  </a:lnTo>
                  <a:lnTo>
                    <a:pt x="68111" y="66960"/>
                  </a:lnTo>
                  <a:lnTo>
                    <a:pt x="102528" y="39045"/>
                  </a:lnTo>
                  <a:lnTo>
                    <a:pt x="142030" y="17966"/>
                  </a:lnTo>
                  <a:lnTo>
                    <a:pt x="185682" y="4644"/>
                  </a:lnTo>
                  <a:lnTo>
                    <a:pt x="232549" y="0"/>
                  </a:lnTo>
                  <a:lnTo>
                    <a:pt x="279412" y="4644"/>
                  </a:lnTo>
                  <a:lnTo>
                    <a:pt x="323061" y="17966"/>
                  </a:lnTo>
                  <a:lnTo>
                    <a:pt x="362561" y="39045"/>
                  </a:lnTo>
                  <a:lnTo>
                    <a:pt x="396976" y="66960"/>
                  </a:lnTo>
                  <a:lnTo>
                    <a:pt x="425371" y="100793"/>
                  </a:lnTo>
                  <a:lnTo>
                    <a:pt x="446812" y="139624"/>
                  </a:lnTo>
                  <a:lnTo>
                    <a:pt x="460362" y="182533"/>
                  </a:lnTo>
                  <a:lnTo>
                    <a:pt x="465086" y="228600"/>
                  </a:lnTo>
                  <a:lnTo>
                    <a:pt x="460362" y="274666"/>
                  </a:lnTo>
                  <a:lnTo>
                    <a:pt x="446812" y="317575"/>
                  </a:lnTo>
                  <a:lnTo>
                    <a:pt x="425371" y="356406"/>
                  </a:lnTo>
                  <a:lnTo>
                    <a:pt x="396976" y="390239"/>
                  </a:lnTo>
                  <a:lnTo>
                    <a:pt x="362561" y="418154"/>
                  </a:lnTo>
                  <a:lnTo>
                    <a:pt x="323061" y="439233"/>
                  </a:lnTo>
                  <a:lnTo>
                    <a:pt x="279412" y="452555"/>
                  </a:lnTo>
                  <a:lnTo>
                    <a:pt x="232549" y="457199"/>
                  </a:lnTo>
                  <a:lnTo>
                    <a:pt x="185682" y="452555"/>
                  </a:lnTo>
                  <a:lnTo>
                    <a:pt x="142030" y="439233"/>
                  </a:lnTo>
                  <a:lnTo>
                    <a:pt x="102528" y="418154"/>
                  </a:lnTo>
                  <a:lnTo>
                    <a:pt x="68111" y="390239"/>
                  </a:lnTo>
                  <a:lnTo>
                    <a:pt x="39715" y="356406"/>
                  </a:lnTo>
                  <a:lnTo>
                    <a:pt x="18274" y="317575"/>
                  </a:lnTo>
                  <a:lnTo>
                    <a:pt x="4724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615061" y="6035421"/>
              <a:ext cx="770255" cy="466725"/>
            </a:xfrm>
            <a:custGeom>
              <a:avLst/>
              <a:gdLst/>
              <a:ahLst/>
              <a:cxnLst/>
              <a:rect l="l" t="t" r="r" b="b"/>
              <a:pathLst>
                <a:path w="770255" h="466725">
                  <a:moveTo>
                    <a:pt x="769874" y="31750"/>
                  </a:moveTo>
                  <a:lnTo>
                    <a:pt x="767372" y="19405"/>
                  </a:lnTo>
                  <a:lnTo>
                    <a:pt x="760564" y="9309"/>
                  </a:lnTo>
                  <a:lnTo>
                    <a:pt x="750468" y="2501"/>
                  </a:lnTo>
                  <a:lnTo>
                    <a:pt x="738124" y="0"/>
                  </a:lnTo>
                  <a:lnTo>
                    <a:pt x="539965" y="0"/>
                  </a:lnTo>
                  <a:lnTo>
                    <a:pt x="229920" y="0"/>
                  </a:lnTo>
                  <a:lnTo>
                    <a:pt x="31750" y="0"/>
                  </a:lnTo>
                  <a:lnTo>
                    <a:pt x="19392" y="2501"/>
                  </a:lnTo>
                  <a:lnTo>
                    <a:pt x="9296" y="9309"/>
                  </a:lnTo>
                  <a:lnTo>
                    <a:pt x="2489" y="19405"/>
                  </a:lnTo>
                  <a:lnTo>
                    <a:pt x="0" y="31750"/>
                  </a:lnTo>
                  <a:lnTo>
                    <a:pt x="0" y="158750"/>
                  </a:lnTo>
                  <a:lnTo>
                    <a:pt x="2489" y="171107"/>
                  </a:lnTo>
                  <a:lnTo>
                    <a:pt x="9296" y="181203"/>
                  </a:lnTo>
                  <a:lnTo>
                    <a:pt x="19392" y="188010"/>
                  </a:lnTo>
                  <a:lnTo>
                    <a:pt x="31750" y="190500"/>
                  </a:lnTo>
                  <a:lnTo>
                    <a:pt x="152400" y="190500"/>
                  </a:lnTo>
                  <a:lnTo>
                    <a:pt x="152400" y="389255"/>
                  </a:lnTo>
                  <a:lnTo>
                    <a:pt x="158483" y="419417"/>
                  </a:lnTo>
                  <a:lnTo>
                    <a:pt x="175094" y="444042"/>
                  </a:lnTo>
                  <a:lnTo>
                    <a:pt x="199745" y="460641"/>
                  </a:lnTo>
                  <a:lnTo>
                    <a:pt x="229920" y="466725"/>
                  </a:lnTo>
                  <a:lnTo>
                    <a:pt x="539965" y="466725"/>
                  </a:lnTo>
                  <a:lnTo>
                    <a:pt x="570128" y="460641"/>
                  </a:lnTo>
                  <a:lnTo>
                    <a:pt x="594779" y="444042"/>
                  </a:lnTo>
                  <a:lnTo>
                    <a:pt x="611390" y="419417"/>
                  </a:lnTo>
                  <a:lnTo>
                    <a:pt x="617486" y="389255"/>
                  </a:lnTo>
                  <a:lnTo>
                    <a:pt x="617486" y="190500"/>
                  </a:lnTo>
                  <a:lnTo>
                    <a:pt x="738124" y="190500"/>
                  </a:lnTo>
                  <a:lnTo>
                    <a:pt x="750468" y="188010"/>
                  </a:lnTo>
                  <a:lnTo>
                    <a:pt x="760564" y="181203"/>
                  </a:lnTo>
                  <a:lnTo>
                    <a:pt x="767372" y="171107"/>
                  </a:lnTo>
                  <a:lnTo>
                    <a:pt x="769874" y="158750"/>
                  </a:lnTo>
                  <a:lnTo>
                    <a:pt x="769874" y="3175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4839462" y="6130671"/>
              <a:ext cx="266700" cy="276225"/>
            </a:xfrm>
            <a:custGeom>
              <a:avLst/>
              <a:gdLst/>
              <a:ahLst/>
              <a:cxnLst/>
              <a:rect l="l" t="t" r="r" b="b"/>
              <a:pathLst>
                <a:path w="266700" h="276225">
                  <a:moveTo>
                    <a:pt x="222250" y="0"/>
                  </a:moveTo>
                  <a:lnTo>
                    <a:pt x="44450" y="0"/>
                  </a:lnTo>
                  <a:lnTo>
                    <a:pt x="27110" y="3498"/>
                  </a:lnTo>
                  <a:lnTo>
                    <a:pt x="12985" y="13033"/>
                  </a:lnTo>
                  <a:lnTo>
                    <a:pt x="3480" y="27164"/>
                  </a:lnTo>
                  <a:lnTo>
                    <a:pt x="0" y="44449"/>
                  </a:lnTo>
                  <a:lnTo>
                    <a:pt x="0" y="231774"/>
                  </a:lnTo>
                  <a:lnTo>
                    <a:pt x="3480" y="249060"/>
                  </a:lnTo>
                  <a:lnTo>
                    <a:pt x="12985" y="263191"/>
                  </a:lnTo>
                  <a:lnTo>
                    <a:pt x="27110" y="272726"/>
                  </a:lnTo>
                  <a:lnTo>
                    <a:pt x="44450" y="276224"/>
                  </a:lnTo>
                  <a:lnTo>
                    <a:pt x="222250" y="276224"/>
                  </a:lnTo>
                  <a:lnTo>
                    <a:pt x="239535" y="272726"/>
                  </a:lnTo>
                  <a:lnTo>
                    <a:pt x="253666" y="263191"/>
                  </a:lnTo>
                  <a:lnTo>
                    <a:pt x="263201" y="249060"/>
                  </a:lnTo>
                  <a:lnTo>
                    <a:pt x="266700" y="231774"/>
                  </a:lnTo>
                  <a:lnTo>
                    <a:pt x="266700" y="44449"/>
                  </a:lnTo>
                  <a:lnTo>
                    <a:pt x="263201" y="27164"/>
                  </a:lnTo>
                  <a:lnTo>
                    <a:pt x="253666" y="13033"/>
                  </a:lnTo>
                  <a:lnTo>
                    <a:pt x="239535" y="3498"/>
                  </a:lnTo>
                  <a:lnTo>
                    <a:pt x="222250" y="0"/>
                  </a:lnTo>
                  <a:close/>
                </a:path>
              </a:pathLst>
            </a:custGeom>
            <a:solidFill>
              <a:srgbClr val="3E8AB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 txBox="1"/>
          <p:nvPr/>
        </p:nvSpPr>
        <p:spPr>
          <a:xfrm>
            <a:off x="2504567" y="7426579"/>
            <a:ext cx="3797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latin typeface="Calibri"/>
                <a:cs typeface="Calibri"/>
              </a:rPr>
              <a:t>napas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685596" y="6694678"/>
            <a:ext cx="179832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i="1">
                <a:latin typeface="Calibri"/>
                <a:cs typeface="Calibri"/>
              </a:rPr>
              <a:t>informed</a:t>
            </a:r>
            <a:r>
              <a:rPr dirty="0" sz="1200" spc="-35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consent</a:t>
            </a:r>
            <a:endParaRPr sz="1200">
              <a:latin typeface="Calibri"/>
              <a:cs typeface="Calibri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dirty="0" sz="1200">
                <a:latin typeface="Calibri"/>
                <a:cs typeface="Calibri"/>
              </a:rPr>
              <a:t>Buang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Kecil</a:t>
            </a:r>
            <a:endParaRPr sz="1200">
              <a:latin typeface="Calibri"/>
              <a:cs typeface="Calibri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dirty="0" sz="1200" spc="-10">
                <a:latin typeface="Calibri"/>
                <a:cs typeface="Calibri"/>
              </a:rPr>
              <a:t>Melonggarkan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pakaian</a:t>
            </a:r>
            <a:endParaRPr sz="1200">
              <a:latin typeface="Calibri"/>
              <a:cs typeface="Calibri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dirty="0" sz="1200" spc="-35">
                <a:latin typeface="Calibri"/>
                <a:cs typeface="Calibri"/>
              </a:rPr>
              <a:t>Tes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posisi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duduk</a:t>
            </a:r>
            <a:endParaRPr sz="1200">
              <a:latin typeface="Calibri"/>
              <a:cs typeface="Calibri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dirty="0" sz="1200" spc="-10">
                <a:latin typeface="Calibri"/>
                <a:cs typeface="Calibri"/>
              </a:rPr>
              <a:t>Tunda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3-</a:t>
            </a:r>
            <a:r>
              <a:rPr dirty="0" sz="1200">
                <a:latin typeface="Calibri"/>
                <a:cs typeface="Calibri"/>
              </a:rPr>
              <a:t>6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mgg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bila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infeksi</a:t>
            </a:r>
            <a:endParaRPr sz="1200">
              <a:latin typeface="Calibri"/>
              <a:cs typeface="Calibri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dirty="0" sz="1200">
                <a:latin typeface="Calibri"/>
                <a:cs typeface="Calibri"/>
              </a:rPr>
              <a:t>Stop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rokok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2-6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jam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1479803" y="6057696"/>
            <a:ext cx="546100" cy="2438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txBody>
          <a:bodyPr wrap="square" lIns="0" tIns="20955" rIns="0" bIns="0" rtlCol="0" vert="horz">
            <a:spAutoFit/>
          </a:bodyPr>
          <a:lstStyle/>
          <a:p>
            <a:pPr marL="52069">
              <a:lnSpc>
                <a:spcPct val="100000"/>
              </a:lnSpc>
              <a:spcBef>
                <a:spcPts val="165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PASIEN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382524" y="4845684"/>
            <a:ext cx="6094730" cy="3428365"/>
          </a:xfrm>
          <a:custGeom>
            <a:avLst/>
            <a:gdLst/>
            <a:ahLst/>
            <a:cxnLst/>
            <a:rect l="l" t="t" r="r" b="b"/>
            <a:pathLst>
              <a:path w="6094730" h="3428365">
                <a:moveTo>
                  <a:pt x="0" y="3428111"/>
                </a:moveTo>
                <a:lnTo>
                  <a:pt x="6094476" y="3428111"/>
                </a:lnTo>
                <a:lnTo>
                  <a:pt x="6094476" y="0"/>
                </a:lnTo>
                <a:lnTo>
                  <a:pt x="0" y="0"/>
                </a:lnTo>
                <a:lnTo>
                  <a:pt x="0" y="3428111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dirty="0" spc="-50"/>
              <a:t>3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474" y="849630"/>
            <a:ext cx="6113780" cy="3467100"/>
            <a:chOff x="363474" y="849630"/>
            <a:chExt cx="611378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394715" y="1080008"/>
            <a:ext cx="121983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Persiapan</a:t>
            </a:r>
            <a:r>
              <a:rPr dirty="0" sz="1600" spc="-30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5" b="1" i="1">
                <a:solidFill>
                  <a:srgbClr val="FFFFFF"/>
                </a:solidFill>
                <a:latin typeface="Calibri"/>
                <a:cs typeface="Calibri"/>
              </a:rPr>
              <a:t>Tes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615061" y="1055242"/>
            <a:ext cx="1927225" cy="1471295"/>
            <a:chOff x="615061" y="1055242"/>
            <a:chExt cx="1927225" cy="1471295"/>
          </a:xfrm>
        </p:grpSpPr>
        <p:sp>
          <p:nvSpPr>
            <p:cNvPr id="11" name="object 11" descr=""/>
            <p:cNvSpPr/>
            <p:nvPr/>
          </p:nvSpPr>
          <p:spPr>
            <a:xfrm>
              <a:off x="2218436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218436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67461" y="1573529"/>
              <a:ext cx="465455" cy="457200"/>
            </a:xfrm>
            <a:custGeom>
              <a:avLst/>
              <a:gdLst/>
              <a:ahLst/>
              <a:cxnLst/>
              <a:rect l="l" t="t" r="r" b="b"/>
              <a:pathLst>
                <a:path w="465455" h="457200">
                  <a:moveTo>
                    <a:pt x="133819" y="160274"/>
                  </a:moveTo>
                  <a:lnTo>
                    <a:pt x="135723" y="150971"/>
                  </a:lnTo>
                  <a:lnTo>
                    <a:pt x="140916" y="143383"/>
                  </a:lnTo>
                  <a:lnTo>
                    <a:pt x="148618" y="138271"/>
                  </a:lnTo>
                  <a:lnTo>
                    <a:pt x="158051" y="136398"/>
                  </a:lnTo>
                  <a:lnTo>
                    <a:pt x="167477" y="138271"/>
                  </a:lnTo>
                  <a:lnTo>
                    <a:pt x="175175" y="143383"/>
                  </a:lnTo>
                  <a:lnTo>
                    <a:pt x="180366" y="150971"/>
                  </a:lnTo>
                  <a:lnTo>
                    <a:pt x="182270" y="160274"/>
                  </a:lnTo>
                  <a:lnTo>
                    <a:pt x="180366" y="169503"/>
                  </a:lnTo>
                  <a:lnTo>
                    <a:pt x="175175" y="177053"/>
                  </a:lnTo>
                  <a:lnTo>
                    <a:pt x="167477" y="182151"/>
                  </a:lnTo>
                  <a:lnTo>
                    <a:pt x="158051" y="184023"/>
                  </a:lnTo>
                  <a:lnTo>
                    <a:pt x="148618" y="182151"/>
                  </a:lnTo>
                  <a:lnTo>
                    <a:pt x="140916" y="177053"/>
                  </a:lnTo>
                  <a:lnTo>
                    <a:pt x="135723" y="169503"/>
                  </a:lnTo>
                  <a:lnTo>
                    <a:pt x="133819" y="160274"/>
                  </a:lnTo>
                  <a:close/>
                </a:path>
                <a:path w="465455" h="457200">
                  <a:moveTo>
                    <a:pt x="282816" y="160274"/>
                  </a:moveTo>
                  <a:lnTo>
                    <a:pt x="284720" y="150971"/>
                  </a:lnTo>
                  <a:lnTo>
                    <a:pt x="289912" y="143383"/>
                  </a:lnTo>
                  <a:lnTo>
                    <a:pt x="297614" y="138271"/>
                  </a:lnTo>
                  <a:lnTo>
                    <a:pt x="307047" y="136398"/>
                  </a:lnTo>
                  <a:lnTo>
                    <a:pt x="316473" y="138271"/>
                  </a:lnTo>
                  <a:lnTo>
                    <a:pt x="324172" y="143383"/>
                  </a:lnTo>
                  <a:lnTo>
                    <a:pt x="329363" y="150971"/>
                  </a:lnTo>
                  <a:lnTo>
                    <a:pt x="331266" y="160274"/>
                  </a:lnTo>
                  <a:lnTo>
                    <a:pt x="329363" y="169503"/>
                  </a:lnTo>
                  <a:lnTo>
                    <a:pt x="324172" y="177053"/>
                  </a:lnTo>
                  <a:lnTo>
                    <a:pt x="316473" y="182151"/>
                  </a:lnTo>
                  <a:lnTo>
                    <a:pt x="307047" y="184023"/>
                  </a:lnTo>
                  <a:lnTo>
                    <a:pt x="297614" y="182151"/>
                  </a:lnTo>
                  <a:lnTo>
                    <a:pt x="289912" y="177053"/>
                  </a:lnTo>
                  <a:lnTo>
                    <a:pt x="284720" y="169503"/>
                  </a:lnTo>
                  <a:lnTo>
                    <a:pt x="282816" y="160274"/>
                  </a:lnTo>
                  <a:close/>
                </a:path>
                <a:path w="465455" h="457200">
                  <a:moveTo>
                    <a:pt x="106502" y="328295"/>
                  </a:moveTo>
                  <a:lnTo>
                    <a:pt x="148510" y="351948"/>
                  </a:lnTo>
                  <a:lnTo>
                    <a:pt x="190500" y="366141"/>
                  </a:lnTo>
                  <a:lnTo>
                    <a:pt x="232473" y="370871"/>
                  </a:lnTo>
                  <a:lnTo>
                    <a:pt x="274429" y="366141"/>
                  </a:lnTo>
                  <a:lnTo>
                    <a:pt x="316368" y="351948"/>
                  </a:lnTo>
                  <a:lnTo>
                    <a:pt x="358292" y="328295"/>
                  </a:lnTo>
                </a:path>
                <a:path w="465455" h="457200">
                  <a:moveTo>
                    <a:pt x="0" y="228600"/>
                  </a:moveTo>
                  <a:lnTo>
                    <a:pt x="4724" y="182533"/>
                  </a:lnTo>
                  <a:lnTo>
                    <a:pt x="18274" y="139624"/>
                  </a:lnTo>
                  <a:lnTo>
                    <a:pt x="39715" y="100793"/>
                  </a:lnTo>
                  <a:lnTo>
                    <a:pt x="68111" y="66960"/>
                  </a:lnTo>
                  <a:lnTo>
                    <a:pt x="102528" y="39045"/>
                  </a:lnTo>
                  <a:lnTo>
                    <a:pt x="142030" y="17966"/>
                  </a:lnTo>
                  <a:lnTo>
                    <a:pt x="185682" y="4644"/>
                  </a:lnTo>
                  <a:lnTo>
                    <a:pt x="232549" y="0"/>
                  </a:lnTo>
                  <a:lnTo>
                    <a:pt x="279412" y="4644"/>
                  </a:lnTo>
                  <a:lnTo>
                    <a:pt x="323061" y="17966"/>
                  </a:lnTo>
                  <a:lnTo>
                    <a:pt x="362561" y="39045"/>
                  </a:lnTo>
                  <a:lnTo>
                    <a:pt x="396976" y="66960"/>
                  </a:lnTo>
                  <a:lnTo>
                    <a:pt x="425371" y="100793"/>
                  </a:lnTo>
                  <a:lnTo>
                    <a:pt x="446812" y="139624"/>
                  </a:lnTo>
                  <a:lnTo>
                    <a:pt x="460362" y="182533"/>
                  </a:lnTo>
                  <a:lnTo>
                    <a:pt x="465086" y="228600"/>
                  </a:lnTo>
                  <a:lnTo>
                    <a:pt x="460362" y="274666"/>
                  </a:lnTo>
                  <a:lnTo>
                    <a:pt x="446812" y="317575"/>
                  </a:lnTo>
                  <a:lnTo>
                    <a:pt x="425371" y="356406"/>
                  </a:lnTo>
                  <a:lnTo>
                    <a:pt x="396976" y="390239"/>
                  </a:lnTo>
                  <a:lnTo>
                    <a:pt x="362561" y="418154"/>
                  </a:lnTo>
                  <a:lnTo>
                    <a:pt x="323061" y="439233"/>
                  </a:lnTo>
                  <a:lnTo>
                    <a:pt x="279412" y="452555"/>
                  </a:lnTo>
                  <a:lnTo>
                    <a:pt x="232549" y="457200"/>
                  </a:lnTo>
                  <a:lnTo>
                    <a:pt x="185682" y="452555"/>
                  </a:lnTo>
                  <a:lnTo>
                    <a:pt x="142030" y="439233"/>
                  </a:lnTo>
                  <a:lnTo>
                    <a:pt x="102528" y="418154"/>
                  </a:lnTo>
                  <a:lnTo>
                    <a:pt x="68111" y="390239"/>
                  </a:lnTo>
                  <a:lnTo>
                    <a:pt x="39715" y="356406"/>
                  </a:lnTo>
                  <a:lnTo>
                    <a:pt x="18274" y="317575"/>
                  </a:lnTo>
                  <a:lnTo>
                    <a:pt x="4724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15061" y="2059304"/>
              <a:ext cx="770255" cy="466725"/>
            </a:xfrm>
            <a:custGeom>
              <a:avLst/>
              <a:gdLst/>
              <a:ahLst/>
              <a:cxnLst/>
              <a:rect l="l" t="t" r="r" b="b"/>
              <a:pathLst>
                <a:path w="770255" h="466725">
                  <a:moveTo>
                    <a:pt x="769874" y="31750"/>
                  </a:moveTo>
                  <a:lnTo>
                    <a:pt x="767372" y="19405"/>
                  </a:lnTo>
                  <a:lnTo>
                    <a:pt x="760564" y="9309"/>
                  </a:lnTo>
                  <a:lnTo>
                    <a:pt x="750468" y="2501"/>
                  </a:lnTo>
                  <a:lnTo>
                    <a:pt x="738124" y="0"/>
                  </a:lnTo>
                  <a:lnTo>
                    <a:pt x="539965" y="0"/>
                  </a:lnTo>
                  <a:lnTo>
                    <a:pt x="229920" y="0"/>
                  </a:lnTo>
                  <a:lnTo>
                    <a:pt x="31750" y="0"/>
                  </a:lnTo>
                  <a:lnTo>
                    <a:pt x="19392" y="2501"/>
                  </a:lnTo>
                  <a:lnTo>
                    <a:pt x="9296" y="9309"/>
                  </a:lnTo>
                  <a:lnTo>
                    <a:pt x="2489" y="19405"/>
                  </a:lnTo>
                  <a:lnTo>
                    <a:pt x="0" y="31750"/>
                  </a:lnTo>
                  <a:lnTo>
                    <a:pt x="0" y="158750"/>
                  </a:lnTo>
                  <a:lnTo>
                    <a:pt x="2489" y="171107"/>
                  </a:lnTo>
                  <a:lnTo>
                    <a:pt x="9296" y="181203"/>
                  </a:lnTo>
                  <a:lnTo>
                    <a:pt x="19392" y="188010"/>
                  </a:lnTo>
                  <a:lnTo>
                    <a:pt x="31750" y="190500"/>
                  </a:lnTo>
                  <a:lnTo>
                    <a:pt x="152400" y="190500"/>
                  </a:lnTo>
                  <a:lnTo>
                    <a:pt x="152400" y="389255"/>
                  </a:lnTo>
                  <a:lnTo>
                    <a:pt x="158483" y="419417"/>
                  </a:lnTo>
                  <a:lnTo>
                    <a:pt x="175094" y="444042"/>
                  </a:lnTo>
                  <a:lnTo>
                    <a:pt x="199745" y="460641"/>
                  </a:lnTo>
                  <a:lnTo>
                    <a:pt x="229920" y="466725"/>
                  </a:lnTo>
                  <a:lnTo>
                    <a:pt x="539965" y="466725"/>
                  </a:lnTo>
                  <a:lnTo>
                    <a:pt x="570128" y="460641"/>
                  </a:lnTo>
                  <a:lnTo>
                    <a:pt x="594779" y="444042"/>
                  </a:lnTo>
                  <a:lnTo>
                    <a:pt x="611390" y="419417"/>
                  </a:lnTo>
                  <a:lnTo>
                    <a:pt x="617486" y="389255"/>
                  </a:lnTo>
                  <a:lnTo>
                    <a:pt x="617486" y="190500"/>
                  </a:lnTo>
                  <a:lnTo>
                    <a:pt x="738124" y="190500"/>
                  </a:lnTo>
                  <a:lnTo>
                    <a:pt x="750468" y="188010"/>
                  </a:lnTo>
                  <a:lnTo>
                    <a:pt x="760564" y="181203"/>
                  </a:lnTo>
                  <a:lnTo>
                    <a:pt x="767372" y="171107"/>
                  </a:lnTo>
                  <a:lnTo>
                    <a:pt x="769874" y="158750"/>
                  </a:lnTo>
                  <a:lnTo>
                    <a:pt x="769874" y="3175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733488" y="2630855"/>
            <a:ext cx="533400" cy="23114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txBody>
          <a:bodyPr wrap="square" lIns="0" tIns="13970" rIns="0" bIns="0" rtlCol="0" vert="horz">
            <a:spAutoFit/>
          </a:bodyPr>
          <a:lstStyle/>
          <a:p>
            <a:pPr marL="45720">
              <a:lnSpc>
                <a:spcPct val="100000"/>
              </a:lnSpc>
              <a:spcBef>
                <a:spcPts val="110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PASIEN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519808" y="1584452"/>
            <a:ext cx="44488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>
                <a:latin typeface="Calibri"/>
                <a:cs typeface="Calibri"/>
              </a:rPr>
              <a:t>menghindari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minum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kopi,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teh,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cola,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coklat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hari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Wingdings"/>
                <a:cs typeface="Wingdings"/>
              </a:rPr>
              <a:t>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alibri"/>
                <a:cs typeface="Calibri"/>
              </a:rPr>
              <a:t>mengurangi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HRB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17" name="object 17" descr=""/>
          <p:cNvGraphicFramePr>
            <a:graphicFrameLocks noGrp="1"/>
          </p:cNvGraphicFramePr>
          <p:nvPr/>
        </p:nvGraphicFramePr>
        <p:xfrm>
          <a:off x="1486661" y="1890902"/>
          <a:ext cx="4876800" cy="21018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99460"/>
                <a:gridCol w="1500505"/>
              </a:tblGrid>
              <a:tr h="420370">
                <a:tc>
                  <a:txBody>
                    <a:bodyPr/>
                    <a:lstStyle/>
                    <a:p>
                      <a:pPr marL="26289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 spc="-20">
                          <a:latin typeface="Calibri"/>
                          <a:cs typeface="Calibri"/>
                        </a:rPr>
                        <a:t>Obat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352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Durasi</a:t>
                      </a:r>
                      <a:r>
                        <a:rPr dirty="0" sz="12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sebelum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2660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200" spc="-25">
                          <a:latin typeface="Calibri"/>
                          <a:cs typeface="Calibri"/>
                        </a:rPr>
                        <a:t>tes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>
                        <a:alpha val="50195"/>
                      </a:srgbClr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26289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SABA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(Salbutamol,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Procaterol,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Terbutaline)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479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6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jam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>
                        <a:alpha val="19999"/>
                      </a:srgbClr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26289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LABA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(Salmeterol,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Formoterol)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solidFill>
                      <a:srgbClr val="F1F1F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41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36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jam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solidFill>
                      <a:srgbClr val="F1F1F1">
                        <a:alpha val="50195"/>
                      </a:srgbClr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26289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Ultra</a:t>
                      </a:r>
                      <a:r>
                        <a:rPr dirty="0" sz="12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LABA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(Indacaterol)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solidFill>
                      <a:srgbClr val="000000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41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48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jam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solidFill>
                      <a:srgbClr val="000000">
                        <a:alpha val="19999"/>
                      </a:srgbClr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26289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SAMA</a:t>
                      </a:r>
                      <a:r>
                        <a:rPr dirty="0" sz="12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(Ipatroprium)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solidFill>
                      <a:srgbClr val="F1F1F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41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12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jam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solidFill>
                      <a:srgbClr val="F1F1F1">
                        <a:alpha val="50195"/>
                      </a:srgbClr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26289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LAMA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(Tiotropium)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solidFill>
                      <a:srgbClr val="000000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0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&gt;168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jam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solidFill>
                      <a:srgbClr val="000000">
                        <a:alpha val="19999"/>
                      </a:srgbClr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26289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 spc="-20">
                          <a:latin typeface="Calibri"/>
                          <a:cs typeface="Calibri"/>
                        </a:rPr>
                        <a:t>Teofilin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oral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solidFill>
                      <a:srgbClr val="F1F1F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41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24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jam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solidFill>
                      <a:srgbClr val="F1F1F1">
                        <a:alpha val="50195"/>
                      </a:srgbClr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26289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 spc="-10">
                          <a:latin typeface="Calibri"/>
                          <a:cs typeface="Calibri"/>
                        </a:rPr>
                        <a:t>Cetirizine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solidFill>
                      <a:srgbClr val="000000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0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hari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solidFill>
                      <a:srgbClr val="000000">
                        <a:alpha val="19999"/>
                      </a:srgbClr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26289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 spc="-10">
                          <a:latin typeface="Calibri"/>
                          <a:cs typeface="Calibri"/>
                        </a:rPr>
                        <a:t>Steroid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352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minggu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8" name="object 18" descr=""/>
          <p:cNvSpPr txBox="1"/>
          <p:nvPr/>
        </p:nvSpPr>
        <p:spPr>
          <a:xfrm>
            <a:off x="1415922" y="4084701"/>
            <a:ext cx="26339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Calibri"/>
                <a:cs typeface="Calibri"/>
              </a:rPr>
              <a:t>Crapo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RO.</a:t>
            </a:r>
            <a:r>
              <a:rPr dirty="0" sz="900" spc="-35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Am</a:t>
            </a:r>
            <a:r>
              <a:rPr dirty="0" sz="900" spc="-2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J</a:t>
            </a:r>
            <a:r>
              <a:rPr dirty="0" sz="900" spc="-2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Respir</a:t>
            </a:r>
            <a:r>
              <a:rPr dirty="0" sz="900" spc="-3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Crit</a:t>
            </a:r>
            <a:r>
              <a:rPr dirty="0" sz="900" spc="-3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Care</a:t>
            </a:r>
            <a:r>
              <a:rPr dirty="0" sz="900" spc="-3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Med</a:t>
            </a:r>
            <a:r>
              <a:rPr dirty="0" sz="900" spc="-20" i="1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2000;161:309–329.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382524" y="869061"/>
            <a:ext cx="6094730" cy="3427729"/>
          </a:xfrm>
          <a:custGeom>
            <a:avLst/>
            <a:gdLst/>
            <a:ahLst/>
            <a:cxnLst/>
            <a:rect l="l" t="t" r="r" b="b"/>
            <a:pathLst>
              <a:path w="6094730" h="3427729">
                <a:moveTo>
                  <a:pt x="0" y="3427729"/>
                </a:moveTo>
                <a:lnTo>
                  <a:pt x="6094476" y="3427729"/>
                </a:lnTo>
                <a:lnTo>
                  <a:pt x="6094476" y="0"/>
                </a:lnTo>
                <a:lnTo>
                  <a:pt x="0" y="0"/>
                </a:lnTo>
                <a:lnTo>
                  <a:pt x="0" y="3427729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0" name="object 20" descr=""/>
          <p:cNvGrpSpPr/>
          <p:nvPr/>
        </p:nvGrpSpPr>
        <p:grpSpPr>
          <a:xfrm>
            <a:off x="363474" y="4825746"/>
            <a:ext cx="6113780" cy="3467100"/>
            <a:chOff x="363474" y="4825746"/>
            <a:chExt cx="6113780" cy="3467100"/>
          </a:xfrm>
        </p:grpSpPr>
        <p:sp>
          <p:nvSpPr>
            <p:cNvPr id="21" name="object 21" descr=""/>
            <p:cNvSpPr/>
            <p:nvPr/>
          </p:nvSpPr>
          <p:spPr>
            <a:xfrm>
              <a:off x="572223" y="4844796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82524" y="4844796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72223" y="4844796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443280" y="5057013"/>
            <a:ext cx="11715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Persiapan</a:t>
            </a:r>
            <a:r>
              <a:rPr dirty="0" sz="1600" spc="-30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5" b="1" i="1">
                <a:solidFill>
                  <a:srgbClr val="FFFFFF"/>
                </a:solidFill>
                <a:latin typeface="Calibri"/>
                <a:cs typeface="Calibri"/>
              </a:rPr>
              <a:t>Tes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618159" y="5031359"/>
            <a:ext cx="1924685" cy="1426845"/>
            <a:chOff x="618159" y="5031359"/>
            <a:chExt cx="1924685" cy="1426845"/>
          </a:xfrm>
        </p:grpSpPr>
        <p:sp>
          <p:nvSpPr>
            <p:cNvPr id="28" name="object 28" descr=""/>
            <p:cNvSpPr/>
            <p:nvPr/>
          </p:nvSpPr>
          <p:spPr>
            <a:xfrm>
              <a:off x="2218435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218435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776909" y="5508879"/>
              <a:ext cx="465455" cy="457200"/>
            </a:xfrm>
            <a:custGeom>
              <a:avLst/>
              <a:gdLst/>
              <a:ahLst/>
              <a:cxnLst/>
              <a:rect l="l" t="t" r="r" b="b"/>
              <a:pathLst>
                <a:path w="465455" h="457200">
                  <a:moveTo>
                    <a:pt x="133819" y="160147"/>
                  </a:moveTo>
                  <a:lnTo>
                    <a:pt x="135723" y="150917"/>
                  </a:lnTo>
                  <a:lnTo>
                    <a:pt x="140914" y="143367"/>
                  </a:lnTo>
                  <a:lnTo>
                    <a:pt x="148612" y="138269"/>
                  </a:lnTo>
                  <a:lnTo>
                    <a:pt x="158038" y="136398"/>
                  </a:lnTo>
                  <a:lnTo>
                    <a:pt x="167464" y="138269"/>
                  </a:lnTo>
                  <a:lnTo>
                    <a:pt x="175163" y="143367"/>
                  </a:lnTo>
                  <a:lnTo>
                    <a:pt x="180354" y="150917"/>
                  </a:lnTo>
                  <a:lnTo>
                    <a:pt x="182257" y="160147"/>
                  </a:lnTo>
                  <a:lnTo>
                    <a:pt x="180354" y="169449"/>
                  </a:lnTo>
                  <a:lnTo>
                    <a:pt x="175163" y="177038"/>
                  </a:lnTo>
                  <a:lnTo>
                    <a:pt x="167464" y="182149"/>
                  </a:lnTo>
                  <a:lnTo>
                    <a:pt x="158038" y="184023"/>
                  </a:lnTo>
                  <a:lnTo>
                    <a:pt x="148612" y="182149"/>
                  </a:lnTo>
                  <a:lnTo>
                    <a:pt x="140914" y="177038"/>
                  </a:lnTo>
                  <a:lnTo>
                    <a:pt x="135723" y="169449"/>
                  </a:lnTo>
                  <a:lnTo>
                    <a:pt x="133819" y="160147"/>
                  </a:lnTo>
                  <a:close/>
                </a:path>
                <a:path w="465455" h="457200">
                  <a:moveTo>
                    <a:pt x="282816" y="160147"/>
                  </a:moveTo>
                  <a:lnTo>
                    <a:pt x="284719" y="150917"/>
                  </a:lnTo>
                  <a:lnTo>
                    <a:pt x="289910" y="143367"/>
                  </a:lnTo>
                  <a:lnTo>
                    <a:pt x="297609" y="138269"/>
                  </a:lnTo>
                  <a:lnTo>
                    <a:pt x="307035" y="136398"/>
                  </a:lnTo>
                  <a:lnTo>
                    <a:pt x="316466" y="138269"/>
                  </a:lnTo>
                  <a:lnTo>
                    <a:pt x="324164" y="143367"/>
                  </a:lnTo>
                  <a:lnTo>
                    <a:pt x="329352" y="150917"/>
                  </a:lnTo>
                  <a:lnTo>
                    <a:pt x="331254" y="160147"/>
                  </a:lnTo>
                  <a:lnTo>
                    <a:pt x="329352" y="169449"/>
                  </a:lnTo>
                  <a:lnTo>
                    <a:pt x="324164" y="177038"/>
                  </a:lnTo>
                  <a:lnTo>
                    <a:pt x="316466" y="182149"/>
                  </a:lnTo>
                  <a:lnTo>
                    <a:pt x="307035" y="184023"/>
                  </a:lnTo>
                  <a:lnTo>
                    <a:pt x="297609" y="182149"/>
                  </a:lnTo>
                  <a:lnTo>
                    <a:pt x="289910" y="177038"/>
                  </a:lnTo>
                  <a:lnTo>
                    <a:pt x="284719" y="169449"/>
                  </a:lnTo>
                  <a:lnTo>
                    <a:pt x="282816" y="160147"/>
                  </a:lnTo>
                  <a:close/>
                </a:path>
                <a:path w="465455" h="457200">
                  <a:moveTo>
                    <a:pt x="106502" y="328295"/>
                  </a:moveTo>
                  <a:lnTo>
                    <a:pt x="148505" y="351895"/>
                  </a:lnTo>
                  <a:lnTo>
                    <a:pt x="190492" y="366056"/>
                  </a:lnTo>
                  <a:lnTo>
                    <a:pt x="232462" y="370776"/>
                  </a:lnTo>
                  <a:lnTo>
                    <a:pt x="274416" y="366056"/>
                  </a:lnTo>
                  <a:lnTo>
                    <a:pt x="316355" y="351895"/>
                  </a:lnTo>
                  <a:lnTo>
                    <a:pt x="358279" y="328295"/>
                  </a:lnTo>
                </a:path>
                <a:path w="465455" h="457200">
                  <a:moveTo>
                    <a:pt x="0" y="228600"/>
                  </a:moveTo>
                  <a:lnTo>
                    <a:pt x="4724" y="182533"/>
                  </a:lnTo>
                  <a:lnTo>
                    <a:pt x="18274" y="139624"/>
                  </a:lnTo>
                  <a:lnTo>
                    <a:pt x="39714" y="100793"/>
                  </a:lnTo>
                  <a:lnTo>
                    <a:pt x="68110" y="66960"/>
                  </a:lnTo>
                  <a:lnTo>
                    <a:pt x="102525" y="39045"/>
                  </a:lnTo>
                  <a:lnTo>
                    <a:pt x="142024" y="17966"/>
                  </a:lnTo>
                  <a:lnTo>
                    <a:pt x="185673" y="4644"/>
                  </a:lnTo>
                  <a:lnTo>
                    <a:pt x="232536" y="0"/>
                  </a:lnTo>
                  <a:lnTo>
                    <a:pt x="279403" y="4644"/>
                  </a:lnTo>
                  <a:lnTo>
                    <a:pt x="323054" y="17966"/>
                  </a:lnTo>
                  <a:lnTo>
                    <a:pt x="362554" y="39045"/>
                  </a:lnTo>
                  <a:lnTo>
                    <a:pt x="396968" y="66960"/>
                  </a:lnTo>
                  <a:lnTo>
                    <a:pt x="425362" y="100793"/>
                  </a:lnTo>
                  <a:lnTo>
                    <a:pt x="446801" y="139624"/>
                  </a:lnTo>
                  <a:lnTo>
                    <a:pt x="460350" y="182533"/>
                  </a:lnTo>
                  <a:lnTo>
                    <a:pt x="465073" y="228600"/>
                  </a:lnTo>
                  <a:lnTo>
                    <a:pt x="460350" y="274666"/>
                  </a:lnTo>
                  <a:lnTo>
                    <a:pt x="446801" y="317575"/>
                  </a:lnTo>
                  <a:lnTo>
                    <a:pt x="425362" y="356406"/>
                  </a:lnTo>
                  <a:lnTo>
                    <a:pt x="396968" y="390239"/>
                  </a:lnTo>
                  <a:lnTo>
                    <a:pt x="362554" y="418154"/>
                  </a:lnTo>
                  <a:lnTo>
                    <a:pt x="323054" y="439233"/>
                  </a:lnTo>
                  <a:lnTo>
                    <a:pt x="279403" y="452555"/>
                  </a:lnTo>
                  <a:lnTo>
                    <a:pt x="232536" y="457200"/>
                  </a:lnTo>
                  <a:lnTo>
                    <a:pt x="185673" y="452555"/>
                  </a:lnTo>
                  <a:lnTo>
                    <a:pt x="142024" y="439233"/>
                  </a:lnTo>
                  <a:lnTo>
                    <a:pt x="102525" y="418154"/>
                  </a:lnTo>
                  <a:lnTo>
                    <a:pt x="68110" y="390239"/>
                  </a:lnTo>
                  <a:lnTo>
                    <a:pt x="39714" y="356406"/>
                  </a:lnTo>
                  <a:lnTo>
                    <a:pt x="18274" y="317575"/>
                  </a:lnTo>
                  <a:lnTo>
                    <a:pt x="4724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24509" y="5985129"/>
              <a:ext cx="770255" cy="190500"/>
            </a:xfrm>
            <a:custGeom>
              <a:avLst/>
              <a:gdLst/>
              <a:ahLst/>
              <a:cxnLst/>
              <a:rect l="l" t="t" r="r" b="b"/>
              <a:pathLst>
                <a:path w="770255" h="190500">
                  <a:moveTo>
                    <a:pt x="738073" y="0"/>
                  </a:moveTo>
                  <a:lnTo>
                    <a:pt x="31750" y="0"/>
                  </a:lnTo>
                  <a:lnTo>
                    <a:pt x="19389" y="2496"/>
                  </a:lnTo>
                  <a:lnTo>
                    <a:pt x="9297" y="9302"/>
                  </a:lnTo>
                  <a:lnTo>
                    <a:pt x="2494" y="19395"/>
                  </a:lnTo>
                  <a:lnTo>
                    <a:pt x="0" y="31750"/>
                  </a:lnTo>
                  <a:lnTo>
                    <a:pt x="0" y="158750"/>
                  </a:lnTo>
                  <a:lnTo>
                    <a:pt x="2494" y="171104"/>
                  </a:lnTo>
                  <a:lnTo>
                    <a:pt x="9297" y="181197"/>
                  </a:lnTo>
                  <a:lnTo>
                    <a:pt x="19389" y="188003"/>
                  </a:lnTo>
                  <a:lnTo>
                    <a:pt x="31750" y="190500"/>
                  </a:lnTo>
                  <a:lnTo>
                    <a:pt x="738073" y="190500"/>
                  </a:lnTo>
                  <a:lnTo>
                    <a:pt x="750481" y="188003"/>
                  </a:lnTo>
                  <a:lnTo>
                    <a:pt x="760568" y="181197"/>
                  </a:lnTo>
                  <a:lnTo>
                    <a:pt x="767344" y="171104"/>
                  </a:lnTo>
                  <a:lnTo>
                    <a:pt x="769823" y="158750"/>
                  </a:lnTo>
                  <a:lnTo>
                    <a:pt x="769823" y="31750"/>
                  </a:lnTo>
                  <a:lnTo>
                    <a:pt x="767344" y="19395"/>
                  </a:lnTo>
                  <a:lnTo>
                    <a:pt x="760568" y="9302"/>
                  </a:lnTo>
                  <a:lnTo>
                    <a:pt x="750481" y="2496"/>
                  </a:lnTo>
                  <a:lnTo>
                    <a:pt x="7380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24509" y="5985129"/>
              <a:ext cx="770255" cy="190500"/>
            </a:xfrm>
            <a:custGeom>
              <a:avLst/>
              <a:gdLst/>
              <a:ahLst/>
              <a:cxnLst/>
              <a:rect l="l" t="t" r="r" b="b"/>
              <a:pathLst>
                <a:path w="770255" h="190500">
                  <a:moveTo>
                    <a:pt x="0" y="31750"/>
                  </a:moveTo>
                  <a:lnTo>
                    <a:pt x="2494" y="19395"/>
                  </a:lnTo>
                  <a:lnTo>
                    <a:pt x="9297" y="9302"/>
                  </a:lnTo>
                  <a:lnTo>
                    <a:pt x="19389" y="2496"/>
                  </a:lnTo>
                  <a:lnTo>
                    <a:pt x="31750" y="0"/>
                  </a:lnTo>
                  <a:lnTo>
                    <a:pt x="738073" y="0"/>
                  </a:lnTo>
                  <a:lnTo>
                    <a:pt x="750481" y="2496"/>
                  </a:lnTo>
                  <a:lnTo>
                    <a:pt x="760568" y="9302"/>
                  </a:lnTo>
                  <a:lnTo>
                    <a:pt x="767344" y="19395"/>
                  </a:lnTo>
                  <a:lnTo>
                    <a:pt x="769823" y="31750"/>
                  </a:lnTo>
                  <a:lnTo>
                    <a:pt x="769823" y="158750"/>
                  </a:lnTo>
                  <a:lnTo>
                    <a:pt x="767344" y="171104"/>
                  </a:lnTo>
                  <a:lnTo>
                    <a:pt x="760568" y="181197"/>
                  </a:lnTo>
                  <a:lnTo>
                    <a:pt x="750481" y="188003"/>
                  </a:lnTo>
                  <a:lnTo>
                    <a:pt x="738073" y="190500"/>
                  </a:lnTo>
                  <a:lnTo>
                    <a:pt x="31750" y="190500"/>
                  </a:lnTo>
                  <a:lnTo>
                    <a:pt x="19389" y="188003"/>
                  </a:lnTo>
                  <a:lnTo>
                    <a:pt x="9297" y="181197"/>
                  </a:lnTo>
                  <a:lnTo>
                    <a:pt x="2494" y="171104"/>
                  </a:lnTo>
                  <a:lnTo>
                    <a:pt x="0" y="158750"/>
                  </a:lnTo>
                  <a:lnTo>
                    <a:pt x="0" y="317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776909" y="5985129"/>
              <a:ext cx="465455" cy="466725"/>
            </a:xfrm>
            <a:custGeom>
              <a:avLst/>
              <a:gdLst/>
              <a:ahLst/>
              <a:cxnLst/>
              <a:rect l="l" t="t" r="r" b="b"/>
              <a:pathLst>
                <a:path w="465455" h="466725">
                  <a:moveTo>
                    <a:pt x="387565" y="0"/>
                  </a:moveTo>
                  <a:lnTo>
                    <a:pt x="77508" y="0"/>
                  </a:lnTo>
                  <a:lnTo>
                    <a:pt x="47336" y="6086"/>
                  </a:lnTo>
                  <a:lnTo>
                    <a:pt x="22699" y="22685"/>
                  </a:lnTo>
                  <a:lnTo>
                    <a:pt x="6090" y="47309"/>
                  </a:lnTo>
                  <a:lnTo>
                    <a:pt x="0" y="77470"/>
                  </a:lnTo>
                  <a:lnTo>
                    <a:pt x="0" y="389128"/>
                  </a:lnTo>
                  <a:lnTo>
                    <a:pt x="6090" y="419308"/>
                  </a:lnTo>
                  <a:lnTo>
                    <a:pt x="22699" y="443976"/>
                  </a:lnTo>
                  <a:lnTo>
                    <a:pt x="47336" y="460619"/>
                  </a:lnTo>
                  <a:lnTo>
                    <a:pt x="77508" y="466725"/>
                  </a:lnTo>
                  <a:lnTo>
                    <a:pt x="387565" y="466725"/>
                  </a:lnTo>
                  <a:lnTo>
                    <a:pt x="417737" y="460619"/>
                  </a:lnTo>
                  <a:lnTo>
                    <a:pt x="442374" y="443976"/>
                  </a:lnTo>
                  <a:lnTo>
                    <a:pt x="458983" y="419308"/>
                  </a:lnTo>
                  <a:lnTo>
                    <a:pt x="465073" y="389128"/>
                  </a:lnTo>
                  <a:lnTo>
                    <a:pt x="465073" y="77470"/>
                  </a:lnTo>
                  <a:lnTo>
                    <a:pt x="458983" y="47309"/>
                  </a:lnTo>
                  <a:lnTo>
                    <a:pt x="442374" y="22685"/>
                  </a:lnTo>
                  <a:lnTo>
                    <a:pt x="417737" y="6086"/>
                  </a:lnTo>
                  <a:lnTo>
                    <a:pt x="3875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776909" y="5985129"/>
              <a:ext cx="465455" cy="466725"/>
            </a:xfrm>
            <a:custGeom>
              <a:avLst/>
              <a:gdLst/>
              <a:ahLst/>
              <a:cxnLst/>
              <a:rect l="l" t="t" r="r" b="b"/>
              <a:pathLst>
                <a:path w="465455" h="466725">
                  <a:moveTo>
                    <a:pt x="0" y="77470"/>
                  </a:moveTo>
                  <a:lnTo>
                    <a:pt x="6090" y="47309"/>
                  </a:lnTo>
                  <a:lnTo>
                    <a:pt x="22699" y="22685"/>
                  </a:lnTo>
                  <a:lnTo>
                    <a:pt x="47336" y="6086"/>
                  </a:lnTo>
                  <a:lnTo>
                    <a:pt x="77508" y="0"/>
                  </a:lnTo>
                  <a:lnTo>
                    <a:pt x="387565" y="0"/>
                  </a:lnTo>
                  <a:lnTo>
                    <a:pt x="417737" y="6086"/>
                  </a:lnTo>
                  <a:lnTo>
                    <a:pt x="442374" y="22685"/>
                  </a:lnTo>
                  <a:lnTo>
                    <a:pt x="458983" y="47309"/>
                  </a:lnTo>
                  <a:lnTo>
                    <a:pt x="465073" y="77470"/>
                  </a:lnTo>
                  <a:lnTo>
                    <a:pt x="465073" y="389128"/>
                  </a:lnTo>
                  <a:lnTo>
                    <a:pt x="458983" y="419308"/>
                  </a:lnTo>
                  <a:lnTo>
                    <a:pt x="442374" y="443976"/>
                  </a:lnTo>
                  <a:lnTo>
                    <a:pt x="417737" y="460619"/>
                  </a:lnTo>
                  <a:lnTo>
                    <a:pt x="387565" y="466725"/>
                  </a:lnTo>
                  <a:lnTo>
                    <a:pt x="77508" y="466725"/>
                  </a:lnTo>
                  <a:lnTo>
                    <a:pt x="47336" y="460619"/>
                  </a:lnTo>
                  <a:lnTo>
                    <a:pt x="22699" y="443976"/>
                  </a:lnTo>
                  <a:lnTo>
                    <a:pt x="6090" y="419308"/>
                  </a:lnTo>
                  <a:lnTo>
                    <a:pt x="0" y="389128"/>
                  </a:lnTo>
                  <a:lnTo>
                    <a:pt x="0" y="7747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670941" y="6559346"/>
            <a:ext cx="677545" cy="23114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txBody>
          <a:bodyPr wrap="square" lIns="0" tIns="14604" rIns="0" bIns="0" rtlCol="0" vert="horz">
            <a:spAutoFit/>
          </a:bodyPr>
          <a:lstStyle/>
          <a:p>
            <a:pPr marL="45720">
              <a:lnSpc>
                <a:spcPct val="100000"/>
              </a:lnSpc>
              <a:spcBef>
                <a:spcPts val="114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PETUGAS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6" name="object 36" descr=""/>
          <p:cNvGrpSpPr/>
          <p:nvPr/>
        </p:nvGrpSpPr>
        <p:grpSpPr>
          <a:xfrm>
            <a:off x="1532382" y="5661659"/>
            <a:ext cx="114300" cy="2196465"/>
            <a:chOff x="1532382" y="5661659"/>
            <a:chExt cx="114300" cy="2196465"/>
          </a:xfrm>
        </p:grpSpPr>
        <p:pic>
          <p:nvPicPr>
            <p:cNvPr id="37" name="object 3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2382" y="5661659"/>
              <a:ext cx="114300" cy="115824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2382" y="5958839"/>
              <a:ext cx="114300" cy="115824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2382" y="6256019"/>
              <a:ext cx="114300" cy="115824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2382" y="6553199"/>
              <a:ext cx="114300" cy="115824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2382" y="6850379"/>
              <a:ext cx="114300" cy="115824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2382" y="7147559"/>
              <a:ext cx="114300" cy="115824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2382" y="7444739"/>
              <a:ext cx="114300" cy="115824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2382" y="7741919"/>
              <a:ext cx="114300" cy="115824"/>
            </a:xfrm>
            <a:prstGeom prst="rect">
              <a:avLst/>
            </a:prstGeom>
          </p:spPr>
        </p:pic>
      </p:grpSp>
      <p:sp>
        <p:nvSpPr>
          <p:cNvPr id="45" name="object 45" descr=""/>
          <p:cNvSpPr txBox="1"/>
          <p:nvPr/>
        </p:nvSpPr>
        <p:spPr>
          <a:xfrm>
            <a:off x="1748789" y="5499506"/>
            <a:ext cx="4401820" cy="2404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200"/>
              </a:lnSpc>
              <a:spcBef>
                <a:spcPts val="100"/>
              </a:spcBef>
            </a:pPr>
            <a:r>
              <a:rPr dirty="0" sz="1300">
                <a:latin typeface="Calibri"/>
                <a:cs typeface="Calibri"/>
              </a:rPr>
              <a:t>Tidak</a:t>
            </a:r>
            <a:r>
              <a:rPr dirty="0" sz="1300" spc="-3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perlu</a:t>
            </a:r>
            <a:r>
              <a:rPr dirty="0" sz="1300" spc="-3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sertifikat </a:t>
            </a:r>
            <a:r>
              <a:rPr dirty="0" sz="1300">
                <a:latin typeface="Calibri"/>
                <a:cs typeface="Calibri"/>
              </a:rPr>
              <a:t>khusus,</a:t>
            </a:r>
            <a:r>
              <a:rPr dirty="0" sz="1300" spc="-2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tidak</a:t>
            </a:r>
            <a:r>
              <a:rPr dirty="0" sz="1300" spc="-2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sakit</a:t>
            </a:r>
            <a:r>
              <a:rPr dirty="0" sz="1300" spc="-1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asma,</a:t>
            </a:r>
            <a:r>
              <a:rPr dirty="0" sz="1300" spc="-2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tahu</a:t>
            </a:r>
            <a:r>
              <a:rPr dirty="0" sz="1300" spc="-3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penyakit</a:t>
            </a:r>
            <a:r>
              <a:rPr dirty="0" sz="1300" spc="-20">
                <a:latin typeface="Calibri"/>
                <a:cs typeface="Calibri"/>
              </a:rPr>
              <a:t> paru Prosedur,</a:t>
            </a:r>
            <a:r>
              <a:rPr dirty="0" sz="1300" spc="-5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indikasi,</a:t>
            </a:r>
            <a:r>
              <a:rPr dirty="0" sz="1300" spc="-3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kontraindikasi</a:t>
            </a:r>
            <a:r>
              <a:rPr dirty="0" sz="1300" spc="-25">
                <a:latin typeface="Calibri"/>
                <a:cs typeface="Calibri"/>
              </a:rPr>
              <a:t> tes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dirty="0" sz="1300">
                <a:latin typeface="Calibri"/>
                <a:cs typeface="Calibri"/>
              </a:rPr>
              <a:t>Menguasai</a:t>
            </a:r>
            <a:r>
              <a:rPr dirty="0" sz="1300" spc="-6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spirometri</a:t>
            </a:r>
            <a:endParaRPr sz="1300">
              <a:latin typeface="Calibri"/>
              <a:cs typeface="Calibri"/>
            </a:endParaRPr>
          </a:p>
          <a:p>
            <a:pPr marL="12700" marR="64135">
              <a:lnSpc>
                <a:spcPct val="150000"/>
              </a:lnSpc>
            </a:pPr>
            <a:r>
              <a:rPr dirty="0" sz="1300">
                <a:latin typeface="Calibri"/>
                <a:cs typeface="Calibri"/>
              </a:rPr>
              <a:t>Dapat</a:t>
            </a:r>
            <a:r>
              <a:rPr dirty="0" sz="1300" spc="-3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mengelola</a:t>
            </a:r>
            <a:r>
              <a:rPr dirty="0" sz="1300" spc="-4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alat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(set</a:t>
            </a:r>
            <a:r>
              <a:rPr dirty="0" sz="1300" spc="-4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alat,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kalibrasi,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verifikasi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fungsi,</a:t>
            </a:r>
            <a:r>
              <a:rPr dirty="0" sz="1300" spc="-5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hygine) </a:t>
            </a:r>
            <a:r>
              <a:rPr dirty="0" sz="1300" spc="-25">
                <a:latin typeface="Calibri"/>
                <a:cs typeface="Calibri"/>
              </a:rPr>
              <a:t>Tahu</a:t>
            </a:r>
            <a:r>
              <a:rPr dirty="0" sz="1300" spc="-5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prosedur</a:t>
            </a:r>
            <a:r>
              <a:rPr dirty="0" sz="1300" spc="-3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gawat</a:t>
            </a:r>
            <a:r>
              <a:rPr dirty="0" sz="1300" spc="-2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napas,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tahu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waktu</a:t>
            </a:r>
            <a:r>
              <a:rPr dirty="0" sz="1300" spc="-2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menghentikan</a:t>
            </a:r>
            <a:r>
              <a:rPr dirty="0" sz="1300" spc="-25">
                <a:latin typeface="Calibri"/>
                <a:cs typeface="Calibri"/>
              </a:rPr>
              <a:t> tes </a:t>
            </a:r>
            <a:r>
              <a:rPr dirty="0" sz="1300">
                <a:latin typeface="Calibri"/>
                <a:cs typeface="Calibri"/>
              </a:rPr>
              <a:t>Mampu</a:t>
            </a:r>
            <a:r>
              <a:rPr dirty="0" sz="1300" spc="-1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memberikan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bronkodilator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&amp;</a:t>
            </a:r>
            <a:r>
              <a:rPr dirty="0" sz="1300" spc="-2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evaluasi</a:t>
            </a:r>
            <a:r>
              <a:rPr dirty="0" sz="1300" spc="-1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respons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dirty="0" sz="1300">
                <a:latin typeface="Calibri"/>
                <a:cs typeface="Calibri"/>
              </a:rPr>
              <a:t>Dokter</a:t>
            </a:r>
            <a:r>
              <a:rPr dirty="0" sz="1300" spc="-2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penanggungjawab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mudah</a:t>
            </a:r>
            <a:r>
              <a:rPr dirty="0" sz="1300" spc="-2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dihubungi</a:t>
            </a:r>
            <a:r>
              <a:rPr dirty="0" sz="1300" spc="-4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dengan</a:t>
            </a:r>
            <a:r>
              <a:rPr dirty="0" sz="1300" spc="-4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cepat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dirty="0" sz="1300">
                <a:latin typeface="Calibri"/>
                <a:cs typeface="Calibri"/>
              </a:rPr>
              <a:t>Tidak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boleh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meninggalkan</a:t>
            </a:r>
            <a:r>
              <a:rPr dirty="0" sz="1300" spc="-2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pasien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saat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 spc="-25">
                <a:latin typeface="Calibri"/>
                <a:cs typeface="Calibri"/>
              </a:rPr>
              <a:t>tes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1415922" y="8061452"/>
            <a:ext cx="26339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Calibri"/>
                <a:cs typeface="Calibri"/>
              </a:rPr>
              <a:t>Crapo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RO.</a:t>
            </a:r>
            <a:r>
              <a:rPr dirty="0" sz="900" spc="-35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Am</a:t>
            </a:r>
            <a:r>
              <a:rPr dirty="0" sz="900" spc="-2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J</a:t>
            </a:r>
            <a:r>
              <a:rPr dirty="0" sz="900" spc="-2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Respir</a:t>
            </a:r>
            <a:r>
              <a:rPr dirty="0" sz="900" spc="-3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Crit</a:t>
            </a:r>
            <a:r>
              <a:rPr dirty="0" sz="900" spc="-3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Care</a:t>
            </a:r>
            <a:r>
              <a:rPr dirty="0" sz="900" spc="-3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Med</a:t>
            </a:r>
            <a:r>
              <a:rPr dirty="0" sz="900" spc="-20" i="1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2000;161:309–329.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382524" y="4845684"/>
            <a:ext cx="6094730" cy="3428365"/>
          </a:xfrm>
          <a:custGeom>
            <a:avLst/>
            <a:gdLst/>
            <a:ahLst/>
            <a:cxnLst/>
            <a:rect l="l" t="t" r="r" b="b"/>
            <a:pathLst>
              <a:path w="6094730" h="3428365">
                <a:moveTo>
                  <a:pt x="0" y="3428111"/>
                </a:moveTo>
                <a:lnTo>
                  <a:pt x="6094476" y="3428111"/>
                </a:lnTo>
                <a:lnTo>
                  <a:pt x="6094476" y="0"/>
                </a:lnTo>
                <a:lnTo>
                  <a:pt x="0" y="0"/>
                </a:lnTo>
                <a:lnTo>
                  <a:pt x="0" y="3428111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dirty="0" spc="-50"/>
              <a:t>3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474" y="849630"/>
            <a:ext cx="6113780" cy="3467100"/>
            <a:chOff x="363474" y="849630"/>
            <a:chExt cx="611378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394715" y="1080008"/>
            <a:ext cx="121983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Persiapan</a:t>
            </a:r>
            <a:r>
              <a:rPr dirty="0" sz="1600" spc="-30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5" b="1" i="1">
                <a:solidFill>
                  <a:srgbClr val="FFFFFF"/>
                </a:solidFill>
                <a:latin typeface="Calibri"/>
                <a:cs typeface="Calibri"/>
              </a:rPr>
              <a:t>Tes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618159" y="1055242"/>
            <a:ext cx="1924685" cy="1426845"/>
            <a:chOff x="618159" y="1055242"/>
            <a:chExt cx="1924685" cy="1426845"/>
          </a:xfrm>
        </p:grpSpPr>
        <p:sp>
          <p:nvSpPr>
            <p:cNvPr id="11" name="object 11" descr=""/>
            <p:cNvSpPr/>
            <p:nvPr/>
          </p:nvSpPr>
          <p:spPr>
            <a:xfrm>
              <a:off x="2218435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218435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76909" y="1532762"/>
              <a:ext cx="465455" cy="457200"/>
            </a:xfrm>
            <a:custGeom>
              <a:avLst/>
              <a:gdLst/>
              <a:ahLst/>
              <a:cxnLst/>
              <a:rect l="l" t="t" r="r" b="b"/>
              <a:pathLst>
                <a:path w="465455" h="457200">
                  <a:moveTo>
                    <a:pt x="133819" y="160146"/>
                  </a:moveTo>
                  <a:lnTo>
                    <a:pt x="135723" y="150917"/>
                  </a:lnTo>
                  <a:lnTo>
                    <a:pt x="140914" y="143367"/>
                  </a:lnTo>
                  <a:lnTo>
                    <a:pt x="148612" y="138269"/>
                  </a:lnTo>
                  <a:lnTo>
                    <a:pt x="158038" y="136397"/>
                  </a:lnTo>
                  <a:lnTo>
                    <a:pt x="167464" y="138269"/>
                  </a:lnTo>
                  <a:lnTo>
                    <a:pt x="175163" y="143367"/>
                  </a:lnTo>
                  <a:lnTo>
                    <a:pt x="180354" y="150917"/>
                  </a:lnTo>
                  <a:lnTo>
                    <a:pt x="182257" y="160146"/>
                  </a:lnTo>
                  <a:lnTo>
                    <a:pt x="180354" y="169449"/>
                  </a:lnTo>
                  <a:lnTo>
                    <a:pt x="175163" y="177037"/>
                  </a:lnTo>
                  <a:lnTo>
                    <a:pt x="167464" y="182149"/>
                  </a:lnTo>
                  <a:lnTo>
                    <a:pt x="158038" y="184022"/>
                  </a:lnTo>
                  <a:lnTo>
                    <a:pt x="148612" y="182149"/>
                  </a:lnTo>
                  <a:lnTo>
                    <a:pt x="140914" y="177037"/>
                  </a:lnTo>
                  <a:lnTo>
                    <a:pt x="135723" y="169449"/>
                  </a:lnTo>
                  <a:lnTo>
                    <a:pt x="133819" y="160146"/>
                  </a:lnTo>
                  <a:close/>
                </a:path>
                <a:path w="465455" h="457200">
                  <a:moveTo>
                    <a:pt x="282816" y="160146"/>
                  </a:moveTo>
                  <a:lnTo>
                    <a:pt x="284719" y="150917"/>
                  </a:lnTo>
                  <a:lnTo>
                    <a:pt x="289910" y="143367"/>
                  </a:lnTo>
                  <a:lnTo>
                    <a:pt x="297609" y="138269"/>
                  </a:lnTo>
                  <a:lnTo>
                    <a:pt x="307035" y="136397"/>
                  </a:lnTo>
                  <a:lnTo>
                    <a:pt x="316466" y="138269"/>
                  </a:lnTo>
                  <a:lnTo>
                    <a:pt x="324164" y="143367"/>
                  </a:lnTo>
                  <a:lnTo>
                    <a:pt x="329352" y="150917"/>
                  </a:lnTo>
                  <a:lnTo>
                    <a:pt x="331254" y="160146"/>
                  </a:lnTo>
                  <a:lnTo>
                    <a:pt x="329352" y="169449"/>
                  </a:lnTo>
                  <a:lnTo>
                    <a:pt x="324164" y="177037"/>
                  </a:lnTo>
                  <a:lnTo>
                    <a:pt x="316466" y="182149"/>
                  </a:lnTo>
                  <a:lnTo>
                    <a:pt x="307035" y="184022"/>
                  </a:lnTo>
                  <a:lnTo>
                    <a:pt x="297609" y="182149"/>
                  </a:lnTo>
                  <a:lnTo>
                    <a:pt x="289910" y="177037"/>
                  </a:lnTo>
                  <a:lnTo>
                    <a:pt x="284719" y="169449"/>
                  </a:lnTo>
                  <a:lnTo>
                    <a:pt x="282816" y="160146"/>
                  </a:lnTo>
                  <a:close/>
                </a:path>
                <a:path w="465455" h="457200">
                  <a:moveTo>
                    <a:pt x="106502" y="328294"/>
                  </a:moveTo>
                  <a:lnTo>
                    <a:pt x="148505" y="351895"/>
                  </a:lnTo>
                  <a:lnTo>
                    <a:pt x="190492" y="366056"/>
                  </a:lnTo>
                  <a:lnTo>
                    <a:pt x="232462" y="370776"/>
                  </a:lnTo>
                  <a:lnTo>
                    <a:pt x="274416" y="366056"/>
                  </a:lnTo>
                  <a:lnTo>
                    <a:pt x="316355" y="351895"/>
                  </a:lnTo>
                  <a:lnTo>
                    <a:pt x="358279" y="328294"/>
                  </a:lnTo>
                </a:path>
                <a:path w="465455" h="457200">
                  <a:moveTo>
                    <a:pt x="0" y="228600"/>
                  </a:moveTo>
                  <a:lnTo>
                    <a:pt x="4724" y="182533"/>
                  </a:lnTo>
                  <a:lnTo>
                    <a:pt x="18274" y="139624"/>
                  </a:lnTo>
                  <a:lnTo>
                    <a:pt x="39714" y="100793"/>
                  </a:lnTo>
                  <a:lnTo>
                    <a:pt x="68110" y="66960"/>
                  </a:lnTo>
                  <a:lnTo>
                    <a:pt x="102525" y="39045"/>
                  </a:lnTo>
                  <a:lnTo>
                    <a:pt x="142024" y="17966"/>
                  </a:lnTo>
                  <a:lnTo>
                    <a:pt x="185673" y="4644"/>
                  </a:lnTo>
                  <a:lnTo>
                    <a:pt x="232536" y="0"/>
                  </a:lnTo>
                  <a:lnTo>
                    <a:pt x="279403" y="4644"/>
                  </a:lnTo>
                  <a:lnTo>
                    <a:pt x="323054" y="17966"/>
                  </a:lnTo>
                  <a:lnTo>
                    <a:pt x="362554" y="39045"/>
                  </a:lnTo>
                  <a:lnTo>
                    <a:pt x="396968" y="66960"/>
                  </a:lnTo>
                  <a:lnTo>
                    <a:pt x="425362" y="100793"/>
                  </a:lnTo>
                  <a:lnTo>
                    <a:pt x="446801" y="139624"/>
                  </a:lnTo>
                  <a:lnTo>
                    <a:pt x="460350" y="182533"/>
                  </a:lnTo>
                  <a:lnTo>
                    <a:pt x="465073" y="228600"/>
                  </a:lnTo>
                  <a:lnTo>
                    <a:pt x="460350" y="274666"/>
                  </a:lnTo>
                  <a:lnTo>
                    <a:pt x="446801" y="317575"/>
                  </a:lnTo>
                  <a:lnTo>
                    <a:pt x="425362" y="356406"/>
                  </a:lnTo>
                  <a:lnTo>
                    <a:pt x="396968" y="390239"/>
                  </a:lnTo>
                  <a:lnTo>
                    <a:pt x="362554" y="418154"/>
                  </a:lnTo>
                  <a:lnTo>
                    <a:pt x="323054" y="439233"/>
                  </a:lnTo>
                  <a:lnTo>
                    <a:pt x="279403" y="452555"/>
                  </a:lnTo>
                  <a:lnTo>
                    <a:pt x="232536" y="457200"/>
                  </a:lnTo>
                  <a:lnTo>
                    <a:pt x="185673" y="452555"/>
                  </a:lnTo>
                  <a:lnTo>
                    <a:pt x="142024" y="439233"/>
                  </a:lnTo>
                  <a:lnTo>
                    <a:pt x="102525" y="418154"/>
                  </a:lnTo>
                  <a:lnTo>
                    <a:pt x="68110" y="390239"/>
                  </a:lnTo>
                  <a:lnTo>
                    <a:pt x="39714" y="356406"/>
                  </a:lnTo>
                  <a:lnTo>
                    <a:pt x="18274" y="317575"/>
                  </a:lnTo>
                  <a:lnTo>
                    <a:pt x="4724" y="274666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24509" y="2009012"/>
              <a:ext cx="770255" cy="190500"/>
            </a:xfrm>
            <a:custGeom>
              <a:avLst/>
              <a:gdLst/>
              <a:ahLst/>
              <a:cxnLst/>
              <a:rect l="l" t="t" r="r" b="b"/>
              <a:pathLst>
                <a:path w="770255" h="190500">
                  <a:moveTo>
                    <a:pt x="738073" y="0"/>
                  </a:moveTo>
                  <a:lnTo>
                    <a:pt x="31750" y="0"/>
                  </a:lnTo>
                  <a:lnTo>
                    <a:pt x="19389" y="2496"/>
                  </a:lnTo>
                  <a:lnTo>
                    <a:pt x="9297" y="9302"/>
                  </a:lnTo>
                  <a:lnTo>
                    <a:pt x="2494" y="19395"/>
                  </a:lnTo>
                  <a:lnTo>
                    <a:pt x="0" y="31750"/>
                  </a:lnTo>
                  <a:lnTo>
                    <a:pt x="0" y="158750"/>
                  </a:lnTo>
                  <a:lnTo>
                    <a:pt x="2494" y="171104"/>
                  </a:lnTo>
                  <a:lnTo>
                    <a:pt x="9297" y="181197"/>
                  </a:lnTo>
                  <a:lnTo>
                    <a:pt x="19389" y="188003"/>
                  </a:lnTo>
                  <a:lnTo>
                    <a:pt x="31750" y="190500"/>
                  </a:lnTo>
                  <a:lnTo>
                    <a:pt x="738073" y="190500"/>
                  </a:lnTo>
                  <a:lnTo>
                    <a:pt x="750481" y="188003"/>
                  </a:lnTo>
                  <a:lnTo>
                    <a:pt x="760568" y="181197"/>
                  </a:lnTo>
                  <a:lnTo>
                    <a:pt x="767344" y="171104"/>
                  </a:lnTo>
                  <a:lnTo>
                    <a:pt x="769823" y="158750"/>
                  </a:lnTo>
                  <a:lnTo>
                    <a:pt x="769823" y="31750"/>
                  </a:lnTo>
                  <a:lnTo>
                    <a:pt x="767344" y="19395"/>
                  </a:lnTo>
                  <a:lnTo>
                    <a:pt x="760568" y="9302"/>
                  </a:lnTo>
                  <a:lnTo>
                    <a:pt x="750481" y="2496"/>
                  </a:lnTo>
                  <a:lnTo>
                    <a:pt x="7380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24509" y="2009012"/>
              <a:ext cx="770255" cy="190500"/>
            </a:xfrm>
            <a:custGeom>
              <a:avLst/>
              <a:gdLst/>
              <a:ahLst/>
              <a:cxnLst/>
              <a:rect l="l" t="t" r="r" b="b"/>
              <a:pathLst>
                <a:path w="770255" h="190500">
                  <a:moveTo>
                    <a:pt x="0" y="31750"/>
                  </a:moveTo>
                  <a:lnTo>
                    <a:pt x="2494" y="19395"/>
                  </a:lnTo>
                  <a:lnTo>
                    <a:pt x="9297" y="9302"/>
                  </a:lnTo>
                  <a:lnTo>
                    <a:pt x="19389" y="2496"/>
                  </a:lnTo>
                  <a:lnTo>
                    <a:pt x="31750" y="0"/>
                  </a:lnTo>
                  <a:lnTo>
                    <a:pt x="738073" y="0"/>
                  </a:lnTo>
                  <a:lnTo>
                    <a:pt x="750481" y="2496"/>
                  </a:lnTo>
                  <a:lnTo>
                    <a:pt x="760568" y="9302"/>
                  </a:lnTo>
                  <a:lnTo>
                    <a:pt x="767344" y="19395"/>
                  </a:lnTo>
                  <a:lnTo>
                    <a:pt x="769823" y="31750"/>
                  </a:lnTo>
                  <a:lnTo>
                    <a:pt x="769823" y="158750"/>
                  </a:lnTo>
                  <a:lnTo>
                    <a:pt x="767344" y="171104"/>
                  </a:lnTo>
                  <a:lnTo>
                    <a:pt x="760568" y="181197"/>
                  </a:lnTo>
                  <a:lnTo>
                    <a:pt x="750481" y="188003"/>
                  </a:lnTo>
                  <a:lnTo>
                    <a:pt x="738073" y="190500"/>
                  </a:lnTo>
                  <a:lnTo>
                    <a:pt x="31750" y="190500"/>
                  </a:lnTo>
                  <a:lnTo>
                    <a:pt x="19389" y="188003"/>
                  </a:lnTo>
                  <a:lnTo>
                    <a:pt x="9297" y="181197"/>
                  </a:lnTo>
                  <a:lnTo>
                    <a:pt x="2494" y="171104"/>
                  </a:lnTo>
                  <a:lnTo>
                    <a:pt x="0" y="158750"/>
                  </a:lnTo>
                  <a:lnTo>
                    <a:pt x="0" y="317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776909" y="2009012"/>
              <a:ext cx="465455" cy="466725"/>
            </a:xfrm>
            <a:custGeom>
              <a:avLst/>
              <a:gdLst/>
              <a:ahLst/>
              <a:cxnLst/>
              <a:rect l="l" t="t" r="r" b="b"/>
              <a:pathLst>
                <a:path w="465455" h="466725">
                  <a:moveTo>
                    <a:pt x="387565" y="0"/>
                  </a:moveTo>
                  <a:lnTo>
                    <a:pt x="77508" y="0"/>
                  </a:lnTo>
                  <a:lnTo>
                    <a:pt x="47336" y="6086"/>
                  </a:lnTo>
                  <a:lnTo>
                    <a:pt x="22699" y="22685"/>
                  </a:lnTo>
                  <a:lnTo>
                    <a:pt x="6090" y="47309"/>
                  </a:lnTo>
                  <a:lnTo>
                    <a:pt x="0" y="77469"/>
                  </a:lnTo>
                  <a:lnTo>
                    <a:pt x="0" y="389127"/>
                  </a:lnTo>
                  <a:lnTo>
                    <a:pt x="6090" y="419308"/>
                  </a:lnTo>
                  <a:lnTo>
                    <a:pt x="22699" y="443976"/>
                  </a:lnTo>
                  <a:lnTo>
                    <a:pt x="47336" y="460619"/>
                  </a:lnTo>
                  <a:lnTo>
                    <a:pt x="77508" y="466725"/>
                  </a:lnTo>
                  <a:lnTo>
                    <a:pt x="387565" y="466725"/>
                  </a:lnTo>
                  <a:lnTo>
                    <a:pt x="417737" y="460619"/>
                  </a:lnTo>
                  <a:lnTo>
                    <a:pt x="442374" y="443976"/>
                  </a:lnTo>
                  <a:lnTo>
                    <a:pt x="458983" y="419308"/>
                  </a:lnTo>
                  <a:lnTo>
                    <a:pt x="465073" y="389127"/>
                  </a:lnTo>
                  <a:lnTo>
                    <a:pt x="465073" y="77469"/>
                  </a:lnTo>
                  <a:lnTo>
                    <a:pt x="458983" y="47309"/>
                  </a:lnTo>
                  <a:lnTo>
                    <a:pt x="442374" y="22685"/>
                  </a:lnTo>
                  <a:lnTo>
                    <a:pt x="417737" y="6086"/>
                  </a:lnTo>
                  <a:lnTo>
                    <a:pt x="3875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776909" y="2009012"/>
              <a:ext cx="465455" cy="466725"/>
            </a:xfrm>
            <a:custGeom>
              <a:avLst/>
              <a:gdLst/>
              <a:ahLst/>
              <a:cxnLst/>
              <a:rect l="l" t="t" r="r" b="b"/>
              <a:pathLst>
                <a:path w="465455" h="466725">
                  <a:moveTo>
                    <a:pt x="0" y="77469"/>
                  </a:moveTo>
                  <a:lnTo>
                    <a:pt x="6090" y="47309"/>
                  </a:lnTo>
                  <a:lnTo>
                    <a:pt x="22699" y="22685"/>
                  </a:lnTo>
                  <a:lnTo>
                    <a:pt x="47336" y="6086"/>
                  </a:lnTo>
                  <a:lnTo>
                    <a:pt x="77508" y="0"/>
                  </a:lnTo>
                  <a:lnTo>
                    <a:pt x="387565" y="0"/>
                  </a:lnTo>
                  <a:lnTo>
                    <a:pt x="417737" y="6086"/>
                  </a:lnTo>
                  <a:lnTo>
                    <a:pt x="442374" y="22685"/>
                  </a:lnTo>
                  <a:lnTo>
                    <a:pt x="458983" y="47309"/>
                  </a:lnTo>
                  <a:lnTo>
                    <a:pt x="465073" y="77469"/>
                  </a:lnTo>
                  <a:lnTo>
                    <a:pt x="465073" y="389127"/>
                  </a:lnTo>
                  <a:lnTo>
                    <a:pt x="458983" y="419308"/>
                  </a:lnTo>
                  <a:lnTo>
                    <a:pt x="442374" y="443976"/>
                  </a:lnTo>
                  <a:lnTo>
                    <a:pt x="417737" y="460619"/>
                  </a:lnTo>
                  <a:lnTo>
                    <a:pt x="387565" y="466725"/>
                  </a:lnTo>
                  <a:lnTo>
                    <a:pt x="77508" y="466725"/>
                  </a:lnTo>
                  <a:lnTo>
                    <a:pt x="47336" y="460619"/>
                  </a:lnTo>
                  <a:lnTo>
                    <a:pt x="22699" y="443976"/>
                  </a:lnTo>
                  <a:lnTo>
                    <a:pt x="6090" y="419308"/>
                  </a:lnTo>
                  <a:lnTo>
                    <a:pt x="0" y="389127"/>
                  </a:lnTo>
                  <a:lnTo>
                    <a:pt x="0" y="7746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664591" y="2576880"/>
            <a:ext cx="690245" cy="2438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txBody>
          <a:bodyPr wrap="square" lIns="0" tIns="20320" rIns="0" bIns="0" rtlCol="0" vert="horz">
            <a:spAutoFit/>
          </a:bodyPr>
          <a:lstStyle/>
          <a:p>
            <a:pPr marL="52069">
              <a:lnSpc>
                <a:spcPct val="100000"/>
              </a:lnSpc>
              <a:spcBef>
                <a:spcPts val="160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PETUGAS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1532382" y="1685544"/>
            <a:ext cx="114300" cy="1602105"/>
            <a:chOff x="1532382" y="1685544"/>
            <a:chExt cx="114300" cy="1602105"/>
          </a:xfrm>
        </p:grpSpPr>
        <p:pic>
          <p:nvPicPr>
            <p:cNvPr id="20" name="object 2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2382" y="1685544"/>
              <a:ext cx="114300" cy="115824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2382" y="1982724"/>
              <a:ext cx="114300" cy="115824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2382" y="2279904"/>
              <a:ext cx="114300" cy="115824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2382" y="2577083"/>
              <a:ext cx="114300" cy="115823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2382" y="3171444"/>
              <a:ext cx="114300" cy="115824"/>
            </a:xfrm>
            <a:prstGeom prst="rect">
              <a:avLst/>
            </a:prstGeom>
          </p:spPr>
        </p:pic>
      </p:grpSp>
      <p:sp>
        <p:nvSpPr>
          <p:cNvPr id="25" name="object 25" descr=""/>
          <p:cNvSpPr txBox="1"/>
          <p:nvPr/>
        </p:nvSpPr>
        <p:spPr>
          <a:xfrm>
            <a:off x="1748789" y="1523136"/>
            <a:ext cx="4301490" cy="2106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09345">
              <a:lnSpc>
                <a:spcPct val="150000"/>
              </a:lnSpc>
              <a:spcBef>
                <a:spcPts val="100"/>
              </a:spcBef>
            </a:pPr>
            <a:r>
              <a:rPr dirty="0" sz="1300" spc="-20">
                <a:latin typeface="Calibri"/>
                <a:cs typeface="Calibri"/>
              </a:rPr>
              <a:t>Efek </a:t>
            </a:r>
            <a:r>
              <a:rPr dirty="0" sz="1300">
                <a:latin typeface="Calibri"/>
                <a:cs typeface="Calibri"/>
              </a:rPr>
              <a:t>Samping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25">
                <a:latin typeface="Calibri"/>
                <a:cs typeface="Calibri"/>
              </a:rPr>
              <a:t>Tes: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20">
                <a:latin typeface="Calibri"/>
                <a:cs typeface="Calibri"/>
              </a:rPr>
              <a:t>Bronkokonstriksi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>
                <a:latin typeface="Wingdings"/>
                <a:cs typeface="Wingdings"/>
              </a:rPr>
              <a:t>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Calibri"/>
                <a:cs typeface="Calibri"/>
              </a:rPr>
              <a:t>bisa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20">
                <a:latin typeface="Calibri"/>
                <a:cs typeface="Calibri"/>
              </a:rPr>
              <a:t>fatal </a:t>
            </a:r>
            <a:r>
              <a:rPr dirty="0" sz="1300">
                <a:latin typeface="Calibri"/>
                <a:cs typeface="Calibri"/>
              </a:rPr>
              <a:t>Gejala: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mengi,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batuk,</a:t>
            </a:r>
            <a:r>
              <a:rPr dirty="0" sz="1300" spc="-2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dan</a:t>
            </a:r>
            <a:r>
              <a:rPr dirty="0" sz="1300" spc="-3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sesak</a:t>
            </a:r>
            <a:r>
              <a:rPr dirty="0" sz="1300" spc="-2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napas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ringan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dirty="0" sz="1300">
                <a:latin typeface="Calibri"/>
                <a:cs typeface="Calibri"/>
              </a:rPr>
              <a:t>Tidak</a:t>
            </a:r>
            <a:r>
              <a:rPr dirty="0" sz="1300" spc="-6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terdapat</a:t>
            </a:r>
            <a:r>
              <a:rPr dirty="0" sz="1300" spc="-5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laporan</a:t>
            </a:r>
            <a:r>
              <a:rPr dirty="0" sz="1300" spc="-5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kematian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terkait</a:t>
            </a:r>
            <a:r>
              <a:rPr dirty="0" sz="1300" spc="-5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tes</a:t>
            </a:r>
            <a:r>
              <a:rPr dirty="0" sz="1300" spc="-4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metakolin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dirty="0" sz="1300" spc="-10">
                <a:latin typeface="Calibri"/>
                <a:cs typeface="Calibri"/>
              </a:rPr>
              <a:t>Pasien</a:t>
            </a:r>
            <a:r>
              <a:rPr dirty="0" sz="1300" spc="-2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diijinkan</a:t>
            </a:r>
            <a:r>
              <a:rPr dirty="0" sz="1300" spc="-2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pulang</a:t>
            </a:r>
            <a:r>
              <a:rPr dirty="0" sz="1300" spc="-3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sebelum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spirometrinya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membaik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20">
                <a:latin typeface="Calibri"/>
                <a:cs typeface="Calibri"/>
              </a:rPr>
              <a:t>(10%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dirty="0" sz="1300" spc="-10">
                <a:latin typeface="Calibri"/>
                <a:cs typeface="Calibri"/>
              </a:rPr>
              <a:t>baseline).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50000"/>
              </a:lnSpc>
            </a:pPr>
            <a:r>
              <a:rPr dirty="0" sz="1300" spc="-10">
                <a:latin typeface="Calibri"/>
                <a:cs typeface="Calibri"/>
              </a:rPr>
              <a:t>Perbaikan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spontan</a:t>
            </a:r>
            <a:r>
              <a:rPr dirty="0" sz="1300" spc="-2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terjadi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45-</a:t>
            </a:r>
            <a:r>
              <a:rPr dirty="0" sz="1300">
                <a:latin typeface="Calibri"/>
                <a:cs typeface="Calibri"/>
              </a:rPr>
              <a:t>60</a:t>
            </a:r>
            <a:r>
              <a:rPr dirty="0" sz="1300" spc="-5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menit</a:t>
            </a:r>
            <a:r>
              <a:rPr dirty="0" sz="1300" spc="-3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pasca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inhalasi</a:t>
            </a:r>
            <a:r>
              <a:rPr dirty="0" sz="1300" spc="-4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metakolin, </a:t>
            </a:r>
            <a:r>
              <a:rPr dirty="0" sz="1300">
                <a:latin typeface="Calibri"/>
                <a:cs typeface="Calibri"/>
              </a:rPr>
              <a:t>namun</a:t>
            </a:r>
            <a:r>
              <a:rPr dirty="0" sz="1300" spc="-6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tetap</a:t>
            </a:r>
            <a:r>
              <a:rPr dirty="0" sz="1300" spc="-4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diberikan</a:t>
            </a:r>
            <a:r>
              <a:rPr dirty="0" sz="1300" spc="-5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bronkodilator</a:t>
            </a:r>
            <a:r>
              <a:rPr dirty="0" sz="1300" spc="-2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pasca</a:t>
            </a:r>
            <a:r>
              <a:rPr dirty="0" sz="1300" spc="-60">
                <a:latin typeface="Calibri"/>
                <a:cs typeface="Calibri"/>
              </a:rPr>
              <a:t> </a:t>
            </a:r>
            <a:r>
              <a:rPr dirty="0" sz="1300" spc="-20">
                <a:latin typeface="Calibri"/>
                <a:cs typeface="Calibri"/>
              </a:rPr>
              <a:t>test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415922" y="4084701"/>
            <a:ext cx="26339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Calibri"/>
                <a:cs typeface="Calibri"/>
              </a:rPr>
              <a:t>Crapo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RO.</a:t>
            </a:r>
            <a:r>
              <a:rPr dirty="0" sz="900" spc="-35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Am</a:t>
            </a:r>
            <a:r>
              <a:rPr dirty="0" sz="900" spc="-2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J</a:t>
            </a:r>
            <a:r>
              <a:rPr dirty="0" sz="900" spc="-2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Respir</a:t>
            </a:r>
            <a:r>
              <a:rPr dirty="0" sz="900" spc="-3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Crit</a:t>
            </a:r>
            <a:r>
              <a:rPr dirty="0" sz="900" spc="-3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Care</a:t>
            </a:r>
            <a:r>
              <a:rPr dirty="0" sz="900" spc="-3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Med</a:t>
            </a:r>
            <a:r>
              <a:rPr dirty="0" sz="900" spc="-20" i="1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2000;161:309–329.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382524" y="869061"/>
            <a:ext cx="6094730" cy="3427729"/>
          </a:xfrm>
          <a:custGeom>
            <a:avLst/>
            <a:gdLst/>
            <a:ahLst/>
            <a:cxnLst/>
            <a:rect l="l" t="t" r="r" b="b"/>
            <a:pathLst>
              <a:path w="6094730" h="3427729">
                <a:moveTo>
                  <a:pt x="0" y="3427729"/>
                </a:moveTo>
                <a:lnTo>
                  <a:pt x="6094476" y="3427729"/>
                </a:lnTo>
                <a:lnTo>
                  <a:pt x="6094476" y="0"/>
                </a:lnTo>
                <a:lnTo>
                  <a:pt x="0" y="0"/>
                </a:lnTo>
                <a:lnTo>
                  <a:pt x="0" y="3427729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8" name="object 28" descr=""/>
          <p:cNvGrpSpPr/>
          <p:nvPr/>
        </p:nvGrpSpPr>
        <p:grpSpPr>
          <a:xfrm>
            <a:off x="363474" y="4825746"/>
            <a:ext cx="6113780" cy="3467100"/>
            <a:chOff x="363474" y="4825746"/>
            <a:chExt cx="6113780" cy="3467100"/>
          </a:xfrm>
        </p:grpSpPr>
        <p:sp>
          <p:nvSpPr>
            <p:cNvPr id="29" name="object 29" descr=""/>
            <p:cNvSpPr/>
            <p:nvPr/>
          </p:nvSpPr>
          <p:spPr>
            <a:xfrm>
              <a:off x="572223" y="4844796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82524" y="4844796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72223" y="4844796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/>
          <p:nvPr/>
        </p:nvSpPr>
        <p:spPr>
          <a:xfrm>
            <a:off x="394715" y="5057013"/>
            <a:ext cx="121983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Persiapan</a:t>
            </a:r>
            <a:r>
              <a:rPr dirty="0" sz="1600" spc="-30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5" b="1" i="1">
                <a:solidFill>
                  <a:srgbClr val="FFFFFF"/>
                </a:solidFill>
                <a:latin typeface="Calibri"/>
                <a:cs typeface="Calibri"/>
              </a:rPr>
              <a:t>Tes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2199385" y="5031359"/>
            <a:ext cx="342900" cy="342900"/>
            <a:chOff x="2199385" y="5031359"/>
            <a:chExt cx="342900" cy="342900"/>
          </a:xfrm>
        </p:grpSpPr>
        <p:sp>
          <p:nvSpPr>
            <p:cNvPr id="36" name="object 36" descr=""/>
            <p:cNvSpPr/>
            <p:nvPr/>
          </p:nvSpPr>
          <p:spPr>
            <a:xfrm>
              <a:off x="2218435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2218435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 txBox="1"/>
          <p:nvPr/>
        </p:nvSpPr>
        <p:spPr>
          <a:xfrm>
            <a:off x="664591" y="5552871"/>
            <a:ext cx="353060" cy="2438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txBody>
          <a:bodyPr wrap="square" lIns="0" tIns="20955" rIns="0" bIns="0" rtlCol="0" vert="horz">
            <a:spAutoFit/>
          </a:bodyPr>
          <a:lstStyle/>
          <a:p>
            <a:pPr marL="52069">
              <a:lnSpc>
                <a:spcPct val="100000"/>
              </a:lnSpc>
              <a:spcBef>
                <a:spcPts val="165"/>
              </a:spcBef>
            </a:pP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Alat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1384553" y="5532501"/>
            <a:ext cx="2654300" cy="20377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1200" spc="-10">
                <a:latin typeface="Calibri"/>
                <a:cs typeface="Calibri"/>
              </a:rPr>
              <a:t>Spirometri</a:t>
            </a:r>
            <a:endParaRPr sz="1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dirty="0" sz="1200">
                <a:latin typeface="Calibri"/>
                <a:cs typeface="Calibri"/>
              </a:rPr>
              <a:t>Nebulizer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provokasi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bronkus</a:t>
            </a:r>
            <a:endParaRPr sz="1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dirty="0" sz="1200" spc="-10">
                <a:latin typeface="Calibri"/>
                <a:cs typeface="Calibri"/>
              </a:rPr>
              <a:t>Oksigen</a:t>
            </a:r>
            <a:endParaRPr sz="1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dirty="0" sz="1200" spc="-10">
                <a:latin typeface="Calibri"/>
                <a:cs typeface="Calibri"/>
              </a:rPr>
              <a:t>Kalibrator </a:t>
            </a:r>
            <a:r>
              <a:rPr dirty="0" sz="1200">
                <a:latin typeface="Calibri"/>
                <a:cs typeface="Calibri"/>
              </a:rPr>
              <a:t>alat</a:t>
            </a:r>
            <a:r>
              <a:rPr dirty="0" sz="1200" spc="-10">
                <a:latin typeface="Calibri"/>
                <a:cs typeface="Calibri"/>
              </a:rPr>
              <a:t> pra-</a:t>
            </a:r>
            <a:r>
              <a:rPr dirty="0" sz="1200" spc="-25">
                <a:latin typeface="Calibri"/>
                <a:cs typeface="Calibri"/>
              </a:rPr>
              <a:t>tes</a:t>
            </a:r>
            <a:endParaRPr sz="1200">
              <a:latin typeface="Calibri"/>
              <a:cs typeface="Calibri"/>
            </a:endParaRPr>
          </a:p>
          <a:p>
            <a:pPr algn="just" marL="241300" marR="508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  <a:tab pos="243204" algn="l"/>
              </a:tabLst>
            </a:pPr>
            <a:r>
              <a:rPr dirty="0" sz="1200">
                <a:latin typeface="Calibri"/>
                <a:cs typeface="Calibri"/>
              </a:rPr>
              <a:t>	Agen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bronkokonstriktor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(epinefrin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sub- </a:t>
            </a:r>
            <a:r>
              <a:rPr dirty="0" sz="1200">
                <a:latin typeface="Calibri"/>
                <a:cs typeface="Calibri"/>
              </a:rPr>
              <a:t>kutan,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salbutamol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inhaler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MDI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dengan </a:t>
            </a:r>
            <a:r>
              <a:rPr dirty="0" sz="1200" spc="-20">
                <a:latin typeface="Calibri"/>
                <a:cs typeface="Calibri"/>
              </a:rPr>
              <a:t>spacer,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salbutamol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DPI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atau</a:t>
            </a:r>
            <a:r>
              <a:rPr dirty="0" sz="1200" spc="-10">
                <a:latin typeface="Calibri"/>
                <a:cs typeface="Calibri"/>
              </a:rPr>
              <a:t> pre-</a:t>
            </a:r>
            <a:r>
              <a:rPr dirty="0" sz="1200" spc="-20">
                <a:latin typeface="Calibri"/>
                <a:cs typeface="Calibri"/>
              </a:rPr>
              <a:t>mixed </a:t>
            </a:r>
            <a:r>
              <a:rPr dirty="0" sz="1200">
                <a:latin typeface="Calibri"/>
                <a:cs typeface="Calibri"/>
              </a:rPr>
              <a:t>solusi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nebulizer.</a:t>
            </a:r>
            <a:endParaRPr sz="1200">
              <a:latin typeface="Calibri"/>
              <a:cs typeface="Calibri"/>
            </a:endParaRPr>
          </a:p>
          <a:p>
            <a:pPr algn="just" marL="241300" marR="415925" indent="-228600">
              <a:lnSpc>
                <a:spcPct val="100000"/>
              </a:lnSpc>
              <a:buFont typeface="Arial MT"/>
              <a:buChar char="•"/>
              <a:tabLst>
                <a:tab pos="241300" algn="l"/>
                <a:tab pos="243204" algn="l"/>
              </a:tabLst>
            </a:pPr>
            <a:r>
              <a:rPr dirty="0" sz="1200">
                <a:latin typeface="Calibri"/>
                <a:cs typeface="Calibri"/>
              </a:rPr>
              <a:t>	</a:t>
            </a:r>
            <a:r>
              <a:rPr dirty="0" sz="1200" spc="-10">
                <a:latin typeface="Calibri"/>
                <a:cs typeface="Calibri"/>
              </a:rPr>
              <a:t>Stetoskop,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tensimeter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pulse oksimetri</a:t>
            </a:r>
            <a:endParaRPr sz="1200">
              <a:latin typeface="Calibri"/>
              <a:cs typeface="Calibri"/>
            </a:endParaRPr>
          </a:p>
          <a:p>
            <a:pPr algn="just" marL="243204" indent="-230504">
              <a:lnSpc>
                <a:spcPct val="100000"/>
              </a:lnSpc>
              <a:buFont typeface="Arial MT"/>
              <a:buChar char="•"/>
              <a:tabLst>
                <a:tab pos="243204" algn="l"/>
              </a:tabLst>
            </a:pPr>
            <a:r>
              <a:rPr dirty="0" sz="1200">
                <a:latin typeface="Calibri"/>
                <a:cs typeface="Calibri"/>
              </a:rPr>
              <a:t>Alat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intubasi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670941" y="5873546"/>
            <a:ext cx="485140" cy="231140"/>
          </a:xfrm>
          <a:custGeom>
            <a:avLst/>
            <a:gdLst/>
            <a:ahLst/>
            <a:cxnLst/>
            <a:rect l="l" t="t" r="r" b="b"/>
            <a:pathLst>
              <a:path w="485140" h="231139">
                <a:moveTo>
                  <a:pt x="0" y="230835"/>
                </a:moveTo>
                <a:lnTo>
                  <a:pt x="485063" y="230835"/>
                </a:lnTo>
                <a:lnTo>
                  <a:pt x="485063" y="0"/>
                </a:lnTo>
                <a:lnTo>
                  <a:pt x="0" y="0"/>
                </a:lnTo>
                <a:lnTo>
                  <a:pt x="0" y="230835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664591" y="5867196"/>
            <a:ext cx="497840" cy="243840"/>
          </a:xfrm>
          <a:prstGeom prst="rect">
            <a:avLst/>
          </a:prstGeom>
          <a:solidFill>
            <a:srgbClr val="000000"/>
          </a:solidFill>
        </p:spPr>
        <p:txBody>
          <a:bodyPr wrap="square" lIns="0" tIns="20955" rIns="0" bIns="0" rtlCol="0" vert="horz">
            <a:spAutoFit/>
          </a:bodyPr>
          <a:lstStyle/>
          <a:p>
            <a:pPr marL="52069">
              <a:lnSpc>
                <a:spcPct val="100000"/>
              </a:lnSpc>
              <a:spcBef>
                <a:spcPts val="165"/>
              </a:spcBef>
            </a:pP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Bahan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4195571" y="5524296"/>
            <a:ext cx="648335" cy="2438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txBody>
          <a:bodyPr wrap="square" lIns="0" tIns="20955" rIns="0" bIns="0" rtlCol="0" vert="horz">
            <a:spAutoFit/>
          </a:bodyPr>
          <a:lstStyle/>
          <a:p>
            <a:pPr marL="52705">
              <a:lnSpc>
                <a:spcPct val="100000"/>
              </a:lnSpc>
              <a:spcBef>
                <a:spcPts val="165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Ruangan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4987797" y="5503544"/>
            <a:ext cx="1144905" cy="848994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819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1200" spc="-20">
                <a:latin typeface="Calibri"/>
                <a:cs typeface="Calibri"/>
              </a:rPr>
              <a:t>Poli</a:t>
            </a:r>
            <a:endParaRPr sz="1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1200">
                <a:latin typeface="Calibri"/>
                <a:cs typeface="Calibri"/>
              </a:rPr>
              <a:t>Ruang</a:t>
            </a:r>
            <a:r>
              <a:rPr dirty="0" sz="1200" spc="-10">
                <a:latin typeface="Calibri"/>
                <a:cs typeface="Calibri"/>
              </a:rPr>
              <a:t> praktek</a:t>
            </a:r>
            <a:endParaRPr sz="1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1200" spc="-10">
                <a:latin typeface="Calibri"/>
                <a:cs typeface="Calibri"/>
              </a:rPr>
              <a:t>Laboratorium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1415922" y="8061452"/>
            <a:ext cx="26339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Calibri"/>
                <a:cs typeface="Calibri"/>
              </a:rPr>
              <a:t>Crapo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RO.</a:t>
            </a:r>
            <a:r>
              <a:rPr dirty="0" sz="900" spc="-35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Am</a:t>
            </a:r>
            <a:r>
              <a:rPr dirty="0" sz="900" spc="-2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J</a:t>
            </a:r>
            <a:r>
              <a:rPr dirty="0" sz="900" spc="-2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Respir</a:t>
            </a:r>
            <a:r>
              <a:rPr dirty="0" sz="900" spc="-3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Crit</a:t>
            </a:r>
            <a:r>
              <a:rPr dirty="0" sz="900" spc="-3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Care</a:t>
            </a:r>
            <a:r>
              <a:rPr dirty="0" sz="900" spc="-3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Med</a:t>
            </a:r>
            <a:r>
              <a:rPr dirty="0" sz="900" spc="-20" i="1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2000;161:309–329.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5" name="object 45" descr=""/>
          <p:cNvSpPr/>
          <p:nvPr/>
        </p:nvSpPr>
        <p:spPr>
          <a:xfrm>
            <a:off x="382524" y="4845684"/>
            <a:ext cx="6094730" cy="3428365"/>
          </a:xfrm>
          <a:custGeom>
            <a:avLst/>
            <a:gdLst/>
            <a:ahLst/>
            <a:cxnLst/>
            <a:rect l="l" t="t" r="r" b="b"/>
            <a:pathLst>
              <a:path w="6094730" h="3428365">
                <a:moveTo>
                  <a:pt x="0" y="3428111"/>
                </a:moveTo>
                <a:lnTo>
                  <a:pt x="6094476" y="3428111"/>
                </a:lnTo>
                <a:lnTo>
                  <a:pt x="6094476" y="0"/>
                </a:lnTo>
                <a:lnTo>
                  <a:pt x="0" y="0"/>
                </a:lnTo>
                <a:lnTo>
                  <a:pt x="0" y="3428111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 txBox="1"/>
          <p:nvPr/>
        </p:nvSpPr>
        <p:spPr>
          <a:xfrm>
            <a:off x="6596633" y="8931656"/>
            <a:ext cx="1809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25"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474" y="849630"/>
            <a:ext cx="6113780" cy="3467100"/>
            <a:chOff x="363474" y="849630"/>
            <a:chExt cx="611378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43280" y="1080008"/>
            <a:ext cx="8794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Metakolin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2199385" y="1055242"/>
            <a:ext cx="342900" cy="342900"/>
            <a:chOff x="2199385" y="1055242"/>
            <a:chExt cx="342900" cy="342900"/>
          </a:xfrm>
        </p:grpSpPr>
        <p:sp>
          <p:nvSpPr>
            <p:cNvPr id="11" name="object 11" descr=""/>
            <p:cNvSpPr/>
            <p:nvPr/>
          </p:nvSpPr>
          <p:spPr>
            <a:xfrm>
              <a:off x="2218435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218435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795934" y="1800225"/>
            <a:ext cx="3307715" cy="57404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82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>
                <a:latin typeface="Calibri"/>
                <a:cs typeface="Calibri"/>
              </a:rPr>
              <a:t>agen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bronkokonstriksi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menyerupai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asetilkolin</a:t>
            </a:r>
            <a:endParaRPr sz="1200">
              <a:latin typeface="Calibri"/>
              <a:cs typeface="Calibri"/>
            </a:endParaRPr>
          </a:p>
          <a:p>
            <a:pPr marL="186055" indent="-173355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spc="-10">
                <a:latin typeface="Calibri"/>
                <a:cs typeface="Calibri"/>
              </a:rPr>
              <a:t>berikatan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reseptor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M3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otot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bronkus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19403" y="2856357"/>
            <a:ext cx="2795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404040"/>
                </a:solidFill>
                <a:latin typeface="Calibri"/>
                <a:cs typeface="Calibri"/>
              </a:rPr>
              <a:t>Methacholine (Powder </a:t>
            </a:r>
            <a:r>
              <a:rPr dirty="0" sz="1200" b="1">
                <a:solidFill>
                  <a:srgbClr val="404040"/>
                </a:solidFill>
                <a:latin typeface="Calibri"/>
                <a:cs typeface="Calibri"/>
              </a:rPr>
              <a:t>+</a:t>
            </a:r>
            <a:r>
              <a:rPr dirty="0" sz="1200" spc="-10" b="1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04040"/>
                </a:solidFill>
                <a:latin typeface="Calibri"/>
                <a:cs typeface="Calibri"/>
              </a:rPr>
              <a:t>Diluent</a:t>
            </a:r>
            <a:r>
              <a:rPr dirty="0" sz="1200" spc="-15" b="1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04040"/>
                </a:solidFill>
                <a:latin typeface="Calibri"/>
                <a:cs typeface="Calibri"/>
              </a:rPr>
              <a:t>NaCl</a:t>
            </a:r>
            <a:r>
              <a:rPr dirty="0" sz="1200" spc="-15" b="1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 sz="1200" spc="-20" b="1">
                <a:solidFill>
                  <a:srgbClr val="404040"/>
                </a:solidFill>
                <a:latin typeface="Calibri"/>
                <a:cs typeface="Calibri"/>
              </a:rPr>
              <a:t>0,9%)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800836" y="3216732"/>
            <a:ext cx="1957070" cy="624840"/>
            <a:chOff x="800836" y="3216732"/>
            <a:chExt cx="1957070" cy="624840"/>
          </a:xfrm>
        </p:grpSpPr>
        <p:pic>
          <p:nvPicPr>
            <p:cNvPr id="16" name="object 1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0836" y="3229813"/>
              <a:ext cx="318554" cy="611428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1823" y="3229813"/>
              <a:ext cx="318554" cy="611428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923" y="3229813"/>
              <a:ext cx="318554" cy="611428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20023" y="3229813"/>
              <a:ext cx="318554" cy="611428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9123" y="3216732"/>
              <a:ext cx="318554" cy="611428"/>
            </a:xfrm>
            <a:prstGeom prst="rect">
              <a:avLst/>
            </a:prstGeom>
          </p:spPr>
        </p:pic>
      </p:grpSp>
      <p:sp>
        <p:nvSpPr>
          <p:cNvPr id="21" name="object 21" descr=""/>
          <p:cNvSpPr txBox="1"/>
          <p:nvPr/>
        </p:nvSpPr>
        <p:spPr>
          <a:xfrm>
            <a:off x="910844" y="3843020"/>
            <a:ext cx="118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286636" y="3842384"/>
            <a:ext cx="111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705736" y="3847846"/>
            <a:ext cx="1066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124836" y="3847846"/>
            <a:ext cx="121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544317" y="3828669"/>
            <a:ext cx="1003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3042285" y="991869"/>
            <a:ext cx="3259454" cy="3266440"/>
            <a:chOff x="3042285" y="991869"/>
            <a:chExt cx="3259454" cy="3266440"/>
          </a:xfrm>
        </p:grpSpPr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5018" y="1068298"/>
              <a:ext cx="1292986" cy="583844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2285" y="991869"/>
              <a:ext cx="3259074" cy="3266058"/>
            </a:xfrm>
            <a:prstGeom prst="rect">
              <a:avLst/>
            </a:prstGeom>
          </p:spPr>
        </p:pic>
      </p:grpSp>
      <p:sp>
        <p:nvSpPr>
          <p:cNvPr id="29" name="object 29" descr=""/>
          <p:cNvSpPr txBox="1"/>
          <p:nvPr/>
        </p:nvSpPr>
        <p:spPr>
          <a:xfrm>
            <a:off x="3529329" y="3978655"/>
            <a:ext cx="14255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Diluent</a:t>
            </a:r>
            <a:r>
              <a:rPr dirty="0" sz="14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(NaCl</a:t>
            </a:r>
            <a:r>
              <a:rPr dirty="0" sz="14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Calibri"/>
                <a:cs typeface="Calibri"/>
              </a:rPr>
              <a:t>0,9%)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483734" y="3643629"/>
            <a:ext cx="5194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0,0625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951857" y="3170936"/>
            <a:ext cx="3409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0">
                <a:solidFill>
                  <a:srgbClr val="FFFFFF"/>
                </a:solidFill>
                <a:latin typeface="Calibri"/>
                <a:cs typeface="Calibri"/>
              </a:rPr>
              <a:t>0,25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5234432" y="2653030"/>
            <a:ext cx="1162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5416677" y="2095246"/>
            <a:ext cx="1162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5516117" y="1546606"/>
            <a:ext cx="2057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solidFill>
                  <a:srgbClr val="FFFFFF"/>
                </a:solidFill>
                <a:latin typeface="Calibri"/>
                <a:cs typeface="Calibri"/>
              </a:rPr>
              <a:t>16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3987165" y="3537965"/>
            <a:ext cx="1123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0" b="1"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430648" y="3106293"/>
            <a:ext cx="1377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0" b="1">
                <a:latin typeface="Calibri"/>
                <a:cs typeface="Calibri"/>
              </a:rPr>
              <a:t>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4673600" y="2622295"/>
            <a:ext cx="120014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 b="1">
                <a:latin typeface="Calibri"/>
                <a:cs typeface="Calibri"/>
              </a:rPr>
              <a:t>C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4850129" y="2110867"/>
            <a:ext cx="1257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 b="1">
                <a:latin typeface="Calibri"/>
                <a:cs typeface="Calibri"/>
              </a:rPr>
              <a:t>B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4940553" y="1603374"/>
            <a:ext cx="13398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 b="1"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382524" y="869061"/>
            <a:ext cx="6094730" cy="3427729"/>
          </a:xfrm>
          <a:custGeom>
            <a:avLst/>
            <a:gdLst/>
            <a:ahLst/>
            <a:cxnLst/>
            <a:rect l="l" t="t" r="r" b="b"/>
            <a:pathLst>
              <a:path w="6094730" h="3427729">
                <a:moveTo>
                  <a:pt x="0" y="3427729"/>
                </a:moveTo>
                <a:lnTo>
                  <a:pt x="6094476" y="3427729"/>
                </a:lnTo>
                <a:lnTo>
                  <a:pt x="6094476" y="0"/>
                </a:lnTo>
                <a:lnTo>
                  <a:pt x="0" y="0"/>
                </a:lnTo>
                <a:lnTo>
                  <a:pt x="0" y="3427729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1" name="object 41" descr=""/>
          <p:cNvGrpSpPr/>
          <p:nvPr/>
        </p:nvGrpSpPr>
        <p:grpSpPr>
          <a:xfrm>
            <a:off x="363474" y="4825746"/>
            <a:ext cx="6113780" cy="3467100"/>
            <a:chOff x="363474" y="4825746"/>
            <a:chExt cx="6113780" cy="3467100"/>
          </a:xfrm>
        </p:grpSpPr>
        <p:sp>
          <p:nvSpPr>
            <p:cNvPr id="42" name="object 42" descr=""/>
            <p:cNvSpPr/>
            <p:nvPr/>
          </p:nvSpPr>
          <p:spPr>
            <a:xfrm>
              <a:off x="572223" y="4844796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382524" y="4844796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572223" y="4844796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 txBox="1"/>
          <p:nvPr/>
        </p:nvSpPr>
        <p:spPr>
          <a:xfrm>
            <a:off x="443280" y="5057013"/>
            <a:ext cx="8794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Metakolin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8" name="object 48" descr=""/>
          <p:cNvGrpSpPr/>
          <p:nvPr/>
        </p:nvGrpSpPr>
        <p:grpSpPr>
          <a:xfrm>
            <a:off x="620610" y="4935728"/>
            <a:ext cx="3259454" cy="3266440"/>
            <a:chOff x="620610" y="4935728"/>
            <a:chExt cx="3259454" cy="3266440"/>
          </a:xfrm>
        </p:grpSpPr>
        <p:sp>
          <p:nvSpPr>
            <p:cNvPr id="49" name="object 49" descr=""/>
            <p:cNvSpPr/>
            <p:nvPr/>
          </p:nvSpPr>
          <p:spPr>
            <a:xfrm>
              <a:off x="2218436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2218436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0610" y="4935728"/>
              <a:ext cx="3259112" cy="3266198"/>
            </a:xfrm>
            <a:prstGeom prst="rect">
              <a:avLst/>
            </a:prstGeom>
          </p:spPr>
        </p:pic>
      </p:grpSp>
      <p:sp>
        <p:nvSpPr>
          <p:cNvPr id="52" name="object 52" descr=""/>
          <p:cNvSpPr txBox="1"/>
          <p:nvPr/>
        </p:nvSpPr>
        <p:spPr>
          <a:xfrm>
            <a:off x="1107135" y="7923377"/>
            <a:ext cx="14255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Diluent</a:t>
            </a:r>
            <a:r>
              <a:rPr dirty="0" sz="14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(NaCl</a:t>
            </a:r>
            <a:r>
              <a:rPr dirty="0" sz="14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Calibri"/>
                <a:cs typeface="Calibri"/>
              </a:rPr>
              <a:t>0,9%)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2061464" y="7588377"/>
            <a:ext cx="5194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0,0625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2529585" y="7115378"/>
            <a:ext cx="34036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0">
                <a:solidFill>
                  <a:srgbClr val="FFFFFF"/>
                </a:solidFill>
                <a:latin typeface="Calibri"/>
                <a:cs typeface="Calibri"/>
              </a:rPr>
              <a:t>0,25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2812160" y="6597777"/>
            <a:ext cx="1162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2994405" y="6039992"/>
            <a:ext cx="1162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3093466" y="5491352"/>
            <a:ext cx="2063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5">
                <a:solidFill>
                  <a:srgbClr val="FFFFFF"/>
                </a:solidFill>
                <a:latin typeface="Calibri"/>
                <a:cs typeface="Calibri"/>
              </a:rPr>
              <a:t>16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1564894" y="7482585"/>
            <a:ext cx="1123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 b="1"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2008377" y="7050735"/>
            <a:ext cx="13843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0" b="1">
                <a:latin typeface="Calibri"/>
                <a:cs typeface="Calibri"/>
              </a:rPr>
              <a:t>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2251329" y="6566661"/>
            <a:ext cx="120014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 b="1">
                <a:latin typeface="Calibri"/>
                <a:cs typeface="Calibri"/>
              </a:rPr>
              <a:t>C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2427858" y="6055614"/>
            <a:ext cx="1257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 b="1">
                <a:latin typeface="Calibri"/>
                <a:cs typeface="Calibri"/>
              </a:rPr>
              <a:t>B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2518410" y="5548121"/>
            <a:ext cx="13398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0" b="1"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3349244" y="4996941"/>
            <a:ext cx="26701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Rekomendasi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30">
                <a:latin typeface="Calibri"/>
                <a:cs typeface="Calibri"/>
              </a:rPr>
              <a:t>ATS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ERS: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metakolin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dosis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&gt;200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mg/ml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tanpa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efek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samping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4" name="object 6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2524" y="5530596"/>
            <a:ext cx="1485125" cy="1444116"/>
          </a:xfrm>
          <a:prstGeom prst="rect">
            <a:avLst/>
          </a:prstGeom>
        </p:spPr>
      </p:pic>
      <p:sp>
        <p:nvSpPr>
          <p:cNvPr id="65" name="object 65" descr=""/>
          <p:cNvSpPr txBox="1"/>
          <p:nvPr/>
        </p:nvSpPr>
        <p:spPr>
          <a:xfrm>
            <a:off x="634695" y="6976998"/>
            <a:ext cx="9893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deVilbiss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646 </a:t>
            </a:r>
            <a:r>
              <a:rPr dirty="0" sz="1200" spc="-10">
                <a:latin typeface="Calibri"/>
                <a:cs typeface="Calibri"/>
              </a:rPr>
              <a:t>(</a:t>
            </a:r>
            <a:r>
              <a:rPr dirty="0" sz="1200" spc="-10" i="1">
                <a:latin typeface="Calibri"/>
                <a:cs typeface="Calibri"/>
              </a:rPr>
              <a:t>five-breathing</a:t>
            </a:r>
            <a:r>
              <a:rPr dirty="0" sz="1200" spc="-1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4366005" y="7975498"/>
            <a:ext cx="668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spirometri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7" name="object 67" descr=""/>
          <p:cNvGrpSpPr/>
          <p:nvPr/>
        </p:nvGrpSpPr>
        <p:grpSpPr>
          <a:xfrm>
            <a:off x="1314830" y="5089905"/>
            <a:ext cx="3017520" cy="3114040"/>
            <a:chOff x="1314830" y="5089905"/>
            <a:chExt cx="3017520" cy="3114040"/>
          </a:xfrm>
        </p:grpSpPr>
        <p:pic>
          <p:nvPicPr>
            <p:cNvPr id="68" name="object 6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15561" y="7977974"/>
              <a:ext cx="216662" cy="225831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14830" y="7632064"/>
              <a:ext cx="216662" cy="225806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79625" y="7330820"/>
              <a:ext cx="216662" cy="225806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83358" y="6861810"/>
              <a:ext cx="216789" cy="225806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26055" y="6315075"/>
              <a:ext cx="216662" cy="225806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63214" y="5730112"/>
              <a:ext cx="216789" cy="225932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62148" y="5089905"/>
              <a:ext cx="216662" cy="225806"/>
            </a:xfrm>
            <a:prstGeom prst="rect">
              <a:avLst/>
            </a:prstGeom>
          </p:spPr>
        </p:pic>
      </p:grpSp>
      <p:graphicFrame>
        <p:nvGraphicFramePr>
          <p:cNvPr id="75" name="object 75" descr=""/>
          <p:cNvGraphicFramePr>
            <a:graphicFrameLocks noGrp="1"/>
          </p:cNvGraphicFramePr>
          <p:nvPr/>
        </p:nvGraphicFramePr>
        <p:xfrm>
          <a:off x="4013961" y="5734684"/>
          <a:ext cx="2427605" cy="14662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3735"/>
                <a:gridCol w="1670685"/>
              </a:tblGrid>
              <a:tr h="420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PC</a:t>
                      </a:r>
                      <a:r>
                        <a:rPr dirty="0" baseline="-20833" sz="1200" spc="-3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baseline="-20833"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(mg/ml)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3E8AB7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Intepretasi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hasil</a:t>
                      </a: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tes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492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metakolin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3E8AB7"/>
                    </a:solidFill>
                  </a:tcPr>
                </a:tc>
              </a:tr>
              <a:tr h="2616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2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&gt;16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3E8AB7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200" spc="-10">
                          <a:latin typeface="Calibri"/>
                          <a:cs typeface="Calibri"/>
                        </a:rPr>
                        <a:t>Normal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CEDAE6"/>
                    </a:solidFill>
                  </a:tcPr>
                </a:tc>
              </a:tr>
              <a:tr h="2609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4-</a:t>
                      </a:r>
                      <a:r>
                        <a:rPr dirty="0" sz="12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3E8AB7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HRB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borderline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3"/>
                    </a:solidFill>
                  </a:tcPr>
                </a:tc>
              </a:tr>
              <a:tr h="261620"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1-</a:t>
                      </a:r>
                      <a:r>
                        <a:rPr dirty="0" sz="12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3E8AB7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HRB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ringan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(tes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positif)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CEDAE6"/>
                    </a:solidFill>
                  </a:tcPr>
                </a:tc>
              </a:tr>
              <a:tr h="261620"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2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&lt;1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3E8AB7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HRB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sedang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sampai</a:t>
                      </a:r>
                      <a:r>
                        <a:rPr dirty="0" sz="12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berat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grpSp>
        <p:nvGrpSpPr>
          <p:cNvPr id="76" name="object 76" descr=""/>
          <p:cNvGrpSpPr/>
          <p:nvPr/>
        </p:nvGrpSpPr>
        <p:grpSpPr>
          <a:xfrm>
            <a:off x="4623815" y="7409688"/>
            <a:ext cx="1856105" cy="419100"/>
            <a:chOff x="4623815" y="7409688"/>
            <a:chExt cx="1856105" cy="419100"/>
          </a:xfrm>
        </p:grpSpPr>
        <p:pic>
          <p:nvPicPr>
            <p:cNvPr id="77" name="object 7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23815" y="7438644"/>
              <a:ext cx="1853184" cy="312419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70119" y="7409688"/>
              <a:ext cx="1626107" cy="419100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48961" y="7452118"/>
              <a:ext cx="1828038" cy="261607"/>
            </a:xfrm>
            <a:prstGeom prst="rect">
              <a:avLst/>
            </a:prstGeom>
          </p:spPr>
        </p:pic>
        <p:sp>
          <p:nvSpPr>
            <p:cNvPr id="80" name="object 80" descr=""/>
            <p:cNvSpPr/>
            <p:nvPr/>
          </p:nvSpPr>
          <p:spPr>
            <a:xfrm>
              <a:off x="4648961" y="7452118"/>
              <a:ext cx="1828164" cy="261620"/>
            </a:xfrm>
            <a:custGeom>
              <a:avLst/>
              <a:gdLst/>
              <a:ahLst/>
              <a:cxnLst/>
              <a:rect l="l" t="t" r="r" b="b"/>
              <a:pathLst>
                <a:path w="1828164" h="261620">
                  <a:moveTo>
                    <a:pt x="0" y="261607"/>
                  </a:moveTo>
                  <a:lnTo>
                    <a:pt x="1828038" y="261607"/>
                  </a:lnTo>
                  <a:lnTo>
                    <a:pt x="1828038" y="0"/>
                  </a:lnTo>
                  <a:lnTo>
                    <a:pt x="0" y="0"/>
                  </a:lnTo>
                  <a:lnTo>
                    <a:pt x="0" y="261607"/>
                  </a:lnTo>
                  <a:close/>
                </a:path>
              </a:pathLst>
            </a:custGeom>
            <a:ln w="4762">
              <a:solidFill>
                <a:srgbClr val="BD5B4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 descr=""/>
          <p:cNvSpPr txBox="1"/>
          <p:nvPr/>
        </p:nvSpPr>
        <p:spPr>
          <a:xfrm>
            <a:off x="4651343" y="7451597"/>
            <a:ext cx="18135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892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PC20</a:t>
            </a:r>
            <a:r>
              <a:rPr dirty="0" sz="14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(+)</a:t>
            </a:r>
            <a:r>
              <a:rPr dirty="0" sz="14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&lt;4mg/ml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82" name="object 82" descr=""/>
          <p:cNvGrpSpPr/>
          <p:nvPr/>
        </p:nvGrpSpPr>
        <p:grpSpPr>
          <a:xfrm>
            <a:off x="370331" y="4833492"/>
            <a:ext cx="6118860" cy="3452495"/>
            <a:chOff x="370331" y="4833492"/>
            <a:chExt cx="6118860" cy="3452495"/>
          </a:xfrm>
        </p:grpSpPr>
        <p:sp>
          <p:nvSpPr>
            <p:cNvPr id="83" name="object 83" descr=""/>
            <p:cNvSpPr/>
            <p:nvPr/>
          </p:nvSpPr>
          <p:spPr>
            <a:xfrm>
              <a:off x="3305936" y="6046977"/>
              <a:ext cx="609600" cy="2147570"/>
            </a:xfrm>
            <a:custGeom>
              <a:avLst/>
              <a:gdLst/>
              <a:ahLst/>
              <a:cxnLst/>
              <a:rect l="l" t="t" r="r" b="b"/>
              <a:pathLst>
                <a:path w="609600" h="2147570">
                  <a:moveTo>
                    <a:pt x="457200" y="0"/>
                  </a:moveTo>
                  <a:lnTo>
                    <a:pt x="609600" y="0"/>
                  </a:lnTo>
                </a:path>
                <a:path w="609600" h="2147570">
                  <a:moveTo>
                    <a:pt x="0" y="2147303"/>
                  </a:moveTo>
                  <a:lnTo>
                    <a:pt x="609600" y="2147303"/>
                  </a:lnTo>
                </a:path>
                <a:path w="609600" h="2147570">
                  <a:moveTo>
                    <a:pt x="609600" y="0"/>
                  </a:moveTo>
                  <a:lnTo>
                    <a:pt x="609600" y="214730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382523" y="4845684"/>
              <a:ext cx="6094730" cy="3428365"/>
            </a:xfrm>
            <a:custGeom>
              <a:avLst/>
              <a:gdLst/>
              <a:ahLst/>
              <a:cxnLst/>
              <a:rect l="l" t="t" r="r" b="b"/>
              <a:pathLst>
                <a:path w="6094730" h="3428365">
                  <a:moveTo>
                    <a:pt x="0" y="3428111"/>
                  </a:moveTo>
                  <a:lnTo>
                    <a:pt x="6094476" y="3428111"/>
                  </a:lnTo>
                  <a:lnTo>
                    <a:pt x="6094476" y="0"/>
                  </a:lnTo>
                  <a:lnTo>
                    <a:pt x="0" y="0"/>
                  </a:lnTo>
                  <a:lnTo>
                    <a:pt x="0" y="3428111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5" name="object 8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474" y="849630"/>
            <a:ext cx="6113780" cy="3467100"/>
            <a:chOff x="363474" y="849630"/>
            <a:chExt cx="611378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43280" y="1080008"/>
            <a:ext cx="8794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Metakolin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988566" y="1055242"/>
            <a:ext cx="3768090" cy="2630805"/>
            <a:chOff x="1988566" y="1055242"/>
            <a:chExt cx="3768090" cy="2630805"/>
          </a:xfrm>
        </p:grpSpPr>
        <p:sp>
          <p:nvSpPr>
            <p:cNvPr id="11" name="object 11" descr=""/>
            <p:cNvSpPr/>
            <p:nvPr/>
          </p:nvSpPr>
          <p:spPr>
            <a:xfrm>
              <a:off x="2218436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218436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039112" y="1795271"/>
              <a:ext cx="3714115" cy="1880870"/>
            </a:xfrm>
            <a:custGeom>
              <a:avLst/>
              <a:gdLst/>
              <a:ahLst/>
              <a:cxnLst/>
              <a:rect l="l" t="t" r="r" b="b"/>
              <a:pathLst>
                <a:path w="3714115" h="1880870">
                  <a:moveTo>
                    <a:pt x="0" y="1880615"/>
                  </a:moveTo>
                  <a:lnTo>
                    <a:pt x="3713988" y="1880615"/>
                  </a:lnTo>
                </a:path>
                <a:path w="3714115" h="1880870">
                  <a:moveTo>
                    <a:pt x="0" y="1612391"/>
                  </a:moveTo>
                  <a:lnTo>
                    <a:pt x="3713988" y="1612391"/>
                  </a:lnTo>
                </a:path>
                <a:path w="3714115" h="1880870">
                  <a:moveTo>
                    <a:pt x="0" y="1342643"/>
                  </a:moveTo>
                  <a:lnTo>
                    <a:pt x="3713988" y="1342643"/>
                  </a:lnTo>
                </a:path>
                <a:path w="3714115" h="1880870">
                  <a:moveTo>
                    <a:pt x="0" y="1074419"/>
                  </a:moveTo>
                  <a:lnTo>
                    <a:pt x="3713988" y="1074419"/>
                  </a:lnTo>
                </a:path>
                <a:path w="3714115" h="1880870">
                  <a:moveTo>
                    <a:pt x="0" y="806196"/>
                  </a:moveTo>
                  <a:lnTo>
                    <a:pt x="3713988" y="806196"/>
                  </a:lnTo>
                </a:path>
                <a:path w="3714115" h="1880870">
                  <a:moveTo>
                    <a:pt x="0" y="537972"/>
                  </a:moveTo>
                  <a:lnTo>
                    <a:pt x="3713988" y="537972"/>
                  </a:lnTo>
                </a:path>
                <a:path w="3714115" h="1880870">
                  <a:moveTo>
                    <a:pt x="0" y="268224"/>
                  </a:moveTo>
                  <a:lnTo>
                    <a:pt x="3713988" y="268224"/>
                  </a:lnTo>
                </a:path>
                <a:path w="3714115" h="1880870">
                  <a:moveTo>
                    <a:pt x="0" y="0"/>
                  </a:moveTo>
                  <a:lnTo>
                    <a:pt x="3713988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991106" y="1796033"/>
              <a:ext cx="96520" cy="1879600"/>
            </a:xfrm>
            <a:custGeom>
              <a:avLst/>
              <a:gdLst/>
              <a:ahLst/>
              <a:cxnLst/>
              <a:rect l="l" t="t" r="r" b="b"/>
              <a:pathLst>
                <a:path w="96519" h="1879600">
                  <a:moveTo>
                    <a:pt x="47243" y="1879092"/>
                  </a:moveTo>
                  <a:lnTo>
                    <a:pt x="47243" y="0"/>
                  </a:lnTo>
                </a:path>
                <a:path w="96519" h="1879600">
                  <a:moveTo>
                    <a:pt x="0" y="1879092"/>
                  </a:moveTo>
                  <a:lnTo>
                    <a:pt x="96012" y="1879092"/>
                  </a:lnTo>
                </a:path>
                <a:path w="96519" h="1879600">
                  <a:moveTo>
                    <a:pt x="0" y="1610868"/>
                  </a:moveTo>
                  <a:lnTo>
                    <a:pt x="96012" y="1610868"/>
                  </a:lnTo>
                </a:path>
                <a:path w="96519" h="1879600">
                  <a:moveTo>
                    <a:pt x="0" y="1342644"/>
                  </a:moveTo>
                  <a:lnTo>
                    <a:pt x="96012" y="1342644"/>
                  </a:lnTo>
                </a:path>
                <a:path w="96519" h="1879600">
                  <a:moveTo>
                    <a:pt x="0" y="1074420"/>
                  </a:moveTo>
                  <a:lnTo>
                    <a:pt x="96012" y="1074420"/>
                  </a:lnTo>
                </a:path>
                <a:path w="96519" h="1879600">
                  <a:moveTo>
                    <a:pt x="0" y="804672"/>
                  </a:moveTo>
                  <a:lnTo>
                    <a:pt x="96012" y="804672"/>
                  </a:lnTo>
                </a:path>
                <a:path w="96519" h="1879600">
                  <a:moveTo>
                    <a:pt x="0" y="536448"/>
                  </a:moveTo>
                  <a:lnTo>
                    <a:pt x="96012" y="536448"/>
                  </a:lnTo>
                </a:path>
                <a:path w="96519" h="1879600">
                  <a:moveTo>
                    <a:pt x="0" y="268224"/>
                  </a:moveTo>
                  <a:lnTo>
                    <a:pt x="96012" y="268224"/>
                  </a:lnTo>
                </a:path>
                <a:path w="96519" h="1879600">
                  <a:moveTo>
                    <a:pt x="0" y="0"/>
                  </a:moveTo>
                  <a:lnTo>
                    <a:pt x="96012" y="0"/>
                  </a:lnTo>
                </a:path>
              </a:pathLst>
            </a:custGeom>
            <a:ln w="4572">
              <a:solidFill>
                <a:srgbClr val="8585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039112" y="1796033"/>
              <a:ext cx="3473450" cy="1883410"/>
            </a:xfrm>
            <a:custGeom>
              <a:avLst/>
              <a:gdLst/>
              <a:ahLst/>
              <a:cxnLst/>
              <a:rect l="l" t="t" r="r" b="b"/>
              <a:pathLst>
                <a:path w="3473450" h="1883410">
                  <a:moveTo>
                    <a:pt x="0" y="0"/>
                  </a:moveTo>
                  <a:lnTo>
                    <a:pt x="617982" y="0"/>
                  </a:lnTo>
                  <a:lnTo>
                    <a:pt x="1238250" y="106680"/>
                  </a:lnTo>
                  <a:lnTo>
                    <a:pt x="1856993" y="187451"/>
                  </a:lnTo>
                  <a:lnTo>
                    <a:pt x="2475738" y="321564"/>
                  </a:lnTo>
                  <a:lnTo>
                    <a:pt x="3094482" y="617220"/>
                  </a:lnTo>
                  <a:lnTo>
                    <a:pt x="3473160" y="1882902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1684401" y="1588515"/>
            <a:ext cx="227329" cy="217487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775"/>
              </a:spcBef>
            </a:pPr>
            <a:r>
              <a:rPr dirty="0" sz="1200" spc="-5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670"/>
              </a:spcBef>
            </a:pP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25"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680"/>
              </a:spcBef>
            </a:pP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25"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670"/>
              </a:spcBef>
            </a:pP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25"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680"/>
              </a:spcBef>
            </a:pP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25">
                <a:latin typeface="Calibri"/>
                <a:cs typeface="Calibri"/>
              </a:rPr>
              <a:t>40</a:t>
            </a:r>
            <a:endParaRPr sz="12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675"/>
              </a:spcBef>
            </a:pP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25">
                <a:latin typeface="Calibri"/>
                <a:cs typeface="Calibri"/>
              </a:rPr>
              <a:t>50</a:t>
            </a:r>
            <a:endParaRPr sz="12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675"/>
              </a:spcBef>
            </a:pP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25">
                <a:latin typeface="Calibri"/>
                <a:cs typeface="Calibri"/>
              </a:rPr>
              <a:t>60</a:t>
            </a:r>
            <a:endParaRPr sz="12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675"/>
              </a:spcBef>
            </a:pP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25">
                <a:latin typeface="Calibri"/>
                <a:cs typeface="Calibri"/>
              </a:rPr>
              <a:t>70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2036698" y="1745742"/>
            <a:ext cx="3107690" cy="1925320"/>
            <a:chOff x="2036698" y="1745742"/>
            <a:chExt cx="3107690" cy="1925320"/>
          </a:xfrm>
        </p:grpSpPr>
        <p:sp>
          <p:nvSpPr>
            <p:cNvPr id="18" name="object 18" descr=""/>
            <p:cNvSpPr/>
            <p:nvPr/>
          </p:nvSpPr>
          <p:spPr>
            <a:xfrm>
              <a:off x="2039873" y="2327021"/>
              <a:ext cx="2944495" cy="1340485"/>
            </a:xfrm>
            <a:custGeom>
              <a:avLst/>
              <a:gdLst/>
              <a:ahLst/>
              <a:cxnLst/>
              <a:rect l="l" t="t" r="r" b="b"/>
              <a:pathLst>
                <a:path w="2944495" h="1340485">
                  <a:moveTo>
                    <a:pt x="0" y="1340484"/>
                  </a:moveTo>
                  <a:lnTo>
                    <a:pt x="2944368" y="1340484"/>
                  </a:lnTo>
                  <a:lnTo>
                    <a:pt x="2944368" y="0"/>
                  </a:lnTo>
                  <a:lnTo>
                    <a:pt x="0" y="0"/>
                  </a:lnTo>
                  <a:lnTo>
                    <a:pt x="0" y="1340484"/>
                  </a:lnTo>
                  <a:close/>
                </a:path>
              </a:pathLst>
            </a:custGeom>
            <a:ln w="635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53688" y="1926336"/>
              <a:ext cx="90932" cy="8890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69129" y="2073021"/>
              <a:ext cx="90932" cy="88900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58946" y="1875536"/>
              <a:ext cx="91058" cy="8890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33090" y="1745742"/>
              <a:ext cx="90931" cy="88773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53329" y="2360930"/>
              <a:ext cx="90932" cy="88900"/>
            </a:xfrm>
            <a:prstGeom prst="rect">
              <a:avLst/>
            </a:prstGeom>
          </p:spPr>
        </p:pic>
      </p:grpSp>
      <p:sp>
        <p:nvSpPr>
          <p:cNvPr id="24" name="object 24" descr=""/>
          <p:cNvSpPr txBox="1"/>
          <p:nvPr/>
        </p:nvSpPr>
        <p:spPr>
          <a:xfrm>
            <a:off x="2671317" y="3695446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5434710" y="3684270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alibri"/>
                <a:cs typeface="Calibri"/>
              </a:rPr>
              <a:t>16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2717673" y="3634485"/>
            <a:ext cx="2790825" cy="85090"/>
          </a:xfrm>
          <a:custGeom>
            <a:avLst/>
            <a:gdLst/>
            <a:ahLst/>
            <a:cxnLst/>
            <a:rect l="l" t="t" r="r" b="b"/>
            <a:pathLst>
              <a:path w="2790825" h="85089">
                <a:moveTo>
                  <a:pt x="0" y="11302"/>
                </a:moveTo>
                <a:lnTo>
                  <a:pt x="0" y="78993"/>
                </a:lnTo>
              </a:path>
              <a:path w="2790825" h="85089">
                <a:moveTo>
                  <a:pt x="605154" y="16890"/>
                </a:moveTo>
                <a:lnTo>
                  <a:pt x="605154" y="84581"/>
                </a:lnTo>
              </a:path>
              <a:path w="2790825" h="85089">
                <a:moveTo>
                  <a:pt x="1189227" y="11302"/>
                </a:moveTo>
                <a:lnTo>
                  <a:pt x="1189227" y="78993"/>
                </a:lnTo>
              </a:path>
              <a:path w="2790825" h="85089">
                <a:moveTo>
                  <a:pt x="1783841" y="5587"/>
                </a:moveTo>
                <a:lnTo>
                  <a:pt x="1783841" y="73405"/>
                </a:lnTo>
              </a:path>
              <a:path w="2790825" h="85089">
                <a:moveTo>
                  <a:pt x="2347214" y="5587"/>
                </a:moveTo>
                <a:lnTo>
                  <a:pt x="2347214" y="73405"/>
                </a:lnTo>
              </a:path>
              <a:path w="2790825" h="85089">
                <a:moveTo>
                  <a:pt x="2790571" y="0"/>
                </a:moveTo>
                <a:lnTo>
                  <a:pt x="2790571" y="6769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4121658" y="2626232"/>
            <a:ext cx="7467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Calibri"/>
                <a:cs typeface="Calibri"/>
              </a:rPr>
              <a:t>PC20=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3,7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4037838" y="2839593"/>
            <a:ext cx="8305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Calibri"/>
                <a:cs typeface="Calibri"/>
              </a:rPr>
              <a:t>HRB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ringan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422653" y="1723678"/>
            <a:ext cx="203835" cy="21361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>
                <a:latin typeface="Calibri"/>
                <a:cs typeface="Calibri"/>
              </a:rPr>
              <a:t>penurunan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FEV1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(%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 i="1">
                <a:latin typeface="Calibri"/>
                <a:cs typeface="Calibri"/>
              </a:rPr>
              <a:t>baseline</a:t>
            </a:r>
            <a:r>
              <a:rPr dirty="0" sz="1400" spc="-10"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2946907" y="3712209"/>
            <a:ext cx="2251710" cy="382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0185">
              <a:lnSpc>
                <a:spcPts val="1280"/>
              </a:lnSpc>
              <a:spcBef>
                <a:spcPts val="100"/>
              </a:spcBef>
              <a:tabLst>
                <a:tab pos="829944" algn="l"/>
                <a:tab pos="1515745" algn="l"/>
                <a:tab pos="2089785" algn="l"/>
              </a:tabLst>
            </a:pPr>
            <a:r>
              <a:rPr dirty="0" baseline="4629" sz="1800" spc="-15">
                <a:latin typeface="Calibri"/>
                <a:cs typeface="Calibri"/>
              </a:rPr>
              <a:t>0,0625</a:t>
            </a:r>
            <a:r>
              <a:rPr dirty="0" baseline="4629" sz="1800">
                <a:latin typeface="Calibri"/>
                <a:cs typeface="Calibri"/>
              </a:rPr>
              <a:t>	</a:t>
            </a:r>
            <a:r>
              <a:rPr dirty="0" sz="1200" spc="-20">
                <a:latin typeface="Calibri"/>
                <a:cs typeface="Calibri"/>
              </a:rPr>
              <a:t>0,25</a:t>
            </a:r>
            <a:r>
              <a:rPr dirty="0" sz="1200">
                <a:latin typeface="Calibri"/>
                <a:cs typeface="Calibri"/>
              </a:rPr>
              <a:t>	</a:t>
            </a:r>
            <a:r>
              <a:rPr dirty="0" baseline="4629" sz="1800" spc="-75">
                <a:latin typeface="Calibri"/>
                <a:cs typeface="Calibri"/>
              </a:rPr>
              <a:t>1</a:t>
            </a:r>
            <a:r>
              <a:rPr dirty="0" baseline="4629" sz="1800">
                <a:latin typeface="Calibri"/>
                <a:cs typeface="Calibri"/>
              </a:rPr>
              <a:t>	</a:t>
            </a:r>
            <a:r>
              <a:rPr dirty="0" baseline="4629" sz="1800" spc="-75">
                <a:latin typeface="Calibri"/>
                <a:cs typeface="Calibri"/>
              </a:rPr>
              <a:t>4</a:t>
            </a:r>
            <a:endParaRPr baseline="4629" sz="1800">
              <a:latin typeface="Calibri"/>
              <a:cs typeface="Calibri"/>
            </a:endParaRPr>
          </a:p>
          <a:p>
            <a:pPr marL="12700">
              <a:lnSpc>
                <a:spcPts val="1525"/>
              </a:lnSpc>
            </a:pPr>
            <a:r>
              <a:rPr dirty="0" sz="1400">
                <a:latin typeface="Calibri"/>
                <a:cs typeface="Calibri"/>
              </a:rPr>
              <a:t>konsentrasi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metakolin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(mg/ml)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370331" y="856869"/>
            <a:ext cx="6118860" cy="3452495"/>
            <a:chOff x="370331" y="856869"/>
            <a:chExt cx="6118860" cy="3452495"/>
          </a:xfrm>
        </p:grpSpPr>
        <p:sp>
          <p:nvSpPr>
            <p:cNvPr id="32" name="object 32" descr=""/>
            <p:cNvSpPr/>
            <p:nvPr/>
          </p:nvSpPr>
          <p:spPr>
            <a:xfrm>
              <a:off x="2029586" y="1783080"/>
              <a:ext cx="3752850" cy="1866900"/>
            </a:xfrm>
            <a:custGeom>
              <a:avLst/>
              <a:gdLst/>
              <a:ahLst/>
              <a:cxnLst/>
              <a:rect l="l" t="t" r="r" b="b"/>
              <a:pathLst>
                <a:path w="3752850" h="1866900">
                  <a:moveTo>
                    <a:pt x="9525" y="0"/>
                  </a:moveTo>
                  <a:lnTo>
                    <a:pt x="9525" y="1866900"/>
                  </a:lnTo>
                </a:path>
                <a:path w="3752850" h="1866900">
                  <a:moveTo>
                    <a:pt x="3752850" y="1866900"/>
                  </a:moveTo>
                  <a:lnTo>
                    <a:pt x="0" y="18669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82523" y="869061"/>
              <a:ext cx="6094730" cy="3427729"/>
            </a:xfrm>
            <a:custGeom>
              <a:avLst/>
              <a:gdLst/>
              <a:ahLst/>
              <a:cxnLst/>
              <a:rect l="l" t="t" r="r" b="b"/>
              <a:pathLst>
                <a:path w="6094730" h="3427729">
                  <a:moveTo>
                    <a:pt x="0" y="3427729"/>
                  </a:moveTo>
                  <a:lnTo>
                    <a:pt x="6094476" y="3427729"/>
                  </a:lnTo>
                  <a:lnTo>
                    <a:pt x="6094476" y="0"/>
                  </a:lnTo>
                  <a:lnTo>
                    <a:pt x="0" y="0"/>
                  </a:lnTo>
                  <a:lnTo>
                    <a:pt x="0" y="3427729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 descr=""/>
          <p:cNvGrpSpPr/>
          <p:nvPr/>
        </p:nvGrpSpPr>
        <p:grpSpPr>
          <a:xfrm>
            <a:off x="363474" y="4825746"/>
            <a:ext cx="6113780" cy="3467100"/>
            <a:chOff x="363474" y="4825746"/>
            <a:chExt cx="6113780" cy="3467100"/>
          </a:xfrm>
        </p:grpSpPr>
        <p:sp>
          <p:nvSpPr>
            <p:cNvPr id="35" name="object 35" descr=""/>
            <p:cNvSpPr/>
            <p:nvPr/>
          </p:nvSpPr>
          <p:spPr>
            <a:xfrm>
              <a:off x="572223" y="4844796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82524" y="4844796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572223" y="4844796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 txBox="1"/>
          <p:nvPr/>
        </p:nvSpPr>
        <p:spPr>
          <a:xfrm>
            <a:off x="443280" y="5057013"/>
            <a:ext cx="8794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Metakolin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1" name="object 41" descr=""/>
          <p:cNvGrpSpPr/>
          <p:nvPr/>
        </p:nvGrpSpPr>
        <p:grpSpPr>
          <a:xfrm>
            <a:off x="370331" y="4833492"/>
            <a:ext cx="6118860" cy="3452495"/>
            <a:chOff x="370331" y="4833492"/>
            <a:chExt cx="6118860" cy="3452495"/>
          </a:xfrm>
        </p:grpSpPr>
        <p:sp>
          <p:nvSpPr>
            <p:cNvPr id="42" name="object 42" descr=""/>
            <p:cNvSpPr/>
            <p:nvPr/>
          </p:nvSpPr>
          <p:spPr>
            <a:xfrm>
              <a:off x="2218436" y="5050408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2218436" y="5050408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37027" y="5372988"/>
              <a:ext cx="3839972" cy="2900807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2223" y="5734811"/>
              <a:ext cx="1956257" cy="1662683"/>
            </a:xfrm>
            <a:prstGeom prst="rect">
              <a:avLst/>
            </a:prstGeom>
          </p:spPr>
        </p:pic>
        <p:sp>
          <p:nvSpPr>
            <p:cNvPr id="46" name="object 46" descr=""/>
            <p:cNvSpPr/>
            <p:nvPr/>
          </p:nvSpPr>
          <p:spPr>
            <a:xfrm>
              <a:off x="382523" y="4845684"/>
              <a:ext cx="6094730" cy="3428365"/>
            </a:xfrm>
            <a:custGeom>
              <a:avLst/>
              <a:gdLst/>
              <a:ahLst/>
              <a:cxnLst/>
              <a:rect l="l" t="t" r="r" b="b"/>
              <a:pathLst>
                <a:path w="6094730" h="3428365">
                  <a:moveTo>
                    <a:pt x="0" y="3428111"/>
                  </a:moveTo>
                  <a:lnTo>
                    <a:pt x="6094476" y="3428111"/>
                  </a:lnTo>
                  <a:lnTo>
                    <a:pt x="6094476" y="0"/>
                  </a:lnTo>
                  <a:lnTo>
                    <a:pt x="0" y="0"/>
                  </a:lnTo>
                  <a:lnTo>
                    <a:pt x="0" y="3428111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11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474" y="849630"/>
            <a:ext cx="6113780" cy="3467100"/>
            <a:chOff x="363474" y="849630"/>
            <a:chExt cx="611378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394715" y="1080008"/>
            <a:ext cx="822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Histamin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808443" y="1055242"/>
            <a:ext cx="5346700" cy="2461260"/>
            <a:chOff x="808443" y="1055242"/>
            <a:chExt cx="5346700" cy="2461260"/>
          </a:xfrm>
        </p:grpSpPr>
        <p:sp>
          <p:nvSpPr>
            <p:cNvPr id="11" name="object 11" descr=""/>
            <p:cNvSpPr/>
            <p:nvPr/>
          </p:nvSpPr>
          <p:spPr>
            <a:xfrm>
              <a:off x="2218436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218436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443" y="1847087"/>
              <a:ext cx="120396" cy="12496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443" y="2167127"/>
              <a:ext cx="120396" cy="12496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443" y="2487167"/>
              <a:ext cx="120396" cy="124968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443" y="2807207"/>
              <a:ext cx="120396" cy="124967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443" y="3127247"/>
              <a:ext cx="120396" cy="124967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29149" y="1883790"/>
              <a:ext cx="1525397" cy="1632712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/>
          <p:nvPr/>
        </p:nvSpPr>
        <p:spPr>
          <a:xfrm>
            <a:off x="4847209" y="3591814"/>
            <a:ext cx="10579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Nebulizer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Wright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780287" y="3418332"/>
            <a:ext cx="1879600" cy="419100"/>
            <a:chOff x="780287" y="3418332"/>
            <a:chExt cx="1879600" cy="419100"/>
          </a:xfrm>
        </p:grpSpPr>
        <p:pic>
          <p:nvPicPr>
            <p:cNvPr id="21" name="object 2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0287" y="3445764"/>
              <a:ext cx="1879092" cy="31242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6591" y="3418332"/>
              <a:ext cx="1626108" cy="41910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5484" y="3459492"/>
              <a:ext cx="1828038" cy="261607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805484" y="3459492"/>
              <a:ext cx="1828164" cy="261620"/>
            </a:xfrm>
            <a:custGeom>
              <a:avLst/>
              <a:gdLst/>
              <a:ahLst/>
              <a:cxnLst/>
              <a:rect l="l" t="t" r="r" b="b"/>
              <a:pathLst>
                <a:path w="1828164" h="261620">
                  <a:moveTo>
                    <a:pt x="0" y="261607"/>
                  </a:moveTo>
                  <a:lnTo>
                    <a:pt x="1828038" y="261607"/>
                  </a:lnTo>
                  <a:lnTo>
                    <a:pt x="1828038" y="0"/>
                  </a:lnTo>
                  <a:lnTo>
                    <a:pt x="0" y="0"/>
                  </a:lnTo>
                  <a:lnTo>
                    <a:pt x="0" y="261607"/>
                  </a:lnTo>
                  <a:close/>
                </a:path>
              </a:pathLst>
            </a:custGeom>
            <a:ln w="4762">
              <a:solidFill>
                <a:srgbClr val="BD5B4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1037234" y="1673707"/>
            <a:ext cx="2375535" cy="2023745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40"/>
              </a:spcBef>
            </a:pPr>
            <a:r>
              <a:rPr dirty="0" sz="1400">
                <a:latin typeface="Calibri"/>
                <a:cs typeface="Calibri"/>
              </a:rPr>
              <a:t>Inhalasi</a:t>
            </a:r>
            <a:r>
              <a:rPr dirty="0" sz="1400" spc="-5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histamin</a:t>
            </a:r>
            <a:endParaRPr sz="1400">
              <a:latin typeface="Calibri"/>
              <a:cs typeface="Calibri"/>
            </a:endParaRPr>
          </a:p>
          <a:p>
            <a:pPr marR="146050">
              <a:lnSpc>
                <a:spcPts val="2520"/>
              </a:lnSpc>
              <a:spcBef>
                <a:spcPts val="220"/>
              </a:spcBef>
            </a:pPr>
            <a:r>
              <a:rPr dirty="0" sz="1400" spc="-10">
                <a:latin typeface="Calibri"/>
                <a:cs typeface="Calibri"/>
              </a:rPr>
              <a:t>Konsentrasi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berjenjang</a:t>
            </a:r>
            <a:r>
              <a:rPr dirty="0" sz="1400">
                <a:latin typeface="Calibri"/>
                <a:cs typeface="Calibri"/>
              </a:rPr>
              <a:t> 2x</a:t>
            </a:r>
            <a:r>
              <a:rPr dirty="0" sz="1400" spc="-10">
                <a:latin typeface="Calibri"/>
                <a:cs typeface="Calibri"/>
              </a:rPr>
              <a:t> lipat </a:t>
            </a:r>
            <a:r>
              <a:rPr dirty="0" sz="1400">
                <a:latin typeface="Calibri"/>
                <a:cs typeface="Calibri"/>
              </a:rPr>
              <a:t>0,03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sampai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16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mg/ml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r>
              <a:rPr dirty="0" sz="1400">
                <a:latin typeface="Calibri"/>
                <a:cs typeface="Calibri"/>
              </a:rPr>
              <a:t>metode</a:t>
            </a:r>
            <a:r>
              <a:rPr dirty="0" sz="1400" spc="-50">
                <a:latin typeface="Calibri"/>
                <a:cs typeface="Calibri"/>
              </a:rPr>
              <a:t> </a:t>
            </a:r>
            <a:r>
              <a:rPr dirty="0" sz="1400" spc="-10" i="1">
                <a:latin typeface="Calibri"/>
                <a:cs typeface="Calibri"/>
              </a:rPr>
              <a:t>2-</a:t>
            </a:r>
            <a:r>
              <a:rPr dirty="0" sz="1400" i="1">
                <a:latin typeface="Calibri"/>
                <a:cs typeface="Calibri"/>
              </a:rPr>
              <a:t>minute</a:t>
            </a:r>
            <a:r>
              <a:rPr dirty="0" sz="1400" spc="-60" i="1">
                <a:latin typeface="Calibri"/>
                <a:cs typeface="Calibri"/>
              </a:rPr>
              <a:t> </a:t>
            </a:r>
            <a:r>
              <a:rPr dirty="0" sz="1400" i="1">
                <a:latin typeface="Calibri"/>
                <a:cs typeface="Calibri"/>
              </a:rPr>
              <a:t>tidal</a:t>
            </a:r>
            <a:r>
              <a:rPr dirty="0" sz="1400" spc="-65" i="1">
                <a:latin typeface="Calibri"/>
                <a:cs typeface="Calibri"/>
              </a:rPr>
              <a:t> </a:t>
            </a:r>
            <a:r>
              <a:rPr dirty="0" sz="1400" spc="-10" i="1">
                <a:latin typeface="Calibri"/>
                <a:cs typeface="Calibri"/>
              </a:rPr>
              <a:t>breathing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40"/>
              </a:spcBef>
            </a:pPr>
            <a:r>
              <a:rPr dirty="0" sz="1400" spc="-10">
                <a:latin typeface="Calibri"/>
                <a:cs typeface="Calibri"/>
              </a:rPr>
              <a:t>Interval </a:t>
            </a:r>
            <a:r>
              <a:rPr dirty="0" sz="1400">
                <a:latin typeface="Calibri"/>
                <a:cs typeface="Calibri"/>
              </a:rPr>
              <a:t>5 </a:t>
            </a:r>
            <a:r>
              <a:rPr dirty="0" sz="1400" spc="-20">
                <a:latin typeface="Calibri"/>
                <a:cs typeface="Calibri"/>
              </a:rPr>
              <a:t>menit</a:t>
            </a:r>
            <a:endParaRPr sz="1400">
              <a:latin typeface="Calibri"/>
              <a:cs typeface="Calibri"/>
            </a:endParaRPr>
          </a:p>
          <a:p>
            <a:pPr marL="18415">
              <a:lnSpc>
                <a:spcPct val="100000"/>
              </a:lnSpc>
              <a:spcBef>
                <a:spcPts val="1455"/>
              </a:spcBef>
            </a:pP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PC20</a:t>
            </a:r>
            <a:r>
              <a:rPr dirty="0" sz="14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(+)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 &lt;8mg/ml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887577" y="3998722"/>
            <a:ext cx="41636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Anderton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RC,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Cuff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35">
                <a:latin typeface="Calibri"/>
                <a:cs typeface="Calibri"/>
              </a:rPr>
              <a:t>MT,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Frith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PA,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et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al.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J</a:t>
            </a:r>
            <a:r>
              <a:rPr dirty="0" sz="1000" spc="-25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Allergy</a:t>
            </a:r>
            <a:r>
              <a:rPr dirty="0" sz="1000" spc="-15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Clin</a:t>
            </a:r>
            <a:r>
              <a:rPr dirty="0" sz="1000" spc="-15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Immunol</a:t>
            </a:r>
            <a:r>
              <a:rPr dirty="0" sz="1000" spc="-25" i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1979;63(5):315–320.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382524" y="869061"/>
            <a:ext cx="6094730" cy="3427729"/>
          </a:xfrm>
          <a:custGeom>
            <a:avLst/>
            <a:gdLst/>
            <a:ahLst/>
            <a:cxnLst/>
            <a:rect l="l" t="t" r="r" b="b"/>
            <a:pathLst>
              <a:path w="6094730" h="3427729">
                <a:moveTo>
                  <a:pt x="0" y="3427729"/>
                </a:moveTo>
                <a:lnTo>
                  <a:pt x="6094476" y="3427729"/>
                </a:lnTo>
                <a:lnTo>
                  <a:pt x="6094476" y="0"/>
                </a:lnTo>
                <a:lnTo>
                  <a:pt x="0" y="0"/>
                </a:lnTo>
                <a:lnTo>
                  <a:pt x="0" y="3427729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8" name="object 28" descr=""/>
          <p:cNvGrpSpPr/>
          <p:nvPr/>
        </p:nvGrpSpPr>
        <p:grpSpPr>
          <a:xfrm>
            <a:off x="363474" y="4825746"/>
            <a:ext cx="6113780" cy="3467100"/>
            <a:chOff x="363474" y="4825746"/>
            <a:chExt cx="6113780" cy="3467100"/>
          </a:xfrm>
        </p:grpSpPr>
        <p:sp>
          <p:nvSpPr>
            <p:cNvPr id="29" name="object 29" descr=""/>
            <p:cNvSpPr/>
            <p:nvPr/>
          </p:nvSpPr>
          <p:spPr>
            <a:xfrm>
              <a:off x="572223" y="4844796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82524" y="4844796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72223" y="4844796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/>
          <p:nvPr/>
        </p:nvSpPr>
        <p:spPr>
          <a:xfrm>
            <a:off x="394715" y="5057013"/>
            <a:ext cx="8693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Nebulizer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2199385" y="5031359"/>
            <a:ext cx="342900" cy="342900"/>
            <a:chOff x="2199385" y="5031359"/>
            <a:chExt cx="342900" cy="342900"/>
          </a:xfrm>
        </p:grpSpPr>
        <p:sp>
          <p:nvSpPr>
            <p:cNvPr id="36" name="object 36" descr=""/>
            <p:cNvSpPr/>
            <p:nvPr/>
          </p:nvSpPr>
          <p:spPr>
            <a:xfrm>
              <a:off x="2218435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2218435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38" name="object 38" descr=""/>
          <p:cNvGraphicFramePr>
            <a:graphicFrameLocks noGrp="1"/>
          </p:cNvGraphicFramePr>
          <p:nvPr/>
        </p:nvGraphicFramePr>
        <p:xfrm>
          <a:off x="721448" y="5527421"/>
          <a:ext cx="5607685" cy="2476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2250"/>
                <a:gridCol w="2762250"/>
              </a:tblGrid>
              <a:tr h="228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Wright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3E8AB7"/>
                    </a:solidFill>
                  </a:tcPr>
                </a:tc>
                <a:tc>
                  <a:txBody>
                    <a:bodyPr/>
                    <a:lstStyle/>
                    <a:p>
                      <a:pPr marL="80581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deVilbiss</a:t>
                      </a:r>
                      <a:r>
                        <a:rPr dirty="0" sz="1200" spc="-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type</a:t>
                      </a:r>
                      <a:r>
                        <a:rPr dirty="0" sz="1200" spc="-3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646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3E8AB7"/>
                    </a:solidFill>
                  </a:tcPr>
                </a:tc>
              </a:tr>
              <a:tr h="2247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99415" marR="392430" indent="226695">
                        <a:lnSpc>
                          <a:spcPct val="100000"/>
                        </a:lnSpc>
                      </a:pPr>
                      <a:r>
                        <a:rPr dirty="0" sz="1200" spc="-10">
                          <a:latin typeface="Calibri"/>
                          <a:cs typeface="Calibri"/>
                        </a:rPr>
                        <a:t>2-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minute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tidal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breathing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Flow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0,13ml/menit</a:t>
                      </a:r>
                      <a:r>
                        <a:rPr dirty="0" sz="12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dalam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10%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Aerosol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45</a:t>
                      </a:r>
                      <a:r>
                        <a:rPr dirty="0" sz="1200">
                          <a:latin typeface="Symbol"/>
                          <a:cs typeface="Symbol"/>
                        </a:rPr>
                        <a:t>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l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tiap</a:t>
                      </a:r>
                      <a:r>
                        <a:rPr dirty="0" sz="12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konsentrasi</a:t>
                      </a:r>
                      <a:r>
                        <a:rPr dirty="0" sz="12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10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jenjang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konsetrasi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Metakolin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8150" marR="431800" indent="257175">
                        <a:lnSpc>
                          <a:spcPct val="100000"/>
                        </a:lnSpc>
                      </a:pPr>
                      <a:r>
                        <a:rPr dirty="0" sz="1200" spc="-10">
                          <a:latin typeface="Calibri"/>
                          <a:cs typeface="Calibri"/>
                        </a:rPr>
                        <a:t>Five-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breath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dosimeter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Flow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0,9ml/menit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dalam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10%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Aerosol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90</a:t>
                      </a:r>
                      <a:r>
                        <a:rPr dirty="0" sz="1200">
                          <a:latin typeface="Symbol"/>
                          <a:cs typeface="Symbol"/>
                        </a:rPr>
                        <a:t>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L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tiap</a:t>
                      </a:r>
                      <a:r>
                        <a:rPr dirty="0" sz="12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konsentrasi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5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jenjang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konsetrasi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Metakolin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pic>
        <p:nvPicPr>
          <p:cNvPr id="39" name="object 3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9649" y="5835396"/>
            <a:ext cx="1136548" cy="1219199"/>
          </a:xfrm>
          <a:prstGeom prst="rect">
            <a:avLst/>
          </a:prstGeom>
        </p:spPr>
      </p:pic>
      <p:pic>
        <p:nvPicPr>
          <p:cNvPr id="40" name="object 4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190872" y="5816346"/>
            <a:ext cx="1293622" cy="1219199"/>
          </a:xfrm>
          <a:prstGeom prst="rect">
            <a:avLst/>
          </a:prstGeom>
        </p:spPr>
      </p:pic>
      <p:sp>
        <p:nvSpPr>
          <p:cNvPr id="41" name="object 41" descr=""/>
          <p:cNvSpPr txBox="1"/>
          <p:nvPr/>
        </p:nvSpPr>
        <p:spPr>
          <a:xfrm>
            <a:off x="1415922" y="8061452"/>
            <a:ext cx="29159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Crapo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RO.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Am</a:t>
            </a:r>
            <a:r>
              <a:rPr dirty="0" sz="1000" spc="-15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J</a:t>
            </a:r>
            <a:r>
              <a:rPr dirty="0" sz="1000" spc="-15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Respir</a:t>
            </a:r>
            <a:r>
              <a:rPr dirty="0" sz="1000" spc="-25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Crit</a:t>
            </a:r>
            <a:r>
              <a:rPr dirty="0" sz="1000" spc="-5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Care</a:t>
            </a:r>
            <a:r>
              <a:rPr dirty="0" sz="1000" spc="-5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Med</a:t>
            </a:r>
            <a:r>
              <a:rPr dirty="0" sz="1000" spc="-20" i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2000;161:309–329.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2" name="object 42" descr=""/>
          <p:cNvSpPr/>
          <p:nvPr/>
        </p:nvSpPr>
        <p:spPr>
          <a:xfrm>
            <a:off x="382524" y="4845684"/>
            <a:ext cx="6094730" cy="3428365"/>
          </a:xfrm>
          <a:custGeom>
            <a:avLst/>
            <a:gdLst/>
            <a:ahLst/>
            <a:cxnLst/>
            <a:rect l="l" t="t" r="r" b="b"/>
            <a:pathLst>
              <a:path w="6094730" h="3428365">
                <a:moveTo>
                  <a:pt x="0" y="3428111"/>
                </a:moveTo>
                <a:lnTo>
                  <a:pt x="6094476" y="3428111"/>
                </a:lnTo>
                <a:lnTo>
                  <a:pt x="6094476" y="0"/>
                </a:lnTo>
                <a:lnTo>
                  <a:pt x="0" y="0"/>
                </a:lnTo>
                <a:lnTo>
                  <a:pt x="0" y="3428111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11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474" y="849630"/>
            <a:ext cx="6113780" cy="3467100"/>
            <a:chOff x="363474" y="849630"/>
            <a:chExt cx="611378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43280" y="1080008"/>
            <a:ext cx="7785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Excercise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808443" y="1055242"/>
            <a:ext cx="1734185" cy="2197100"/>
            <a:chOff x="808443" y="1055242"/>
            <a:chExt cx="1734185" cy="2197100"/>
          </a:xfrm>
        </p:grpSpPr>
        <p:sp>
          <p:nvSpPr>
            <p:cNvPr id="11" name="object 11" descr=""/>
            <p:cNvSpPr/>
            <p:nvPr/>
          </p:nvSpPr>
          <p:spPr>
            <a:xfrm>
              <a:off x="2218436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218436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443" y="1847087"/>
              <a:ext cx="120396" cy="12496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443" y="2487167"/>
              <a:ext cx="120396" cy="12496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443" y="3127247"/>
              <a:ext cx="120396" cy="124967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968146" y="1673707"/>
            <a:ext cx="5136515" cy="1946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13055">
              <a:lnSpc>
                <a:spcPct val="150000"/>
              </a:lnSpc>
              <a:spcBef>
                <a:spcPts val="100"/>
              </a:spcBef>
            </a:pPr>
            <a:r>
              <a:rPr dirty="0" sz="1400" spc="-10">
                <a:latin typeface="Calibri"/>
                <a:cs typeface="Calibri"/>
              </a:rPr>
              <a:t>Bronkokonstriksi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karena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penguapan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air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melalui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permukaan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saluran napas</a:t>
            </a:r>
            <a:endParaRPr sz="1400">
              <a:latin typeface="Calibri"/>
              <a:cs typeface="Calibri"/>
            </a:endParaRPr>
          </a:p>
          <a:p>
            <a:pPr marL="12700" marR="83820">
              <a:lnSpc>
                <a:spcPct val="150000"/>
              </a:lnSpc>
            </a:pPr>
            <a:r>
              <a:rPr dirty="0" sz="1400" spc="-10">
                <a:latin typeface="Calibri"/>
                <a:cs typeface="Calibri"/>
              </a:rPr>
              <a:t>Indikasi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(1)</a:t>
            </a:r>
            <a:r>
              <a:rPr dirty="0" sz="1400" spc="-10">
                <a:latin typeface="Calibri"/>
                <a:cs typeface="Calibri"/>
              </a:rPr>
              <a:t> mendiagnosis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EIB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pada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pasien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asma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(2)</a:t>
            </a:r>
            <a:r>
              <a:rPr dirty="0" sz="1400" spc="-10">
                <a:latin typeface="Calibri"/>
                <a:cs typeface="Calibri"/>
              </a:rPr>
              <a:t> evaluasi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pekerjaan risiko</a:t>
            </a:r>
            <a:r>
              <a:rPr dirty="0" sz="1400" spc="-5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tinggi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(3)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evaluasi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anti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inflamasi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50000"/>
              </a:lnSpc>
            </a:pPr>
            <a:r>
              <a:rPr dirty="0" sz="1400">
                <a:latin typeface="Calibri"/>
                <a:cs typeface="Calibri"/>
              </a:rPr>
              <a:t>Spirometri</a:t>
            </a:r>
            <a:r>
              <a:rPr dirty="0" sz="1400" spc="-50">
                <a:latin typeface="Calibri"/>
                <a:cs typeface="Calibri"/>
              </a:rPr>
              <a:t> </a:t>
            </a:r>
            <a:r>
              <a:rPr dirty="0" sz="1400">
                <a:latin typeface="Wingdings"/>
                <a:cs typeface="Wingdings"/>
              </a:rPr>
              <a:t>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Calibri"/>
                <a:cs typeface="Calibri"/>
              </a:rPr>
              <a:t>sebelum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latihan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dan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diulang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pada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5,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10,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15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dan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30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menit </a:t>
            </a:r>
            <a:r>
              <a:rPr dirty="0" sz="1400">
                <a:latin typeface="Calibri"/>
                <a:cs typeface="Calibri"/>
              </a:rPr>
              <a:t>sesudah</a:t>
            </a:r>
            <a:r>
              <a:rPr dirty="0" sz="1400" spc="-6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tes</a:t>
            </a:r>
            <a:r>
              <a:rPr dirty="0" sz="1400" spc="-6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latihan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622805" y="4085336"/>
            <a:ext cx="376174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Godfrey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S,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Fitch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KD.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Immunol</a:t>
            </a:r>
            <a:r>
              <a:rPr dirty="0" sz="1000" spc="-30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Allergy</a:t>
            </a:r>
            <a:r>
              <a:rPr dirty="0" sz="1000" spc="-20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Clin</a:t>
            </a:r>
            <a:r>
              <a:rPr dirty="0" sz="1000" spc="-10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North</a:t>
            </a:r>
            <a:r>
              <a:rPr dirty="0" sz="1000" spc="-25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Am</a:t>
            </a:r>
            <a:r>
              <a:rPr dirty="0" sz="1000" spc="-15" i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2013;33(3):283–297.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382524" y="869061"/>
            <a:ext cx="6094730" cy="3427729"/>
          </a:xfrm>
          <a:custGeom>
            <a:avLst/>
            <a:gdLst/>
            <a:ahLst/>
            <a:cxnLst/>
            <a:rect l="l" t="t" r="r" b="b"/>
            <a:pathLst>
              <a:path w="6094730" h="3427729">
                <a:moveTo>
                  <a:pt x="0" y="3427729"/>
                </a:moveTo>
                <a:lnTo>
                  <a:pt x="6094476" y="3427729"/>
                </a:lnTo>
                <a:lnTo>
                  <a:pt x="6094476" y="0"/>
                </a:lnTo>
                <a:lnTo>
                  <a:pt x="0" y="0"/>
                </a:lnTo>
                <a:lnTo>
                  <a:pt x="0" y="3427729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9" name="object 19" descr=""/>
          <p:cNvGrpSpPr/>
          <p:nvPr/>
        </p:nvGrpSpPr>
        <p:grpSpPr>
          <a:xfrm>
            <a:off x="363474" y="4825746"/>
            <a:ext cx="6113780" cy="3467100"/>
            <a:chOff x="363474" y="4825746"/>
            <a:chExt cx="6113780" cy="3467100"/>
          </a:xfrm>
        </p:grpSpPr>
        <p:sp>
          <p:nvSpPr>
            <p:cNvPr id="20" name="object 20" descr=""/>
            <p:cNvSpPr/>
            <p:nvPr/>
          </p:nvSpPr>
          <p:spPr>
            <a:xfrm>
              <a:off x="572223" y="4844796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82524" y="4844796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72223" y="4844796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443280" y="5057013"/>
            <a:ext cx="7785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Excercise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701840" y="5031359"/>
            <a:ext cx="5252720" cy="1844039"/>
            <a:chOff x="701840" y="5031359"/>
            <a:chExt cx="5252720" cy="1844039"/>
          </a:xfrm>
        </p:grpSpPr>
        <p:sp>
          <p:nvSpPr>
            <p:cNvPr id="27" name="object 27" descr=""/>
            <p:cNvSpPr/>
            <p:nvPr/>
          </p:nvSpPr>
          <p:spPr>
            <a:xfrm>
              <a:off x="2218436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218436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1840" y="5568696"/>
              <a:ext cx="1944370" cy="1304416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96461" y="5576951"/>
              <a:ext cx="2257933" cy="1298321"/>
            </a:xfrm>
            <a:prstGeom prst="rect">
              <a:avLst/>
            </a:prstGeom>
          </p:spPr>
        </p:pic>
      </p:grpSp>
      <p:sp>
        <p:nvSpPr>
          <p:cNvPr id="31" name="object 31" descr=""/>
          <p:cNvSpPr txBox="1"/>
          <p:nvPr/>
        </p:nvSpPr>
        <p:spPr>
          <a:xfrm>
            <a:off x="734974" y="6915657"/>
            <a:ext cx="26416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2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Cycloergometer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Naik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sepeda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kecepatan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200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kpm/menit </a:t>
            </a:r>
            <a:r>
              <a:rPr dirty="0" sz="1200">
                <a:latin typeface="Calibri"/>
                <a:cs typeface="Calibri"/>
              </a:rPr>
              <a:t>Lalu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dinaikkan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100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kpm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/menit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tiap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menit.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692144" y="6910196"/>
            <a:ext cx="24892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2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Treadmill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200" spc="-10">
                <a:latin typeface="Calibri"/>
                <a:cs typeface="Calibri"/>
              </a:rPr>
              <a:t>Pasien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berlari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2-</a:t>
            </a:r>
            <a:r>
              <a:rPr dirty="0" sz="1200">
                <a:latin typeface="Calibri"/>
                <a:cs typeface="Calibri"/>
              </a:rPr>
              <a:t>3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meter/jam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awal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tes </a:t>
            </a:r>
            <a:r>
              <a:rPr dirty="0" sz="1200">
                <a:latin typeface="Calibri"/>
                <a:cs typeface="Calibri"/>
              </a:rPr>
              <a:t>lalu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dinaikkan </a:t>
            </a:r>
            <a:r>
              <a:rPr dirty="0" sz="1200" spc="-20">
                <a:latin typeface="Calibri"/>
                <a:cs typeface="Calibri"/>
              </a:rPr>
              <a:t>kecepatannya </a:t>
            </a:r>
            <a:r>
              <a:rPr dirty="0" sz="1200">
                <a:latin typeface="Calibri"/>
                <a:cs typeface="Calibri"/>
              </a:rPr>
              <a:t>tiap</a:t>
            </a:r>
            <a:r>
              <a:rPr dirty="0" sz="1200" spc="-10">
                <a:latin typeface="Calibri"/>
                <a:cs typeface="Calibri"/>
              </a:rPr>
              <a:t> menit.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1955419" y="7654797"/>
            <a:ext cx="28917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Nadi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pasien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tidak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boleh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lebih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dari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160x/menit.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2046351" y="7923948"/>
            <a:ext cx="2785110" cy="349885"/>
            <a:chOff x="2046351" y="7923948"/>
            <a:chExt cx="2785110" cy="349885"/>
          </a:xfrm>
        </p:grpSpPr>
        <p:sp>
          <p:nvSpPr>
            <p:cNvPr id="35" name="object 35" descr=""/>
            <p:cNvSpPr/>
            <p:nvPr/>
          </p:nvSpPr>
          <p:spPr>
            <a:xfrm>
              <a:off x="2046351" y="7923948"/>
              <a:ext cx="2746375" cy="323215"/>
            </a:xfrm>
            <a:custGeom>
              <a:avLst/>
              <a:gdLst/>
              <a:ahLst/>
              <a:cxnLst/>
              <a:rect l="l" t="t" r="r" b="b"/>
              <a:pathLst>
                <a:path w="2746375" h="323215">
                  <a:moveTo>
                    <a:pt x="2745994" y="0"/>
                  </a:moveTo>
                  <a:lnTo>
                    <a:pt x="0" y="0"/>
                  </a:lnTo>
                  <a:lnTo>
                    <a:pt x="0" y="323164"/>
                  </a:lnTo>
                  <a:lnTo>
                    <a:pt x="2745994" y="323164"/>
                  </a:lnTo>
                  <a:lnTo>
                    <a:pt x="2745994" y="0"/>
                  </a:lnTo>
                  <a:close/>
                </a:path>
              </a:pathLst>
            </a:custGeom>
            <a:solidFill>
              <a:srgbClr val="E4BEB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02508" y="7959851"/>
              <a:ext cx="891539" cy="313944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20311" y="7959851"/>
              <a:ext cx="810767" cy="313944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2071" y="8047392"/>
              <a:ext cx="102107" cy="106680"/>
            </a:xfrm>
            <a:prstGeom prst="rect">
              <a:avLst/>
            </a:prstGeom>
          </p:spPr>
        </p:pic>
      </p:grpSp>
      <p:sp>
        <p:nvSpPr>
          <p:cNvPr id="39" name="object 39" descr=""/>
          <p:cNvSpPr txBox="1"/>
          <p:nvPr/>
        </p:nvSpPr>
        <p:spPr>
          <a:xfrm>
            <a:off x="2046351" y="7923948"/>
            <a:ext cx="2746375" cy="323215"/>
          </a:xfrm>
          <a:prstGeom prst="rect">
            <a:avLst/>
          </a:prstGeom>
        </p:spPr>
        <p:txBody>
          <a:bodyPr wrap="square" lIns="0" tIns="77470" rIns="0" bIns="0" rtlCol="0" vert="horz">
            <a:spAutoFit/>
          </a:bodyPr>
          <a:lstStyle/>
          <a:p>
            <a:pPr marL="217804">
              <a:lnSpc>
                <a:spcPct val="100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Nilai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positif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Wingdings"/>
                <a:cs typeface="Wingdings"/>
              </a:rPr>
              <a:t>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F0000"/>
                </a:solidFill>
                <a:latin typeface="Calibri"/>
                <a:cs typeface="Calibri"/>
              </a:rPr>
              <a:t>penurunan</a:t>
            </a:r>
            <a:r>
              <a:rPr dirty="0" sz="1200" spc="-3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0000"/>
                </a:solidFill>
                <a:latin typeface="Calibri"/>
                <a:cs typeface="Calibri"/>
              </a:rPr>
              <a:t>FEV1</a:t>
            </a:r>
            <a:r>
              <a:rPr dirty="0" sz="1200" spc="-1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FF0000"/>
                </a:solidFill>
                <a:latin typeface="Calibri"/>
                <a:cs typeface="Calibri"/>
              </a:rPr>
              <a:t>15%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382524" y="4845684"/>
            <a:ext cx="6094730" cy="3428365"/>
          </a:xfrm>
          <a:custGeom>
            <a:avLst/>
            <a:gdLst/>
            <a:ahLst/>
            <a:cxnLst/>
            <a:rect l="l" t="t" r="r" b="b"/>
            <a:pathLst>
              <a:path w="6094730" h="3428365">
                <a:moveTo>
                  <a:pt x="0" y="3428111"/>
                </a:moveTo>
                <a:lnTo>
                  <a:pt x="6094476" y="3428111"/>
                </a:lnTo>
                <a:lnTo>
                  <a:pt x="6094476" y="0"/>
                </a:lnTo>
                <a:lnTo>
                  <a:pt x="0" y="0"/>
                </a:lnTo>
                <a:lnTo>
                  <a:pt x="0" y="3428111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11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474" y="849630"/>
            <a:ext cx="6113780" cy="3467100"/>
            <a:chOff x="363474" y="849630"/>
            <a:chExt cx="611378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43280" y="1080008"/>
            <a:ext cx="7785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Excercise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733423" y="1055242"/>
            <a:ext cx="3335020" cy="3014345"/>
            <a:chOff x="1733423" y="1055242"/>
            <a:chExt cx="3335020" cy="3014345"/>
          </a:xfrm>
        </p:grpSpPr>
        <p:sp>
          <p:nvSpPr>
            <p:cNvPr id="11" name="object 11" descr=""/>
            <p:cNvSpPr/>
            <p:nvPr/>
          </p:nvSpPr>
          <p:spPr>
            <a:xfrm>
              <a:off x="2218436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218436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3423" y="1483867"/>
              <a:ext cx="3334512" cy="2585212"/>
            </a:xfrm>
            <a:prstGeom prst="rect">
              <a:avLst/>
            </a:prstGeom>
          </p:spPr>
        </p:pic>
      </p:grpSp>
      <p:sp>
        <p:nvSpPr>
          <p:cNvPr id="14" name="object 14" descr=""/>
          <p:cNvSpPr txBox="1"/>
          <p:nvPr/>
        </p:nvSpPr>
        <p:spPr>
          <a:xfrm>
            <a:off x="1100734" y="4024629"/>
            <a:ext cx="33788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Rundell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KW,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Slee JB.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J</a:t>
            </a:r>
            <a:r>
              <a:rPr dirty="0" sz="1000" spc="-10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Allergy</a:t>
            </a:r>
            <a:r>
              <a:rPr dirty="0" sz="1000" spc="-10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Clin Immunol</a:t>
            </a:r>
            <a:r>
              <a:rPr dirty="0" sz="1000" spc="-20" i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2008;122(2):238–246.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382524" y="869061"/>
            <a:ext cx="6094730" cy="3427729"/>
          </a:xfrm>
          <a:custGeom>
            <a:avLst/>
            <a:gdLst/>
            <a:ahLst/>
            <a:cxnLst/>
            <a:rect l="l" t="t" r="r" b="b"/>
            <a:pathLst>
              <a:path w="6094730" h="3427729">
                <a:moveTo>
                  <a:pt x="0" y="3427729"/>
                </a:moveTo>
                <a:lnTo>
                  <a:pt x="6094476" y="3427729"/>
                </a:lnTo>
                <a:lnTo>
                  <a:pt x="6094476" y="0"/>
                </a:lnTo>
                <a:lnTo>
                  <a:pt x="0" y="0"/>
                </a:lnTo>
                <a:lnTo>
                  <a:pt x="0" y="3427729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363474" y="4825746"/>
            <a:ext cx="6113780" cy="3467100"/>
            <a:chOff x="363474" y="4825746"/>
            <a:chExt cx="6113780" cy="3467100"/>
          </a:xfrm>
        </p:grpSpPr>
        <p:sp>
          <p:nvSpPr>
            <p:cNvPr id="17" name="object 17" descr=""/>
            <p:cNvSpPr/>
            <p:nvPr/>
          </p:nvSpPr>
          <p:spPr>
            <a:xfrm>
              <a:off x="572223" y="4844796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82524" y="4844796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72223" y="4844796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218435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218435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443" y="5670804"/>
              <a:ext cx="120396" cy="124967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8443" y="5990844"/>
              <a:ext cx="120396" cy="124968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8443" y="6630924"/>
              <a:ext cx="120396" cy="124968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443" y="6950964"/>
              <a:ext cx="120396" cy="124968"/>
            </a:xfrm>
            <a:prstGeom prst="rect">
              <a:avLst/>
            </a:prstGeom>
          </p:spPr>
        </p:pic>
      </p:grpSp>
      <p:sp>
        <p:nvSpPr>
          <p:cNvPr id="28" name="object 28" descr=""/>
          <p:cNvSpPr txBox="1"/>
          <p:nvPr/>
        </p:nvSpPr>
        <p:spPr>
          <a:xfrm>
            <a:off x="443280" y="5057013"/>
            <a:ext cx="5440045" cy="2067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 i="1">
                <a:solidFill>
                  <a:srgbClr val="FFFFFF"/>
                </a:solidFill>
                <a:latin typeface="Calibri"/>
                <a:cs typeface="Calibri"/>
              </a:rPr>
              <a:t>Saline</a:t>
            </a:r>
            <a:r>
              <a:rPr dirty="0" sz="1600" spc="-25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Hipertonik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600">
              <a:latin typeface="Calibri"/>
              <a:cs typeface="Calibri"/>
            </a:endParaRPr>
          </a:p>
          <a:p>
            <a:pPr marL="537210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larutan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garam</a:t>
            </a:r>
            <a:r>
              <a:rPr dirty="0" sz="1400" spc="-6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hipertonik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4,5%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dan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nebulizer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ultrasonik.</a:t>
            </a:r>
            <a:endParaRPr sz="1400">
              <a:latin typeface="Calibri"/>
              <a:cs typeface="Calibri"/>
            </a:endParaRPr>
          </a:p>
          <a:p>
            <a:pPr marL="537210" marR="5080">
              <a:lnSpc>
                <a:spcPct val="150000"/>
              </a:lnSpc>
              <a:spcBef>
                <a:spcPts val="5"/>
              </a:spcBef>
            </a:pPr>
            <a:r>
              <a:rPr dirty="0" sz="1400">
                <a:latin typeface="Calibri"/>
                <a:cs typeface="Calibri"/>
              </a:rPr>
              <a:t>Indikasi: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(1)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membedakan </a:t>
            </a:r>
            <a:r>
              <a:rPr dirty="0" sz="1400">
                <a:latin typeface="Calibri"/>
                <a:cs typeface="Calibri"/>
              </a:rPr>
              <a:t>asma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dengan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EIB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(2)</a:t>
            </a:r>
            <a:r>
              <a:rPr dirty="0" sz="1400" spc="-10">
                <a:latin typeface="Calibri"/>
                <a:cs typeface="Calibri"/>
              </a:rPr>
              <a:t> identifikasi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obstruksi </a:t>
            </a:r>
            <a:r>
              <a:rPr dirty="0" sz="1400">
                <a:latin typeface="Calibri"/>
                <a:cs typeface="Calibri"/>
              </a:rPr>
              <a:t>kronis</a:t>
            </a:r>
            <a:r>
              <a:rPr dirty="0" sz="1400" spc="-6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atau</a:t>
            </a:r>
            <a:r>
              <a:rPr dirty="0" sz="1400" spc="-6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kistik</a:t>
            </a:r>
            <a:r>
              <a:rPr dirty="0" sz="1400" spc="-7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fibrosis</a:t>
            </a:r>
            <a:r>
              <a:rPr dirty="0" sz="1400" spc="-6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(3)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menilai</a:t>
            </a:r>
            <a:r>
              <a:rPr dirty="0" sz="1400" spc="-7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respons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antiinflamasi</a:t>
            </a:r>
            <a:endParaRPr sz="1400">
              <a:latin typeface="Calibri"/>
              <a:cs typeface="Calibri"/>
            </a:endParaRPr>
          </a:p>
          <a:p>
            <a:pPr marL="537210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latin typeface="Calibri"/>
                <a:cs typeface="Calibri"/>
              </a:rPr>
              <a:t>Sn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dan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Sp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hampir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sama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dengan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tes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exercise</a:t>
            </a:r>
            <a:endParaRPr sz="1400">
              <a:latin typeface="Calibri"/>
              <a:cs typeface="Calibri"/>
            </a:endParaRPr>
          </a:p>
          <a:p>
            <a:pPr marL="537210">
              <a:lnSpc>
                <a:spcPct val="100000"/>
              </a:lnSpc>
              <a:spcBef>
                <a:spcPts val="840"/>
              </a:spcBef>
            </a:pPr>
            <a:r>
              <a:rPr dirty="0" sz="1400" spc="-10">
                <a:latin typeface="Calibri"/>
                <a:cs typeface="Calibri"/>
              </a:rPr>
              <a:t>Kelebihan: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induksi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sputum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dan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relatif</a:t>
            </a:r>
            <a:r>
              <a:rPr dirty="0" sz="1400" spc="-5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aman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pada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ibu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hamil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29" descr=""/>
          <p:cNvSpPr/>
          <p:nvPr/>
        </p:nvSpPr>
        <p:spPr>
          <a:xfrm>
            <a:off x="382524" y="4845684"/>
            <a:ext cx="6094730" cy="3428365"/>
          </a:xfrm>
          <a:custGeom>
            <a:avLst/>
            <a:gdLst/>
            <a:ahLst/>
            <a:cxnLst/>
            <a:rect l="l" t="t" r="r" b="b"/>
            <a:pathLst>
              <a:path w="6094730" h="3428365">
                <a:moveTo>
                  <a:pt x="0" y="3428111"/>
                </a:moveTo>
                <a:lnTo>
                  <a:pt x="6094476" y="3428111"/>
                </a:lnTo>
                <a:lnTo>
                  <a:pt x="6094476" y="0"/>
                </a:lnTo>
                <a:lnTo>
                  <a:pt x="0" y="0"/>
                </a:lnTo>
                <a:lnTo>
                  <a:pt x="0" y="3428111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 txBox="1"/>
          <p:nvPr/>
        </p:nvSpPr>
        <p:spPr>
          <a:xfrm>
            <a:off x="948334" y="8004682"/>
            <a:ext cx="392493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 sz="1000">
                <a:latin typeface="Calibri"/>
                <a:cs typeface="Calibri"/>
              </a:rPr>
              <a:t>Joos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40">
                <a:latin typeface="Calibri"/>
                <a:cs typeface="Calibri"/>
              </a:rPr>
              <a:t>GF,</a:t>
            </a:r>
            <a:r>
              <a:rPr dirty="0" sz="1000" spc="-10">
                <a:latin typeface="Calibri"/>
                <a:cs typeface="Calibri"/>
              </a:rPr>
              <a:t> O’Connor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B,</a:t>
            </a:r>
            <a:r>
              <a:rPr dirty="0" sz="1000" spc="-10">
                <a:latin typeface="Calibri"/>
                <a:cs typeface="Calibri"/>
              </a:rPr>
              <a:t> Anderson </a:t>
            </a:r>
            <a:r>
              <a:rPr dirty="0" sz="1000">
                <a:latin typeface="Calibri"/>
                <a:cs typeface="Calibri"/>
              </a:rPr>
              <a:t>SD,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et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al.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Eur</a:t>
            </a:r>
            <a:r>
              <a:rPr dirty="0" sz="1000" spc="-15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Respir</a:t>
            </a:r>
            <a:r>
              <a:rPr dirty="0" sz="1000" spc="-15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J</a:t>
            </a:r>
            <a:r>
              <a:rPr dirty="0" sz="1000" spc="-10" i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2003;21(6):1050–1068.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15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474" y="849630"/>
            <a:ext cx="6113780" cy="3467100"/>
            <a:chOff x="363474" y="849630"/>
            <a:chExt cx="611378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43280" y="1080008"/>
            <a:ext cx="14655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 i="1">
                <a:solidFill>
                  <a:srgbClr val="FFFFFF"/>
                </a:solidFill>
                <a:latin typeface="Calibri"/>
                <a:cs typeface="Calibri"/>
              </a:rPr>
              <a:t>Saline</a:t>
            </a:r>
            <a:r>
              <a:rPr dirty="0" sz="1600" spc="-25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Hipertonik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808443" y="1055242"/>
            <a:ext cx="1734185" cy="2479675"/>
            <a:chOff x="808443" y="1055242"/>
            <a:chExt cx="1734185" cy="2479675"/>
          </a:xfrm>
        </p:grpSpPr>
        <p:sp>
          <p:nvSpPr>
            <p:cNvPr id="11" name="object 11" descr=""/>
            <p:cNvSpPr/>
            <p:nvPr/>
          </p:nvSpPr>
          <p:spPr>
            <a:xfrm>
              <a:off x="2218436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218436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443" y="2129535"/>
              <a:ext cx="120396" cy="12496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443" y="2449575"/>
              <a:ext cx="120396" cy="12496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443" y="2769616"/>
              <a:ext cx="120396" cy="124967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443" y="3089655"/>
              <a:ext cx="120396" cy="124967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443" y="3409695"/>
              <a:ext cx="120396" cy="124967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968146" y="1956282"/>
            <a:ext cx="2386330" cy="1946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88340">
              <a:lnSpc>
                <a:spcPct val="150000"/>
              </a:lnSpc>
              <a:spcBef>
                <a:spcPts val="100"/>
              </a:spcBef>
            </a:pPr>
            <a:r>
              <a:rPr dirty="0" sz="1400">
                <a:latin typeface="Calibri"/>
                <a:cs typeface="Calibri"/>
              </a:rPr>
              <a:t>Spesifik</a:t>
            </a:r>
            <a:r>
              <a:rPr dirty="0" sz="1400" spc="-5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untuk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Dx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Asma </a:t>
            </a:r>
            <a:r>
              <a:rPr dirty="0" sz="1400" spc="-10">
                <a:latin typeface="Calibri"/>
                <a:cs typeface="Calibri"/>
              </a:rPr>
              <a:t>Prediksi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EIB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latin typeface="Calibri"/>
                <a:cs typeface="Calibri"/>
              </a:rPr>
              <a:t>Monitor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terapi</a:t>
            </a:r>
            <a:r>
              <a:rPr dirty="0" sz="1400" spc="-5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steroid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50000"/>
              </a:lnSpc>
            </a:pPr>
            <a:r>
              <a:rPr dirty="0" sz="1400" spc="-10">
                <a:latin typeface="Calibri"/>
                <a:cs typeface="Calibri"/>
              </a:rPr>
              <a:t>Pasien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Riw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Asma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rencana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SCUBA </a:t>
            </a:r>
            <a:r>
              <a:rPr dirty="0" sz="1400">
                <a:latin typeface="Calibri"/>
                <a:cs typeface="Calibri"/>
              </a:rPr>
              <a:t>Bisa</a:t>
            </a:r>
            <a:r>
              <a:rPr dirty="0" sz="1400" spc="-5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dipakai</a:t>
            </a:r>
            <a:r>
              <a:rPr dirty="0" sz="1400" spc="-5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anak-</a:t>
            </a:r>
            <a:r>
              <a:rPr dirty="0" sz="1400">
                <a:latin typeface="Calibri"/>
                <a:cs typeface="Calibri"/>
              </a:rPr>
              <a:t>anak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(bukan kimiawi)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3627882" y="2129535"/>
            <a:ext cx="120650" cy="1085215"/>
            <a:chOff x="3627882" y="2129535"/>
            <a:chExt cx="120650" cy="1085215"/>
          </a:xfrm>
        </p:grpSpPr>
        <p:pic>
          <p:nvPicPr>
            <p:cNvPr id="20" name="object 2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7882" y="2129535"/>
              <a:ext cx="120396" cy="124968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7882" y="2449575"/>
              <a:ext cx="120396" cy="124968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27882" y="2769615"/>
              <a:ext cx="120396" cy="124967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7882" y="3089655"/>
              <a:ext cx="120396" cy="124967"/>
            </a:xfrm>
            <a:prstGeom prst="rect">
              <a:avLst/>
            </a:prstGeom>
          </p:spPr>
        </p:pic>
      </p:grpSp>
      <p:sp>
        <p:nvSpPr>
          <p:cNvPr id="24" name="object 24" descr=""/>
          <p:cNvSpPr txBox="1"/>
          <p:nvPr/>
        </p:nvSpPr>
        <p:spPr>
          <a:xfrm>
            <a:off x="3788155" y="1956282"/>
            <a:ext cx="2279650" cy="1306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593215">
              <a:lnSpc>
                <a:spcPct val="150000"/>
              </a:lnSpc>
              <a:spcBef>
                <a:spcPts val="100"/>
              </a:spcBef>
            </a:pPr>
            <a:r>
              <a:rPr dirty="0" sz="1400" spc="-10">
                <a:latin typeface="Calibri"/>
                <a:cs typeface="Calibri"/>
              </a:rPr>
              <a:t>Batuk Salivasi </a:t>
            </a:r>
            <a:r>
              <a:rPr dirty="0" sz="1400">
                <a:latin typeface="Calibri"/>
                <a:cs typeface="Calibri"/>
              </a:rPr>
              <a:t>Rasa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asin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latin typeface="Calibri"/>
                <a:cs typeface="Calibri"/>
              </a:rPr>
              <a:t>Nebuliser</a:t>
            </a:r>
            <a:r>
              <a:rPr dirty="0" sz="1400" spc="-6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dipakai</a:t>
            </a:r>
            <a:r>
              <a:rPr dirty="0" sz="1400" spc="-6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terus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saat</a:t>
            </a:r>
            <a:r>
              <a:rPr dirty="0" sz="1400" spc="-70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3467861" y="1989327"/>
            <a:ext cx="0" cy="1965960"/>
          </a:xfrm>
          <a:custGeom>
            <a:avLst/>
            <a:gdLst/>
            <a:ahLst/>
            <a:cxnLst/>
            <a:rect l="l" t="t" r="r" b="b"/>
            <a:pathLst>
              <a:path w="0" h="1965960">
                <a:moveTo>
                  <a:pt x="0" y="0"/>
                </a:moveTo>
                <a:lnTo>
                  <a:pt x="0" y="1965452"/>
                </a:lnTo>
              </a:path>
            </a:pathLst>
          </a:custGeom>
          <a:ln w="4762">
            <a:solidFill>
              <a:srgbClr val="3988B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1486661" y="1592630"/>
            <a:ext cx="351790" cy="32321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7620" rIns="0" bIns="0" rtlCol="0" vert="horz">
            <a:spAutoFit/>
          </a:bodyPr>
          <a:lstStyle/>
          <a:p>
            <a:pPr marL="45720">
              <a:lnSpc>
                <a:spcPct val="100000"/>
              </a:lnSpc>
              <a:spcBef>
                <a:spcPts val="60"/>
              </a:spcBef>
            </a:pPr>
            <a:r>
              <a:rPr dirty="0" sz="1800" spc="-25" b="1">
                <a:latin typeface="Calibri"/>
                <a:cs typeface="Calibri"/>
              </a:rPr>
              <a:t>(+)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4634357" y="1630730"/>
            <a:ext cx="307340" cy="32321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7620" rIns="0" bIns="0" rtlCol="0" vert="horz">
            <a:spAutoFit/>
          </a:bodyPr>
          <a:lstStyle/>
          <a:p>
            <a:pPr marL="46355">
              <a:lnSpc>
                <a:spcPct val="100000"/>
              </a:lnSpc>
              <a:spcBef>
                <a:spcPts val="60"/>
              </a:spcBef>
            </a:pPr>
            <a:r>
              <a:rPr dirty="0" sz="1800" spc="-10" b="1">
                <a:latin typeface="Calibri"/>
                <a:cs typeface="Calibri"/>
              </a:rPr>
              <a:t>(-</a:t>
            </a:r>
            <a:r>
              <a:rPr dirty="0" sz="1800" spc="-50" b="1"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382524" y="869061"/>
            <a:ext cx="6094730" cy="3427729"/>
          </a:xfrm>
          <a:custGeom>
            <a:avLst/>
            <a:gdLst/>
            <a:ahLst/>
            <a:cxnLst/>
            <a:rect l="l" t="t" r="r" b="b"/>
            <a:pathLst>
              <a:path w="6094730" h="3427729">
                <a:moveTo>
                  <a:pt x="0" y="3427729"/>
                </a:moveTo>
                <a:lnTo>
                  <a:pt x="6094476" y="3427729"/>
                </a:lnTo>
                <a:lnTo>
                  <a:pt x="6094476" y="0"/>
                </a:lnTo>
                <a:lnTo>
                  <a:pt x="0" y="0"/>
                </a:lnTo>
                <a:lnTo>
                  <a:pt x="0" y="3427729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9" name="object 29" descr=""/>
          <p:cNvGrpSpPr/>
          <p:nvPr/>
        </p:nvGrpSpPr>
        <p:grpSpPr>
          <a:xfrm>
            <a:off x="363474" y="4825746"/>
            <a:ext cx="6113780" cy="3467100"/>
            <a:chOff x="363474" y="4825746"/>
            <a:chExt cx="6113780" cy="3467100"/>
          </a:xfrm>
        </p:grpSpPr>
        <p:sp>
          <p:nvSpPr>
            <p:cNvPr id="30" name="object 30" descr=""/>
            <p:cNvSpPr/>
            <p:nvPr/>
          </p:nvSpPr>
          <p:spPr>
            <a:xfrm>
              <a:off x="572223" y="4844796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82524" y="4844796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72223" y="4844796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443280" y="5057013"/>
            <a:ext cx="14655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 i="1">
                <a:solidFill>
                  <a:srgbClr val="FFFFFF"/>
                </a:solidFill>
                <a:latin typeface="Calibri"/>
                <a:cs typeface="Calibri"/>
              </a:rPr>
              <a:t>Saline</a:t>
            </a:r>
            <a:r>
              <a:rPr dirty="0" sz="1600" spc="-25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Hipertonik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6" name="object 36" descr=""/>
          <p:cNvGrpSpPr/>
          <p:nvPr/>
        </p:nvGrpSpPr>
        <p:grpSpPr>
          <a:xfrm>
            <a:off x="733628" y="5031359"/>
            <a:ext cx="3913504" cy="3242945"/>
            <a:chOff x="733628" y="5031359"/>
            <a:chExt cx="3913504" cy="3242945"/>
          </a:xfrm>
        </p:grpSpPr>
        <p:sp>
          <p:nvSpPr>
            <p:cNvPr id="37" name="object 37" descr=""/>
            <p:cNvSpPr/>
            <p:nvPr/>
          </p:nvSpPr>
          <p:spPr>
            <a:xfrm>
              <a:off x="2218436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218436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1924303" y="7838922"/>
              <a:ext cx="2668905" cy="369570"/>
            </a:xfrm>
            <a:custGeom>
              <a:avLst/>
              <a:gdLst/>
              <a:ahLst/>
              <a:cxnLst/>
              <a:rect l="l" t="t" r="r" b="b"/>
              <a:pathLst>
                <a:path w="2668904" h="369570">
                  <a:moveTo>
                    <a:pt x="2668397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2668397" y="369328"/>
                  </a:lnTo>
                  <a:lnTo>
                    <a:pt x="2668397" y="0"/>
                  </a:lnTo>
                  <a:close/>
                </a:path>
              </a:pathLst>
            </a:custGeom>
            <a:solidFill>
              <a:srgbClr val="E4BEB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63596" y="7877556"/>
              <a:ext cx="1031747" cy="396240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01796" y="7877556"/>
              <a:ext cx="944879" cy="396240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0023" y="7979130"/>
              <a:ext cx="120395" cy="124968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3628" y="5561584"/>
              <a:ext cx="2381250" cy="2033524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811148" y="6464046"/>
              <a:ext cx="675640" cy="209550"/>
            </a:xfrm>
            <a:custGeom>
              <a:avLst/>
              <a:gdLst/>
              <a:ahLst/>
              <a:cxnLst/>
              <a:rect l="l" t="t" r="r" b="b"/>
              <a:pathLst>
                <a:path w="675640" h="209550">
                  <a:moveTo>
                    <a:pt x="675474" y="0"/>
                  </a:moveTo>
                  <a:lnTo>
                    <a:pt x="0" y="0"/>
                  </a:lnTo>
                  <a:lnTo>
                    <a:pt x="0" y="209549"/>
                  </a:lnTo>
                  <a:lnTo>
                    <a:pt x="675474" y="209549"/>
                  </a:lnTo>
                  <a:lnTo>
                    <a:pt x="67547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46881" y="5701792"/>
              <a:ext cx="120395" cy="124967"/>
            </a:xfrm>
            <a:prstGeom prst="rect">
              <a:avLst/>
            </a:prstGeom>
          </p:spPr>
        </p:pic>
      </p:grpSp>
      <p:sp>
        <p:nvSpPr>
          <p:cNvPr id="46" name="object 46" descr=""/>
          <p:cNvSpPr txBox="1"/>
          <p:nvPr/>
        </p:nvSpPr>
        <p:spPr>
          <a:xfrm>
            <a:off x="3434588" y="5529173"/>
            <a:ext cx="2754630" cy="9855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 marR="5080" indent="-3175">
              <a:lnSpc>
                <a:spcPct val="150000"/>
              </a:lnSpc>
              <a:spcBef>
                <a:spcPts val="100"/>
              </a:spcBef>
            </a:pPr>
            <a:r>
              <a:rPr dirty="0" sz="1400" spc="-40">
                <a:latin typeface="Calibri"/>
                <a:cs typeface="Calibri"/>
              </a:rPr>
              <a:t>Tes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spirometri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awal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Wingdings"/>
                <a:cs typeface="Wingdings"/>
              </a:rPr>
              <a:t>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Calibri"/>
                <a:cs typeface="Calibri"/>
              </a:rPr>
              <a:t>nebulisasi</a:t>
            </a:r>
            <a:r>
              <a:rPr dirty="0" sz="1400" spc="50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salin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hipertonik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4,5%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selama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30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detik,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latin typeface="Calibri"/>
                <a:cs typeface="Calibri"/>
              </a:rPr>
              <a:t>1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menit,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2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menit,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4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menit,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8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menit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382524" y="4845684"/>
            <a:ext cx="6094730" cy="3428365"/>
          </a:xfrm>
          <a:custGeom>
            <a:avLst/>
            <a:gdLst/>
            <a:ahLst/>
            <a:cxnLst/>
            <a:rect l="l" t="t" r="r" b="b"/>
            <a:pathLst>
              <a:path w="6094730" h="3428365">
                <a:moveTo>
                  <a:pt x="0" y="3428111"/>
                </a:moveTo>
                <a:lnTo>
                  <a:pt x="6094476" y="3428111"/>
                </a:lnTo>
                <a:lnTo>
                  <a:pt x="6094476" y="0"/>
                </a:lnTo>
                <a:lnTo>
                  <a:pt x="0" y="0"/>
                </a:lnTo>
                <a:lnTo>
                  <a:pt x="0" y="3428111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 txBox="1"/>
          <p:nvPr/>
        </p:nvSpPr>
        <p:spPr>
          <a:xfrm>
            <a:off x="2130044" y="7931036"/>
            <a:ext cx="2404745" cy="2305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9"/>
              </a:lnSpc>
            </a:pPr>
            <a:r>
              <a:rPr dirty="0" sz="1400">
                <a:latin typeface="Calibri"/>
                <a:cs typeface="Calibri"/>
              </a:rPr>
              <a:t>PD15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(+)</a:t>
            </a:r>
            <a:r>
              <a:rPr dirty="0" sz="1400">
                <a:latin typeface="Wingdings"/>
                <a:cs typeface="Wingdings"/>
              </a:rPr>
              <a:t>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Calibri"/>
                <a:cs typeface="Calibri"/>
              </a:rPr>
              <a:t>penurunan</a:t>
            </a:r>
            <a:r>
              <a:rPr dirty="0" sz="1400" spc="-1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FF0000"/>
                </a:solidFill>
                <a:latin typeface="Calibri"/>
                <a:cs typeface="Calibri"/>
              </a:rPr>
              <a:t>FEV1</a:t>
            </a:r>
            <a:r>
              <a:rPr dirty="0" sz="1400" spc="-5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FF0000"/>
                </a:solidFill>
                <a:latin typeface="Calibri"/>
                <a:cs typeface="Calibri"/>
              </a:rPr>
              <a:t>15%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9" name="object 4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16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474" y="849630"/>
            <a:ext cx="6113780" cy="3467100"/>
            <a:chOff x="363474" y="849630"/>
            <a:chExt cx="611378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43280" y="1080008"/>
            <a:ext cx="14655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 i="1">
                <a:solidFill>
                  <a:srgbClr val="FFFFFF"/>
                </a:solidFill>
                <a:latin typeface="Calibri"/>
                <a:cs typeface="Calibri"/>
              </a:rPr>
              <a:t>Saline</a:t>
            </a:r>
            <a:r>
              <a:rPr dirty="0" sz="1600" spc="-25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Hipertonik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2199385" y="1055242"/>
            <a:ext cx="4277995" cy="520700"/>
            <a:chOff x="2199385" y="1055242"/>
            <a:chExt cx="4277995" cy="520700"/>
          </a:xfrm>
        </p:grpSpPr>
        <p:sp>
          <p:nvSpPr>
            <p:cNvPr id="11" name="object 11" descr=""/>
            <p:cNvSpPr/>
            <p:nvPr/>
          </p:nvSpPr>
          <p:spPr>
            <a:xfrm>
              <a:off x="2218435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218435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289680" y="1139799"/>
              <a:ext cx="3163570" cy="334645"/>
            </a:xfrm>
            <a:custGeom>
              <a:avLst/>
              <a:gdLst/>
              <a:ahLst/>
              <a:cxnLst/>
              <a:rect l="l" t="t" r="r" b="b"/>
              <a:pathLst>
                <a:path w="3163570" h="334644">
                  <a:moveTo>
                    <a:pt x="3163316" y="0"/>
                  </a:moveTo>
                  <a:lnTo>
                    <a:pt x="0" y="0"/>
                  </a:lnTo>
                  <a:lnTo>
                    <a:pt x="0" y="334543"/>
                  </a:lnTo>
                  <a:lnTo>
                    <a:pt x="3163316" y="334543"/>
                  </a:lnTo>
                  <a:lnTo>
                    <a:pt x="3163316" y="0"/>
                  </a:lnTo>
                  <a:close/>
                </a:path>
              </a:pathLst>
            </a:custGeom>
            <a:solidFill>
              <a:srgbClr val="E4BEB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19827" y="1178051"/>
              <a:ext cx="1031748" cy="39776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58027" y="1178051"/>
              <a:ext cx="918972" cy="397764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35400" y="1280032"/>
              <a:ext cx="120396" cy="124968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3289680" y="1139799"/>
            <a:ext cx="3163570" cy="33464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18440">
              <a:lnSpc>
                <a:spcPct val="100000"/>
              </a:lnSpc>
              <a:spcBef>
                <a:spcPts val="675"/>
              </a:spcBef>
            </a:pPr>
            <a:r>
              <a:rPr dirty="0" sz="1400">
                <a:latin typeface="Calibri"/>
                <a:cs typeface="Calibri"/>
              </a:rPr>
              <a:t>Nilai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positif</a:t>
            </a:r>
            <a:r>
              <a:rPr dirty="0" sz="1400" spc="-5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tes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Wingdings"/>
                <a:cs typeface="Wingdings"/>
              </a:rPr>
              <a:t>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Calibri"/>
                <a:cs typeface="Calibri"/>
              </a:rPr>
              <a:t>penurunan</a:t>
            </a:r>
            <a:r>
              <a:rPr dirty="0" sz="1400" spc="-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FF0000"/>
                </a:solidFill>
                <a:latin typeface="Calibri"/>
                <a:cs typeface="Calibri"/>
              </a:rPr>
              <a:t>FEV1</a:t>
            </a:r>
            <a:r>
              <a:rPr dirty="0" sz="1400" spc="-4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FF0000"/>
                </a:solidFill>
                <a:latin typeface="Calibri"/>
                <a:cs typeface="Calibri"/>
              </a:rPr>
              <a:t>15%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8" name="object 1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05761" y="1527555"/>
            <a:ext cx="3276600" cy="2463038"/>
          </a:xfrm>
          <a:prstGeom prst="rect">
            <a:avLst/>
          </a:prstGeom>
        </p:spPr>
      </p:pic>
      <p:sp>
        <p:nvSpPr>
          <p:cNvPr id="19" name="object 19" descr=""/>
          <p:cNvSpPr txBox="1"/>
          <p:nvPr/>
        </p:nvSpPr>
        <p:spPr>
          <a:xfrm>
            <a:off x="1393952" y="4070096"/>
            <a:ext cx="33794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Rundell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KW,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Slee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JB.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J</a:t>
            </a:r>
            <a:r>
              <a:rPr dirty="0" sz="1000" spc="-10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Allergy</a:t>
            </a:r>
            <a:r>
              <a:rPr dirty="0" sz="1000" spc="-5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Clin Immunol</a:t>
            </a:r>
            <a:r>
              <a:rPr dirty="0" sz="1000" spc="-25" i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2008;122(2):238–246.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382524" y="869061"/>
            <a:ext cx="6094730" cy="3427729"/>
          </a:xfrm>
          <a:custGeom>
            <a:avLst/>
            <a:gdLst/>
            <a:ahLst/>
            <a:cxnLst/>
            <a:rect l="l" t="t" r="r" b="b"/>
            <a:pathLst>
              <a:path w="6094730" h="3427729">
                <a:moveTo>
                  <a:pt x="0" y="3427729"/>
                </a:moveTo>
                <a:lnTo>
                  <a:pt x="6094476" y="3427729"/>
                </a:lnTo>
                <a:lnTo>
                  <a:pt x="6094476" y="0"/>
                </a:lnTo>
                <a:lnTo>
                  <a:pt x="0" y="0"/>
                </a:lnTo>
                <a:lnTo>
                  <a:pt x="0" y="3427729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1" name="object 21" descr=""/>
          <p:cNvGrpSpPr/>
          <p:nvPr/>
        </p:nvGrpSpPr>
        <p:grpSpPr>
          <a:xfrm>
            <a:off x="363474" y="4825746"/>
            <a:ext cx="6113780" cy="3467100"/>
            <a:chOff x="363474" y="4825746"/>
            <a:chExt cx="6113780" cy="3467100"/>
          </a:xfrm>
        </p:grpSpPr>
        <p:sp>
          <p:nvSpPr>
            <p:cNvPr id="22" name="object 22" descr=""/>
            <p:cNvSpPr/>
            <p:nvPr/>
          </p:nvSpPr>
          <p:spPr>
            <a:xfrm>
              <a:off x="572223" y="4844796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82524" y="4844796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72223" y="4844796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443280" y="5057013"/>
            <a:ext cx="3727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5" b="1" i="1">
                <a:solidFill>
                  <a:srgbClr val="FFFFFF"/>
                </a:solidFill>
                <a:latin typeface="Calibri"/>
                <a:cs typeface="Calibri"/>
              </a:rPr>
              <a:t>EVH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808443" y="5031359"/>
            <a:ext cx="1734185" cy="2517140"/>
            <a:chOff x="808443" y="5031359"/>
            <a:chExt cx="1734185" cy="2517140"/>
          </a:xfrm>
        </p:grpSpPr>
        <p:sp>
          <p:nvSpPr>
            <p:cNvPr id="29" name="object 29" descr=""/>
            <p:cNvSpPr/>
            <p:nvPr/>
          </p:nvSpPr>
          <p:spPr>
            <a:xfrm>
              <a:off x="2218436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218436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8443" y="5823204"/>
              <a:ext cx="120396" cy="124967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8443" y="6143244"/>
              <a:ext cx="120396" cy="124968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8443" y="6463284"/>
              <a:ext cx="120396" cy="124968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8443" y="7103364"/>
              <a:ext cx="120396" cy="124968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8443" y="7423404"/>
              <a:ext cx="120396" cy="124967"/>
            </a:xfrm>
            <a:prstGeom prst="rect">
              <a:avLst/>
            </a:prstGeom>
          </p:spPr>
        </p:pic>
      </p:grpSp>
      <p:sp>
        <p:nvSpPr>
          <p:cNvPr id="36" name="object 36" descr=""/>
          <p:cNvSpPr txBox="1"/>
          <p:nvPr/>
        </p:nvSpPr>
        <p:spPr>
          <a:xfrm>
            <a:off x="986434" y="5650077"/>
            <a:ext cx="5113655" cy="2266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 marR="440055">
              <a:lnSpc>
                <a:spcPct val="150200"/>
              </a:lnSpc>
              <a:spcBef>
                <a:spcPts val="95"/>
              </a:spcBef>
            </a:pPr>
            <a:r>
              <a:rPr dirty="0" sz="1400" spc="-10">
                <a:latin typeface="Calibri"/>
                <a:cs typeface="Calibri"/>
              </a:rPr>
              <a:t>Menggunakan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udara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kering </a:t>
            </a:r>
            <a:r>
              <a:rPr dirty="0" sz="1400">
                <a:latin typeface="Calibri"/>
                <a:cs typeface="Calibri"/>
              </a:rPr>
              <a:t>(5%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mbria Math"/>
                <a:cs typeface="Cambria Math"/>
              </a:rPr>
              <a:t>CO</a:t>
            </a:r>
            <a:r>
              <a:rPr dirty="0" baseline="-16666" sz="1500">
                <a:latin typeface="Cambria Math"/>
                <a:cs typeface="Cambria Math"/>
              </a:rPr>
              <a:t>2</a:t>
            </a:r>
            <a:r>
              <a:rPr dirty="0" sz="1400">
                <a:latin typeface="Calibri"/>
                <a:cs typeface="Calibri"/>
              </a:rPr>
              <a:t>,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21%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mbria Math"/>
                <a:cs typeface="Cambria Math"/>
              </a:rPr>
              <a:t>O</a:t>
            </a:r>
            <a:r>
              <a:rPr dirty="0" baseline="-16666" sz="1500">
                <a:latin typeface="Cambria Math"/>
                <a:cs typeface="Cambria Math"/>
              </a:rPr>
              <a:t>2</a:t>
            </a:r>
            <a:r>
              <a:rPr dirty="0" baseline="-16666" sz="1500" spc="202">
                <a:latin typeface="Cambria Math"/>
                <a:cs typeface="Cambria Math"/>
              </a:rPr>
              <a:t> </a:t>
            </a:r>
            <a:r>
              <a:rPr dirty="0" sz="1400">
                <a:latin typeface="Calibri"/>
                <a:cs typeface="Calibri"/>
              </a:rPr>
              <a:t>dan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74%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nitrogen) </a:t>
            </a:r>
            <a:r>
              <a:rPr dirty="0" sz="1400">
                <a:latin typeface="Calibri"/>
                <a:cs typeface="Calibri"/>
              </a:rPr>
              <a:t>Indikasi: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mendeteksi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asma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pada</a:t>
            </a:r>
            <a:r>
              <a:rPr dirty="0" sz="1400" spc="-20">
                <a:latin typeface="Calibri"/>
                <a:cs typeface="Calibri"/>
              </a:rPr>
              <a:t> tentara</a:t>
            </a:r>
            <a:r>
              <a:rPr dirty="0" sz="1400" spc="-6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atau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EIB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pada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atlet</a:t>
            </a:r>
            <a:endParaRPr sz="1400">
              <a:latin typeface="Calibri"/>
              <a:cs typeface="Calibri"/>
            </a:endParaRPr>
          </a:p>
          <a:p>
            <a:pPr marL="50800" marR="188595">
              <a:lnSpc>
                <a:spcPct val="150000"/>
              </a:lnSpc>
            </a:pPr>
            <a:r>
              <a:rPr dirty="0" sz="1400">
                <a:latin typeface="Calibri"/>
                <a:cs typeface="Calibri"/>
              </a:rPr>
              <a:t>EVH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lebih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spesifik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namun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kurang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sensitif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dibandingkan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i="1">
                <a:latin typeface="Calibri"/>
                <a:cs typeface="Calibri"/>
              </a:rPr>
              <a:t>direct</a:t>
            </a:r>
            <a:r>
              <a:rPr dirty="0" sz="1400" spc="-30" i="1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dalam membedakan </a:t>
            </a:r>
            <a:r>
              <a:rPr dirty="0" sz="1400">
                <a:latin typeface="Calibri"/>
                <a:cs typeface="Calibri"/>
              </a:rPr>
              <a:t>asma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dan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obstruksi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kronis</a:t>
            </a:r>
            <a:r>
              <a:rPr dirty="0" sz="1400" spc="260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lain</a:t>
            </a:r>
            <a:endParaRPr sz="14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840"/>
              </a:spcBef>
            </a:pPr>
            <a:r>
              <a:rPr dirty="0" sz="1400" spc="-40">
                <a:latin typeface="Calibri"/>
                <a:cs typeface="Calibri"/>
              </a:rPr>
              <a:t>Tes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spirometri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awal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Wingdings"/>
                <a:cs typeface="Wingdings"/>
              </a:rPr>
              <a:t>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Calibri"/>
                <a:cs typeface="Calibri"/>
              </a:rPr>
              <a:t>5,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10,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15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dan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20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menit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setelah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tes</a:t>
            </a:r>
            <a:r>
              <a:rPr dirty="0" sz="1400" spc="-25">
                <a:latin typeface="Calibri"/>
                <a:cs typeface="Calibri"/>
              </a:rPr>
              <a:t> EVH</a:t>
            </a:r>
            <a:endParaRPr sz="14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840"/>
              </a:spcBef>
            </a:pPr>
            <a:r>
              <a:rPr dirty="0" sz="1400" spc="-40">
                <a:latin typeface="Calibri"/>
                <a:cs typeface="Calibri"/>
              </a:rPr>
              <a:t>Tes </a:t>
            </a:r>
            <a:r>
              <a:rPr dirty="0" sz="1400">
                <a:latin typeface="Calibri"/>
                <a:cs typeface="Calibri"/>
              </a:rPr>
              <a:t>EVH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Wingdings"/>
                <a:cs typeface="Wingdings"/>
              </a:rPr>
              <a:t>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Calibri"/>
                <a:cs typeface="Calibri"/>
              </a:rPr>
              <a:t>tes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lanjutan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pada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atlet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dengan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hasil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tes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metakolin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atau</a:t>
            </a:r>
            <a:r>
              <a:rPr dirty="0" sz="1400" spc="-50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</a:t>
            </a:r>
            <a:endParaRPr sz="14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844"/>
              </a:spcBef>
            </a:pPr>
            <a:r>
              <a:rPr dirty="0" sz="1400">
                <a:latin typeface="Calibri"/>
                <a:cs typeface="Calibri"/>
              </a:rPr>
              <a:t>saline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hipertonik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negatif.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3322320" y="7904467"/>
            <a:ext cx="3154680" cy="369570"/>
            <a:chOff x="3322320" y="7904467"/>
            <a:chExt cx="3154680" cy="369570"/>
          </a:xfrm>
        </p:grpSpPr>
        <p:sp>
          <p:nvSpPr>
            <p:cNvPr id="38" name="object 38" descr=""/>
            <p:cNvSpPr/>
            <p:nvPr/>
          </p:nvSpPr>
          <p:spPr>
            <a:xfrm>
              <a:off x="3322320" y="7904467"/>
              <a:ext cx="3154680" cy="369570"/>
            </a:xfrm>
            <a:custGeom>
              <a:avLst/>
              <a:gdLst/>
              <a:ahLst/>
              <a:cxnLst/>
              <a:rect l="l" t="t" r="r" b="b"/>
              <a:pathLst>
                <a:path w="3154679" h="369570">
                  <a:moveTo>
                    <a:pt x="3154679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3154679" y="369328"/>
                  </a:lnTo>
                  <a:lnTo>
                    <a:pt x="3154679" y="0"/>
                  </a:lnTo>
                  <a:close/>
                </a:path>
              </a:pathLst>
            </a:custGeom>
            <a:solidFill>
              <a:srgbClr val="E4BEB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51832" y="7943087"/>
              <a:ext cx="1031748" cy="330708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90032" y="7943087"/>
              <a:ext cx="637032" cy="330708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89320" y="7943087"/>
              <a:ext cx="487679" cy="330708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68040" y="8044675"/>
              <a:ext cx="120396" cy="124968"/>
            </a:xfrm>
            <a:prstGeom prst="rect">
              <a:avLst/>
            </a:prstGeom>
          </p:spPr>
        </p:pic>
      </p:grpSp>
      <p:sp>
        <p:nvSpPr>
          <p:cNvPr id="43" name="object 43" descr=""/>
          <p:cNvSpPr txBox="1"/>
          <p:nvPr/>
        </p:nvSpPr>
        <p:spPr>
          <a:xfrm>
            <a:off x="3322320" y="7904467"/>
            <a:ext cx="3154680" cy="369570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218440">
              <a:lnSpc>
                <a:spcPct val="100000"/>
              </a:lnSpc>
              <a:spcBef>
                <a:spcPts val="685"/>
              </a:spcBef>
            </a:pPr>
            <a:r>
              <a:rPr dirty="0" sz="1400">
                <a:latin typeface="Calibri"/>
                <a:cs typeface="Calibri"/>
              </a:rPr>
              <a:t>Nilai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positif</a:t>
            </a:r>
            <a:r>
              <a:rPr dirty="0" sz="1400" spc="-5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tes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Wingdings"/>
                <a:cs typeface="Wingdings"/>
              </a:rPr>
              <a:t>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Calibri"/>
                <a:cs typeface="Calibri"/>
              </a:rPr>
              <a:t>penurunan</a:t>
            </a:r>
            <a:r>
              <a:rPr dirty="0" sz="1400" spc="-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FF0000"/>
                </a:solidFill>
                <a:latin typeface="Calibri"/>
                <a:cs typeface="Calibri"/>
              </a:rPr>
              <a:t>FEV1</a:t>
            </a:r>
            <a:r>
              <a:rPr dirty="0" sz="1400" spc="-4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FF0000"/>
                </a:solidFill>
                <a:latin typeface="Calibri"/>
                <a:cs typeface="Calibri"/>
              </a:rPr>
              <a:t>10%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2815589" y="5086350"/>
            <a:ext cx="26028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 i="1">
                <a:latin typeface="Calibri"/>
                <a:cs typeface="Calibri"/>
              </a:rPr>
              <a:t>Eucapnic </a:t>
            </a:r>
            <a:r>
              <a:rPr dirty="0" sz="1400" spc="-20" i="1">
                <a:latin typeface="Calibri"/>
                <a:cs typeface="Calibri"/>
              </a:rPr>
              <a:t>Voluntary</a:t>
            </a:r>
            <a:r>
              <a:rPr dirty="0" sz="1400" spc="-10" i="1">
                <a:latin typeface="Calibri"/>
                <a:cs typeface="Calibri"/>
              </a:rPr>
              <a:t> Hiperventilation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5" name="object 45" descr=""/>
          <p:cNvSpPr/>
          <p:nvPr/>
        </p:nvSpPr>
        <p:spPr>
          <a:xfrm>
            <a:off x="382524" y="4845684"/>
            <a:ext cx="6094730" cy="3428365"/>
          </a:xfrm>
          <a:custGeom>
            <a:avLst/>
            <a:gdLst/>
            <a:ahLst/>
            <a:cxnLst/>
            <a:rect l="l" t="t" r="r" b="b"/>
            <a:pathLst>
              <a:path w="6094730" h="3428365">
                <a:moveTo>
                  <a:pt x="0" y="3428111"/>
                </a:moveTo>
                <a:lnTo>
                  <a:pt x="6094476" y="3428111"/>
                </a:lnTo>
                <a:lnTo>
                  <a:pt x="6094476" y="0"/>
                </a:lnTo>
                <a:lnTo>
                  <a:pt x="0" y="0"/>
                </a:lnTo>
                <a:lnTo>
                  <a:pt x="0" y="3428111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 txBox="1"/>
          <p:nvPr/>
        </p:nvSpPr>
        <p:spPr>
          <a:xfrm>
            <a:off x="6596633" y="8931656"/>
            <a:ext cx="1809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25">
                <a:latin typeface="Calibri"/>
                <a:cs typeface="Calibri"/>
              </a:rPr>
              <a:t>17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474" y="849630"/>
            <a:ext cx="6113780" cy="3467100"/>
            <a:chOff x="363474" y="849630"/>
            <a:chExt cx="611378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43280" y="1080008"/>
            <a:ext cx="6915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Manitol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808443" y="1055242"/>
            <a:ext cx="1734185" cy="1877060"/>
            <a:chOff x="808443" y="1055242"/>
            <a:chExt cx="1734185" cy="1877060"/>
          </a:xfrm>
        </p:grpSpPr>
        <p:sp>
          <p:nvSpPr>
            <p:cNvPr id="11" name="object 11" descr=""/>
            <p:cNvSpPr/>
            <p:nvPr/>
          </p:nvSpPr>
          <p:spPr>
            <a:xfrm>
              <a:off x="2218436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218436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443" y="1847087"/>
              <a:ext cx="120396" cy="12496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443" y="2487167"/>
              <a:ext cx="120396" cy="12496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443" y="2807207"/>
              <a:ext cx="120396" cy="124967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998626" y="1673707"/>
            <a:ext cx="5184140" cy="1626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741805" indent="25400">
              <a:lnSpc>
                <a:spcPct val="150000"/>
              </a:lnSpc>
              <a:spcBef>
                <a:spcPts val="100"/>
              </a:spcBef>
            </a:pPr>
            <a:r>
              <a:rPr dirty="0" sz="1400" spc="-10">
                <a:latin typeface="Calibri"/>
                <a:cs typeface="Calibri"/>
              </a:rPr>
              <a:t>Pasien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diberi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kapsul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bubuk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manitol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kering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0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mg </a:t>
            </a:r>
            <a:r>
              <a:rPr dirty="0" sz="1400">
                <a:latin typeface="Calibri"/>
                <a:cs typeface="Calibri"/>
              </a:rPr>
              <a:t>dan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dihirup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melalui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i="1">
                <a:latin typeface="Calibri"/>
                <a:cs typeface="Calibri"/>
              </a:rPr>
              <a:t>dry</a:t>
            </a:r>
            <a:r>
              <a:rPr dirty="0" sz="1400" spc="-45" i="1">
                <a:latin typeface="Calibri"/>
                <a:cs typeface="Calibri"/>
              </a:rPr>
              <a:t> </a:t>
            </a:r>
            <a:r>
              <a:rPr dirty="0" sz="1400" i="1">
                <a:latin typeface="Calibri"/>
                <a:cs typeface="Calibri"/>
              </a:rPr>
              <a:t>powder</a:t>
            </a:r>
            <a:r>
              <a:rPr dirty="0" sz="1400" spc="-40" i="1">
                <a:latin typeface="Calibri"/>
                <a:cs typeface="Calibri"/>
              </a:rPr>
              <a:t> </a:t>
            </a:r>
            <a:r>
              <a:rPr dirty="0" sz="1400" spc="-10" i="1">
                <a:latin typeface="Calibri"/>
                <a:cs typeface="Calibri"/>
              </a:rPr>
              <a:t>inhaler</a:t>
            </a:r>
            <a:endParaRPr sz="14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840"/>
              </a:spcBef>
            </a:pPr>
            <a:r>
              <a:rPr dirty="0" sz="1400" spc="-40">
                <a:latin typeface="Calibri"/>
                <a:cs typeface="Calibri"/>
              </a:rPr>
              <a:t>Tes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spirometri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setelah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60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detik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kemudian</a:t>
            </a:r>
            <a:endParaRPr sz="1400">
              <a:latin typeface="Calibri"/>
              <a:cs typeface="Calibri"/>
            </a:endParaRPr>
          </a:p>
          <a:p>
            <a:pPr marL="38100" marR="5080">
              <a:lnSpc>
                <a:spcPct val="150000"/>
              </a:lnSpc>
            </a:pPr>
            <a:r>
              <a:rPr dirty="0" sz="1400">
                <a:latin typeface="Calibri"/>
                <a:cs typeface="Calibri"/>
              </a:rPr>
              <a:t>Dosis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manitol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dinaikkan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5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mg,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10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mg,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20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mg,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40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mg,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80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mg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dan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160 </a:t>
            </a:r>
            <a:r>
              <a:rPr dirty="0" sz="1400" spc="-25">
                <a:latin typeface="Calibri"/>
                <a:cs typeface="Calibri"/>
              </a:rPr>
              <a:t>mg </a:t>
            </a:r>
            <a:r>
              <a:rPr dirty="0" sz="1400">
                <a:latin typeface="Calibri"/>
                <a:cs typeface="Calibri"/>
              </a:rPr>
              <a:t>(160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sebanyak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3x)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(dosis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kumulatif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635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mg)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3767709" y="3930510"/>
            <a:ext cx="2709545" cy="369570"/>
            <a:chOff x="3767709" y="3930510"/>
            <a:chExt cx="2709545" cy="369570"/>
          </a:xfrm>
        </p:grpSpPr>
        <p:sp>
          <p:nvSpPr>
            <p:cNvPr id="18" name="object 18" descr=""/>
            <p:cNvSpPr/>
            <p:nvPr/>
          </p:nvSpPr>
          <p:spPr>
            <a:xfrm>
              <a:off x="3767709" y="3930510"/>
              <a:ext cx="2709545" cy="369570"/>
            </a:xfrm>
            <a:custGeom>
              <a:avLst/>
              <a:gdLst/>
              <a:ahLst/>
              <a:cxnLst/>
              <a:rect l="l" t="t" r="r" b="b"/>
              <a:pathLst>
                <a:path w="2709545" h="369570">
                  <a:moveTo>
                    <a:pt x="2709291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2709291" y="369328"/>
                  </a:lnTo>
                  <a:lnTo>
                    <a:pt x="2709291" y="0"/>
                  </a:lnTo>
                  <a:close/>
                </a:path>
              </a:pathLst>
            </a:custGeom>
            <a:solidFill>
              <a:srgbClr val="E4BEB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48784" y="3970020"/>
              <a:ext cx="1031748" cy="32765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5460" y="3970020"/>
              <a:ext cx="638556" cy="32765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86272" y="3970020"/>
              <a:ext cx="490727" cy="32765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3429" y="4070731"/>
              <a:ext cx="120396" cy="124967"/>
            </a:xfrm>
            <a:prstGeom prst="rect">
              <a:avLst/>
            </a:prstGeom>
          </p:spPr>
        </p:pic>
      </p:grpSp>
      <p:sp>
        <p:nvSpPr>
          <p:cNvPr id="23" name="object 23" descr=""/>
          <p:cNvSpPr txBox="1"/>
          <p:nvPr/>
        </p:nvSpPr>
        <p:spPr>
          <a:xfrm>
            <a:off x="3767709" y="3930510"/>
            <a:ext cx="2709545" cy="369570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218440">
              <a:lnSpc>
                <a:spcPct val="100000"/>
              </a:lnSpc>
              <a:spcBef>
                <a:spcPts val="680"/>
              </a:spcBef>
            </a:pPr>
            <a:r>
              <a:rPr dirty="0" sz="1400">
                <a:latin typeface="Calibri"/>
                <a:cs typeface="Calibri"/>
              </a:rPr>
              <a:t>PD15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(+)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Wingdings"/>
                <a:cs typeface="Wingdings"/>
              </a:rPr>
              <a:t>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Calibri"/>
                <a:cs typeface="Calibri"/>
              </a:rPr>
              <a:t>penurunan</a:t>
            </a:r>
            <a:r>
              <a:rPr dirty="0" sz="1400" spc="-1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FF0000"/>
                </a:solidFill>
                <a:latin typeface="Calibri"/>
                <a:cs typeface="Calibri"/>
              </a:rPr>
              <a:t>FEV1</a:t>
            </a:r>
            <a:r>
              <a:rPr dirty="0" sz="1400" spc="-3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FF0000"/>
                </a:solidFill>
                <a:latin typeface="Calibri"/>
                <a:cs typeface="Calibri"/>
              </a:rPr>
              <a:t>15%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24" name="object 2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74666" y="868680"/>
            <a:ext cx="1902333" cy="1562100"/>
          </a:xfrm>
          <a:prstGeom prst="rect">
            <a:avLst/>
          </a:prstGeom>
        </p:spPr>
      </p:pic>
      <p:sp>
        <p:nvSpPr>
          <p:cNvPr id="25" name="object 25" descr=""/>
          <p:cNvSpPr txBox="1"/>
          <p:nvPr/>
        </p:nvSpPr>
        <p:spPr>
          <a:xfrm>
            <a:off x="681634" y="3847338"/>
            <a:ext cx="243395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Calibri"/>
                <a:cs typeface="Calibri"/>
              </a:rPr>
              <a:t>Koskela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HO,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Hyvarinen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L,</a:t>
            </a:r>
            <a:r>
              <a:rPr dirty="0" sz="1000" spc="-4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Brannan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JD,</a:t>
            </a:r>
            <a:r>
              <a:rPr dirty="0" sz="1000" spc="-3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Chan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HK,</a:t>
            </a:r>
            <a:r>
              <a:rPr dirty="0" sz="1000" spc="-10">
                <a:latin typeface="Calibri"/>
                <a:cs typeface="Calibri"/>
              </a:rPr>
              <a:t> Anderson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SD.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Chest</a:t>
            </a:r>
            <a:r>
              <a:rPr dirty="0" sz="1000" spc="-15" i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2003;124(6):2171–2177.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382524" y="869061"/>
            <a:ext cx="6094730" cy="3427729"/>
          </a:xfrm>
          <a:custGeom>
            <a:avLst/>
            <a:gdLst/>
            <a:ahLst/>
            <a:cxnLst/>
            <a:rect l="l" t="t" r="r" b="b"/>
            <a:pathLst>
              <a:path w="6094730" h="3427729">
                <a:moveTo>
                  <a:pt x="0" y="3427729"/>
                </a:moveTo>
                <a:lnTo>
                  <a:pt x="6094476" y="3427729"/>
                </a:lnTo>
                <a:lnTo>
                  <a:pt x="6094476" y="0"/>
                </a:lnTo>
                <a:lnTo>
                  <a:pt x="0" y="0"/>
                </a:lnTo>
                <a:lnTo>
                  <a:pt x="0" y="3427729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363474" y="4825746"/>
            <a:ext cx="6113780" cy="3467100"/>
            <a:chOff x="363474" y="4825746"/>
            <a:chExt cx="6113780" cy="3467100"/>
          </a:xfrm>
        </p:grpSpPr>
        <p:sp>
          <p:nvSpPr>
            <p:cNvPr id="28" name="object 28" descr=""/>
            <p:cNvSpPr/>
            <p:nvPr/>
          </p:nvSpPr>
          <p:spPr>
            <a:xfrm>
              <a:off x="572223" y="4844796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82524" y="4844796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72223" y="4844796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443280" y="5057013"/>
            <a:ext cx="6915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Manitol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2199385" y="5031359"/>
            <a:ext cx="4277995" cy="3242945"/>
            <a:chOff x="2199385" y="5031359"/>
            <a:chExt cx="4277995" cy="3242945"/>
          </a:xfrm>
        </p:grpSpPr>
        <p:sp>
          <p:nvSpPr>
            <p:cNvPr id="35" name="object 35" descr=""/>
            <p:cNvSpPr/>
            <p:nvPr/>
          </p:nvSpPr>
          <p:spPr>
            <a:xfrm>
              <a:off x="2218435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2218435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322319" y="7904467"/>
              <a:ext cx="3154680" cy="369570"/>
            </a:xfrm>
            <a:custGeom>
              <a:avLst/>
              <a:gdLst/>
              <a:ahLst/>
              <a:cxnLst/>
              <a:rect l="l" t="t" r="r" b="b"/>
              <a:pathLst>
                <a:path w="3154679" h="369570">
                  <a:moveTo>
                    <a:pt x="3154679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3154679" y="369328"/>
                  </a:lnTo>
                  <a:lnTo>
                    <a:pt x="3154679" y="0"/>
                  </a:lnTo>
                  <a:close/>
                </a:path>
              </a:pathLst>
            </a:custGeom>
            <a:solidFill>
              <a:srgbClr val="E4BEB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51831" y="7943088"/>
              <a:ext cx="1031748" cy="330708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90032" y="7943088"/>
              <a:ext cx="637032" cy="330708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89320" y="7943088"/>
              <a:ext cx="487679" cy="330708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68039" y="8044675"/>
              <a:ext cx="120396" cy="124968"/>
            </a:xfrm>
            <a:prstGeom prst="rect">
              <a:avLst/>
            </a:prstGeom>
          </p:spPr>
        </p:pic>
      </p:grpSp>
      <p:sp>
        <p:nvSpPr>
          <p:cNvPr id="42" name="object 42" descr=""/>
          <p:cNvSpPr txBox="1"/>
          <p:nvPr/>
        </p:nvSpPr>
        <p:spPr>
          <a:xfrm>
            <a:off x="3322320" y="7904467"/>
            <a:ext cx="3154680" cy="369570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218440">
              <a:lnSpc>
                <a:spcPct val="100000"/>
              </a:lnSpc>
              <a:spcBef>
                <a:spcPts val="685"/>
              </a:spcBef>
            </a:pPr>
            <a:r>
              <a:rPr dirty="0" sz="1400">
                <a:latin typeface="Calibri"/>
                <a:cs typeface="Calibri"/>
              </a:rPr>
              <a:t>Nilai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positif</a:t>
            </a:r>
            <a:r>
              <a:rPr dirty="0" sz="1400" spc="-5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tes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Wingdings"/>
                <a:cs typeface="Wingdings"/>
              </a:rPr>
              <a:t>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Calibri"/>
                <a:cs typeface="Calibri"/>
              </a:rPr>
              <a:t>penurunan</a:t>
            </a:r>
            <a:r>
              <a:rPr dirty="0" sz="1400" spc="-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FF0000"/>
                </a:solidFill>
                <a:latin typeface="Calibri"/>
                <a:cs typeface="Calibri"/>
              </a:rPr>
              <a:t>FEV1</a:t>
            </a:r>
            <a:r>
              <a:rPr dirty="0" sz="1400" spc="-4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FF0000"/>
                </a:solidFill>
                <a:latin typeface="Calibri"/>
                <a:cs typeface="Calibri"/>
              </a:rPr>
              <a:t>15%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43" name="object 43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943861" y="5455272"/>
            <a:ext cx="3296285" cy="2449195"/>
          </a:xfrm>
          <a:prstGeom prst="rect">
            <a:avLst/>
          </a:prstGeom>
        </p:spPr>
      </p:pic>
      <p:sp>
        <p:nvSpPr>
          <p:cNvPr id="44" name="object 44" descr=""/>
          <p:cNvSpPr txBox="1"/>
          <p:nvPr/>
        </p:nvSpPr>
        <p:spPr>
          <a:xfrm>
            <a:off x="605434" y="8010550"/>
            <a:ext cx="261810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Calibri"/>
                <a:cs typeface="Calibri"/>
              </a:rPr>
              <a:t>Porsbjerg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C,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et.all</a:t>
            </a:r>
            <a:r>
              <a:rPr dirty="0" sz="1000" spc="215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Clin</a:t>
            </a:r>
            <a:r>
              <a:rPr dirty="0" sz="1000" spc="-5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Respir</a:t>
            </a:r>
            <a:r>
              <a:rPr dirty="0" sz="1000" spc="-10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J</a:t>
            </a:r>
            <a:r>
              <a:rPr dirty="0" sz="1000" spc="-20" i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2009;3(4):189–197.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5" name="object 45" descr=""/>
          <p:cNvSpPr/>
          <p:nvPr/>
        </p:nvSpPr>
        <p:spPr>
          <a:xfrm>
            <a:off x="382524" y="4845684"/>
            <a:ext cx="6094730" cy="3428365"/>
          </a:xfrm>
          <a:custGeom>
            <a:avLst/>
            <a:gdLst/>
            <a:ahLst/>
            <a:cxnLst/>
            <a:rect l="l" t="t" r="r" b="b"/>
            <a:pathLst>
              <a:path w="6094730" h="3428365">
                <a:moveTo>
                  <a:pt x="0" y="3428111"/>
                </a:moveTo>
                <a:lnTo>
                  <a:pt x="6094476" y="3428111"/>
                </a:lnTo>
                <a:lnTo>
                  <a:pt x="6094476" y="0"/>
                </a:lnTo>
                <a:lnTo>
                  <a:pt x="0" y="0"/>
                </a:lnTo>
                <a:lnTo>
                  <a:pt x="0" y="3428111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18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63474" y="849630"/>
            <a:ext cx="6113780" cy="3467100"/>
            <a:chOff x="363474" y="849630"/>
            <a:chExt cx="6113780" cy="3467100"/>
          </a:xfrm>
        </p:grpSpPr>
        <p:sp>
          <p:nvSpPr>
            <p:cNvPr id="4" name="object 4" descr=""/>
            <p:cNvSpPr/>
            <p:nvPr/>
          </p:nvSpPr>
          <p:spPr>
            <a:xfrm>
              <a:off x="572223" y="868680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2524" y="868680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2223" y="868680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2524" y="979043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394715" y="1080008"/>
            <a:ext cx="4826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95"/>
              </a:spcBef>
            </a:pPr>
            <a:r>
              <a:rPr dirty="0" sz="1600" spc="-25" b="1" i="1">
                <a:solidFill>
                  <a:srgbClr val="FFFFFF"/>
                </a:solidFill>
                <a:latin typeface="Calibri"/>
                <a:cs typeface="Calibri"/>
              </a:rPr>
              <a:t>AMP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2199385" y="1055242"/>
            <a:ext cx="342900" cy="342900"/>
            <a:chOff x="2199385" y="1055242"/>
            <a:chExt cx="342900" cy="342900"/>
          </a:xfrm>
        </p:grpSpPr>
        <p:sp>
          <p:nvSpPr>
            <p:cNvPr id="11" name="object 11" descr=""/>
            <p:cNvSpPr/>
            <p:nvPr/>
          </p:nvSpPr>
          <p:spPr>
            <a:xfrm>
              <a:off x="2218435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218435" y="107429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795934" y="1597507"/>
            <a:ext cx="5302885" cy="9855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marR="5080" indent="-228600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1400">
                <a:latin typeface="Calibri"/>
                <a:cs typeface="Calibri"/>
              </a:rPr>
              <a:t>AMP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dicampur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larutan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buffer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fosfat</a:t>
            </a:r>
            <a:r>
              <a:rPr dirty="0" sz="1400" spc="-7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konsentrasi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berjenjang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dari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3,125; </a:t>
            </a:r>
            <a:r>
              <a:rPr dirty="0" sz="1400">
                <a:latin typeface="Calibri"/>
                <a:cs typeface="Calibri"/>
              </a:rPr>
              <a:t>6,25;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12,5;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25;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50;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100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;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200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sampai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400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mg/ml</a:t>
            </a:r>
            <a:endParaRPr sz="14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84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1400">
                <a:latin typeface="Calibri"/>
                <a:cs typeface="Calibri"/>
              </a:rPr>
              <a:t>Inhalasi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five-breath</a:t>
            </a:r>
            <a:r>
              <a:rPr dirty="0" sz="1400" spc="-5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dosimeter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777489" y="1146428"/>
            <a:ext cx="18954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i="1">
                <a:latin typeface="Calibri"/>
                <a:cs typeface="Calibri"/>
              </a:rPr>
              <a:t>adenosine</a:t>
            </a:r>
            <a:r>
              <a:rPr dirty="0" sz="1400" spc="-60" i="1">
                <a:latin typeface="Calibri"/>
                <a:cs typeface="Calibri"/>
              </a:rPr>
              <a:t> </a:t>
            </a:r>
            <a:r>
              <a:rPr dirty="0" sz="1400" spc="-10" i="1">
                <a:latin typeface="Calibri"/>
                <a:cs typeface="Calibri"/>
              </a:rPr>
              <a:t>monophosphat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941527" y="2887967"/>
            <a:ext cx="3213100" cy="436245"/>
            <a:chOff x="941527" y="2887967"/>
            <a:chExt cx="3213100" cy="436245"/>
          </a:xfrm>
        </p:grpSpPr>
        <p:sp>
          <p:nvSpPr>
            <p:cNvPr id="16" name="object 16" descr=""/>
            <p:cNvSpPr/>
            <p:nvPr/>
          </p:nvSpPr>
          <p:spPr>
            <a:xfrm>
              <a:off x="941527" y="2887967"/>
              <a:ext cx="3163570" cy="369570"/>
            </a:xfrm>
            <a:custGeom>
              <a:avLst/>
              <a:gdLst/>
              <a:ahLst/>
              <a:cxnLst/>
              <a:rect l="l" t="t" r="r" b="b"/>
              <a:pathLst>
                <a:path w="3163570" h="369570">
                  <a:moveTo>
                    <a:pt x="3163316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3163316" y="369328"/>
                  </a:lnTo>
                  <a:lnTo>
                    <a:pt x="3163316" y="0"/>
                  </a:lnTo>
                  <a:close/>
                </a:path>
              </a:pathLst>
            </a:custGeom>
            <a:solidFill>
              <a:srgbClr val="E4BEB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1344" y="2926080"/>
              <a:ext cx="1031747" cy="397763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09544" y="2926080"/>
              <a:ext cx="637032" cy="397763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08832" y="2926080"/>
              <a:ext cx="545591" cy="397763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7247" y="3028188"/>
              <a:ext cx="120396" cy="124967"/>
            </a:xfrm>
            <a:prstGeom prst="rect">
              <a:avLst/>
            </a:prstGeom>
          </p:spPr>
        </p:pic>
      </p:grpSp>
      <p:sp>
        <p:nvSpPr>
          <p:cNvPr id="21" name="object 21" descr=""/>
          <p:cNvSpPr txBox="1"/>
          <p:nvPr/>
        </p:nvSpPr>
        <p:spPr>
          <a:xfrm>
            <a:off x="941527" y="2887967"/>
            <a:ext cx="3163570" cy="369570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217804">
              <a:lnSpc>
                <a:spcPct val="100000"/>
              </a:lnSpc>
              <a:spcBef>
                <a:spcPts val="680"/>
              </a:spcBef>
            </a:pPr>
            <a:r>
              <a:rPr dirty="0" sz="1400">
                <a:latin typeface="Calibri"/>
                <a:cs typeface="Calibri"/>
              </a:rPr>
              <a:t>Nilai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positif</a:t>
            </a:r>
            <a:r>
              <a:rPr dirty="0" sz="1400" spc="-5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tes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Wingdings"/>
                <a:cs typeface="Wingdings"/>
              </a:rPr>
              <a:t>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Calibri"/>
                <a:cs typeface="Calibri"/>
              </a:rPr>
              <a:t>penurunan</a:t>
            </a:r>
            <a:r>
              <a:rPr dirty="0" sz="1400" spc="-1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FF0000"/>
                </a:solidFill>
                <a:latin typeface="Calibri"/>
                <a:cs typeface="Calibri"/>
              </a:rPr>
              <a:t>FEV1</a:t>
            </a:r>
            <a:r>
              <a:rPr dirty="0" sz="1400" spc="-4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FF0000"/>
                </a:solidFill>
                <a:latin typeface="Calibri"/>
                <a:cs typeface="Calibri"/>
              </a:rPr>
              <a:t>20%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88340" y="4077461"/>
            <a:ext cx="33794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Rundell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KW,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Slee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JB.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J</a:t>
            </a:r>
            <a:r>
              <a:rPr dirty="0" sz="1000" spc="-10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Allergy</a:t>
            </a:r>
            <a:r>
              <a:rPr dirty="0" sz="1000" spc="-5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Clin Immunol</a:t>
            </a:r>
            <a:r>
              <a:rPr dirty="0" sz="1000" spc="-25" i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2008;122(2):238–246.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382524" y="869061"/>
            <a:ext cx="6094730" cy="3427729"/>
          </a:xfrm>
          <a:custGeom>
            <a:avLst/>
            <a:gdLst/>
            <a:ahLst/>
            <a:cxnLst/>
            <a:rect l="l" t="t" r="r" b="b"/>
            <a:pathLst>
              <a:path w="6094730" h="3427729">
                <a:moveTo>
                  <a:pt x="0" y="3427729"/>
                </a:moveTo>
                <a:lnTo>
                  <a:pt x="6094476" y="3427729"/>
                </a:lnTo>
                <a:lnTo>
                  <a:pt x="6094476" y="0"/>
                </a:lnTo>
                <a:lnTo>
                  <a:pt x="0" y="0"/>
                </a:lnTo>
                <a:lnTo>
                  <a:pt x="0" y="3427729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4" name="object 24" descr=""/>
          <p:cNvGrpSpPr/>
          <p:nvPr/>
        </p:nvGrpSpPr>
        <p:grpSpPr>
          <a:xfrm>
            <a:off x="363474" y="4825746"/>
            <a:ext cx="6113780" cy="3467100"/>
            <a:chOff x="363474" y="4825746"/>
            <a:chExt cx="6113780" cy="3467100"/>
          </a:xfrm>
        </p:grpSpPr>
        <p:sp>
          <p:nvSpPr>
            <p:cNvPr id="25" name="object 25" descr=""/>
            <p:cNvSpPr/>
            <p:nvPr/>
          </p:nvSpPr>
          <p:spPr>
            <a:xfrm>
              <a:off x="572223" y="4844796"/>
              <a:ext cx="5904865" cy="3429000"/>
            </a:xfrm>
            <a:custGeom>
              <a:avLst/>
              <a:gdLst/>
              <a:ahLst/>
              <a:cxnLst/>
              <a:rect l="l" t="t" r="r" b="b"/>
              <a:pathLst>
                <a:path w="5904865" h="3429000">
                  <a:moveTo>
                    <a:pt x="0" y="3429000"/>
                  </a:moveTo>
                  <a:lnTo>
                    <a:pt x="5904649" y="3429000"/>
                  </a:lnTo>
                  <a:lnTo>
                    <a:pt x="5904649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82524" y="4844796"/>
              <a:ext cx="189865" cy="3429000"/>
            </a:xfrm>
            <a:custGeom>
              <a:avLst/>
              <a:gdLst/>
              <a:ahLst/>
              <a:cxnLst/>
              <a:rect l="l" t="t" r="r" b="b"/>
              <a:pathLst>
                <a:path w="189865" h="3429000">
                  <a:moveTo>
                    <a:pt x="189699" y="3429000"/>
                  </a:moveTo>
                  <a:lnTo>
                    <a:pt x="189699" y="0"/>
                  </a:lnTo>
                  <a:lnTo>
                    <a:pt x="0" y="0"/>
                  </a:lnTo>
                  <a:lnTo>
                    <a:pt x="0" y="3429000"/>
                  </a:lnTo>
                  <a:lnTo>
                    <a:pt x="189699" y="34290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72223" y="4844796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34290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201599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2015998" y="495300"/>
                  </a:lnTo>
                  <a:lnTo>
                    <a:pt x="2065909" y="490268"/>
                  </a:lnTo>
                  <a:lnTo>
                    <a:pt x="2112396" y="475839"/>
                  </a:lnTo>
                  <a:lnTo>
                    <a:pt x="2154463" y="453006"/>
                  </a:lnTo>
                  <a:lnTo>
                    <a:pt x="2191115" y="422767"/>
                  </a:lnTo>
                  <a:lnTo>
                    <a:pt x="2221354" y="386115"/>
                  </a:lnTo>
                  <a:lnTo>
                    <a:pt x="2244187" y="344048"/>
                  </a:lnTo>
                  <a:lnTo>
                    <a:pt x="2258616" y="297561"/>
                  </a:lnTo>
                  <a:lnTo>
                    <a:pt x="2263648" y="247650"/>
                  </a:lnTo>
                  <a:lnTo>
                    <a:pt x="2258616" y="197738"/>
                  </a:lnTo>
                  <a:lnTo>
                    <a:pt x="2244187" y="151251"/>
                  </a:lnTo>
                  <a:lnTo>
                    <a:pt x="2221354" y="109184"/>
                  </a:lnTo>
                  <a:lnTo>
                    <a:pt x="2191115" y="72532"/>
                  </a:lnTo>
                  <a:lnTo>
                    <a:pt x="2154463" y="42293"/>
                  </a:lnTo>
                  <a:lnTo>
                    <a:pt x="2112396" y="19460"/>
                  </a:lnTo>
                  <a:lnTo>
                    <a:pt x="2065909" y="5031"/>
                  </a:lnTo>
                  <a:lnTo>
                    <a:pt x="201599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82524" y="4955159"/>
              <a:ext cx="2263775" cy="495300"/>
            </a:xfrm>
            <a:custGeom>
              <a:avLst/>
              <a:gdLst/>
              <a:ahLst/>
              <a:cxnLst/>
              <a:rect l="l" t="t" r="r" b="b"/>
              <a:pathLst>
                <a:path w="2263775" h="495300">
                  <a:moveTo>
                    <a:pt x="0" y="0"/>
                  </a:moveTo>
                  <a:lnTo>
                    <a:pt x="2015998" y="0"/>
                  </a:lnTo>
                  <a:lnTo>
                    <a:pt x="2065909" y="5031"/>
                  </a:lnTo>
                  <a:lnTo>
                    <a:pt x="2112396" y="19460"/>
                  </a:lnTo>
                  <a:lnTo>
                    <a:pt x="2154463" y="42293"/>
                  </a:lnTo>
                  <a:lnTo>
                    <a:pt x="2191115" y="72532"/>
                  </a:lnTo>
                  <a:lnTo>
                    <a:pt x="2221354" y="109184"/>
                  </a:lnTo>
                  <a:lnTo>
                    <a:pt x="2244187" y="151251"/>
                  </a:lnTo>
                  <a:lnTo>
                    <a:pt x="2258616" y="197738"/>
                  </a:lnTo>
                  <a:lnTo>
                    <a:pt x="2263648" y="247650"/>
                  </a:lnTo>
                  <a:lnTo>
                    <a:pt x="2258616" y="297561"/>
                  </a:lnTo>
                  <a:lnTo>
                    <a:pt x="2244187" y="344048"/>
                  </a:lnTo>
                  <a:lnTo>
                    <a:pt x="2221354" y="386115"/>
                  </a:lnTo>
                  <a:lnTo>
                    <a:pt x="2191115" y="422767"/>
                  </a:lnTo>
                  <a:lnTo>
                    <a:pt x="2154463" y="453006"/>
                  </a:lnTo>
                  <a:lnTo>
                    <a:pt x="2112396" y="475839"/>
                  </a:lnTo>
                  <a:lnTo>
                    <a:pt x="2065909" y="490268"/>
                  </a:lnTo>
                  <a:lnTo>
                    <a:pt x="2015998" y="495300"/>
                  </a:lnTo>
                  <a:lnTo>
                    <a:pt x="0" y="4953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443280" y="5057013"/>
            <a:ext cx="10280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 i="1">
                <a:solidFill>
                  <a:srgbClr val="FFFFFF"/>
                </a:solidFill>
                <a:latin typeface="Calibri"/>
                <a:cs typeface="Calibri"/>
              </a:rPr>
              <a:t>Pilih </a:t>
            </a:r>
            <a:r>
              <a:rPr dirty="0" sz="1600" spc="-10" b="1" i="1">
                <a:solidFill>
                  <a:srgbClr val="FFFFFF"/>
                </a:solidFill>
                <a:latin typeface="Calibri"/>
                <a:cs typeface="Calibri"/>
              </a:rPr>
              <a:t>Mana?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2199385" y="5031359"/>
            <a:ext cx="342900" cy="342900"/>
            <a:chOff x="2199385" y="5031359"/>
            <a:chExt cx="342900" cy="342900"/>
          </a:xfrm>
        </p:grpSpPr>
        <p:sp>
          <p:nvSpPr>
            <p:cNvPr id="32" name="object 32" descr=""/>
            <p:cNvSpPr/>
            <p:nvPr/>
          </p:nvSpPr>
          <p:spPr>
            <a:xfrm>
              <a:off x="2218435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7766" y="200582"/>
                  </a:lnTo>
                  <a:lnTo>
                    <a:pt x="29394" y="242419"/>
                  </a:lnTo>
                  <a:lnTo>
                    <a:pt x="62380" y="275405"/>
                  </a:lnTo>
                  <a:lnTo>
                    <a:pt x="104217" y="297033"/>
                  </a:lnTo>
                  <a:lnTo>
                    <a:pt x="152400" y="304800"/>
                  </a:lnTo>
                  <a:lnTo>
                    <a:pt x="200582" y="297033"/>
                  </a:lnTo>
                  <a:lnTo>
                    <a:pt x="242419" y="275405"/>
                  </a:lnTo>
                  <a:lnTo>
                    <a:pt x="275405" y="242419"/>
                  </a:lnTo>
                  <a:lnTo>
                    <a:pt x="297033" y="200582"/>
                  </a:lnTo>
                  <a:lnTo>
                    <a:pt x="304800" y="152400"/>
                  </a:lnTo>
                  <a:lnTo>
                    <a:pt x="297033" y="104217"/>
                  </a:lnTo>
                  <a:lnTo>
                    <a:pt x="275405" y="62380"/>
                  </a:lnTo>
                  <a:lnTo>
                    <a:pt x="242419" y="29394"/>
                  </a:lnTo>
                  <a:lnTo>
                    <a:pt x="200582" y="776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218435" y="505040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00582" y="7766"/>
                  </a:lnTo>
                  <a:lnTo>
                    <a:pt x="242419" y="29394"/>
                  </a:lnTo>
                  <a:lnTo>
                    <a:pt x="275405" y="62380"/>
                  </a:lnTo>
                  <a:lnTo>
                    <a:pt x="297033" y="104217"/>
                  </a:lnTo>
                  <a:lnTo>
                    <a:pt x="304800" y="152400"/>
                  </a:lnTo>
                  <a:lnTo>
                    <a:pt x="297033" y="200582"/>
                  </a:lnTo>
                  <a:lnTo>
                    <a:pt x="275405" y="242419"/>
                  </a:lnTo>
                  <a:lnTo>
                    <a:pt x="242419" y="275405"/>
                  </a:lnTo>
                  <a:lnTo>
                    <a:pt x="200582" y="297033"/>
                  </a:lnTo>
                  <a:lnTo>
                    <a:pt x="152400" y="304800"/>
                  </a:lnTo>
                  <a:lnTo>
                    <a:pt x="104217" y="297033"/>
                  </a:lnTo>
                  <a:lnTo>
                    <a:pt x="62380" y="275405"/>
                  </a:lnTo>
                  <a:lnTo>
                    <a:pt x="29394" y="242419"/>
                  </a:lnTo>
                  <a:lnTo>
                    <a:pt x="7766" y="200582"/>
                  </a:lnTo>
                  <a:lnTo>
                    <a:pt x="0" y="152400"/>
                  </a:lnTo>
                  <a:close/>
                </a:path>
              </a:pathLst>
            </a:custGeom>
            <a:ln w="38100">
              <a:solidFill>
                <a:srgbClr val="88B9D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34" name="object 34" descr=""/>
          <p:cNvGraphicFramePr>
            <a:graphicFrameLocks noGrp="1"/>
          </p:cNvGraphicFramePr>
          <p:nvPr/>
        </p:nvGraphicFramePr>
        <p:xfrm>
          <a:off x="831780" y="5637752"/>
          <a:ext cx="5577205" cy="2428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0015"/>
                <a:gridCol w="2826385"/>
              </a:tblGrid>
              <a:tr h="229235">
                <a:tc>
                  <a:txBody>
                    <a:bodyPr/>
                    <a:lstStyle/>
                    <a:p>
                      <a:pPr marL="7721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Rule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out</a:t>
                      </a:r>
                      <a:r>
                        <a:rPr dirty="0" sz="12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asthma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19685">
                    <a:lnL w="190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Rule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in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 asthma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>
                        <a:alpha val="50195"/>
                      </a:srgbClr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Sensitivitas</a:t>
                      </a:r>
                      <a:r>
                        <a:rPr dirty="0" sz="12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tinggi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Kurang</a:t>
                      </a:r>
                      <a:r>
                        <a:rPr dirty="0" sz="12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spesifik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19050">
                    <a:lnL w="190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Spesifisitas</a:t>
                      </a:r>
                      <a:r>
                        <a:rPr dirty="0" sz="12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tinggi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Sensitivitas</a:t>
                      </a:r>
                      <a:r>
                        <a:rPr dirty="0" sz="12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tinggi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1905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>
                        <a:alpha val="50195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Misal:</a:t>
                      </a:r>
                      <a:r>
                        <a:rPr dirty="0" sz="12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menyingkirkan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asma</a:t>
                      </a:r>
                      <a:r>
                        <a:rPr dirty="0" sz="12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20">
                          <a:latin typeface="Arial MT"/>
                          <a:cs typeface="Arial MT"/>
                        </a:rPr>
                        <a:t>kerja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19050">
                    <a:lnL w="190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36512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Misal</a:t>
                      </a:r>
                      <a:r>
                        <a:rPr dirty="0" sz="12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:</a:t>
                      </a:r>
                      <a:r>
                        <a:rPr dirty="0" sz="12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memastikan</a:t>
                      </a:r>
                      <a:r>
                        <a:rPr dirty="0" sz="1200" spc="-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diagnosis</a:t>
                      </a:r>
                      <a:r>
                        <a:rPr dirty="0" sz="1200" spc="-20">
                          <a:latin typeface="Arial MT"/>
                          <a:cs typeface="Arial MT"/>
                        </a:rPr>
                        <a:t> asma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sebelum</a:t>
                      </a:r>
                      <a:r>
                        <a:rPr dirty="0" sz="12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steroid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1905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>
                        <a:alpha val="50195"/>
                      </a:srgbClr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83375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1600" b="1">
                          <a:latin typeface="Arial"/>
                          <a:cs typeface="Arial"/>
                        </a:rPr>
                        <a:t>Direct</a:t>
                      </a:r>
                      <a:r>
                        <a:rPr dirty="0" sz="1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20" b="1">
                          <a:latin typeface="Arial"/>
                          <a:cs typeface="Arial"/>
                        </a:rPr>
                        <a:t>test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19050">
                    <a:lnL w="190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1600" b="1">
                          <a:latin typeface="Arial"/>
                          <a:cs typeface="Arial"/>
                        </a:rPr>
                        <a:t>Indirect</a:t>
                      </a:r>
                      <a:r>
                        <a:rPr dirty="0" sz="1600" spc="-6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20" b="1">
                          <a:latin typeface="Arial"/>
                          <a:cs typeface="Arial"/>
                        </a:rPr>
                        <a:t>test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1905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 spc="-10">
                          <a:latin typeface="Arial MT"/>
                          <a:cs typeface="Arial MT"/>
                        </a:rPr>
                        <a:t>Indikasi: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274320" indent="-228600">
                        <a:lnSpc>
                          <a:spcPct val="100000"/>
                        </a:lnSpc>
                        <a:spcBef>
                          <a:spcPts val="720"/>
                        </a:spcBef>
                        <a:buAutoNum type="arabicPeriod"/>
                        <a:tabLst>
                          <a:tab pos="274320" algn="l"/>
                        </a:tabLst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Curiga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asma</a:t>
                      </a:r>
                      <a:r>
                        <a:rPr dirty="0" sz="12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20">
                          <a:latin typeface="Arial MT"/>
                          <a:cs typeface="Arial MT"/>
                        </a:rPr>
                        <a:t>kerja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274320" indent="-228600">
                        <a:lnSpc>
                          <a:spcPct val="100000"/>
                        </a:lnSpc>
                        <a:spcBef>
                          <a:spcPts val="720"/>
                        </a:spcBef>
                        <a:buAutoNum type="arabicPeriod"/>
                        <a:tabLst>
                          <a:tab pos="274320" algn="l"/>
                        </a:tabLst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Gejala</a:t>
                      </a:r>
                      <a:r>
                        <a:rPr dirty="0" sz="12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asma</a:t>
                      </a:r>
                      <a:r>
                        <a:rPr dirty="0" sz="12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tidak</a:t>
                      </a:r>
                      <a:r>
                        <a:rPr dirty="0" sz="12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20">
                          <a:latin typeface="Arial MT"/>
                          <a:cs typeface="Arial MT"/>
                        </a:rPr>
                        <a:t>khas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274320" indent="-228600">
                        <a:lnSpc>
                          <a:spcPct val="100000"/>
                        </a:lnSpc>
                        <a:spcBef>
                          <a:spcPts val="720"/>
                        </a:spcBef>
                        <a:buAutoNum type="arabicPeriod"/>
                        <a:tabLst>
                          <a:tab pos="274320" algn="l"/>
                        </a:tabLst>
                      </a:pPr>
                      <a:r>
                        <a:rPr dirty="0" sz="1200" spc="-10">
                          <a:latin typeface="Arial MT"/>
                          <a:cs typeface="Arial MT"/>
                        </a:rPr>
                        <a:t>Atlit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19685">
                    <a:lnL w="190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 spc="-10">
                          <a:latin typeface="Arial MT"/>
                          <a:cs typeface="Arial MT"/>
                        </a:rPr>
                        <a:t>Indikasi: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274955" indent="-228600">
                        <a:lnSpc>
                          <a:spcPct val="100000"/>
                        </a:lnSpc>
                        <a:spcBef>
                          <a:spcPts val="720"/>
                        </a:spcBef>
                        <a:buAutoNum type="arabicPeriod"/>
                        <a:tabLst>
                          <a:tab pos="274955" algn="l"/>
                        </a:tabLst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Klinis</a:t>
                      </a:r>
                      <a:r>
                        <a:rPr dirty="0" sz="12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curiga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asma,</a:t>
                      </a:r>
                      <a:r>
                        <a:rPr dirty="0" sz="12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spirometri</a:t>
                      </a:r>
                      <a:r>
                        <a:rPr dirty="0" sz="12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normal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274955" indent="-228600">
                        <a:lnSpc>
                          <a:spcPct val="100000"/>
                        </a:lnSpc>
                        <a:spcBef>
                          <a:spcPts val="720"/>
                        </a:spcBef>
                        <a:buAutoNum type="arabicPeriod"/>
                        <a:tabLst>
                          <a:tab pos="274955" algn="l"/>
                        </a:tabLst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Klinis</a:t>
                      </a:r>
                      <a:r>
                        <a:rPr dirty="0" sz="12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curiga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EIB,</a:t>
                      </a:r>
                      <a:r>
                        <a:rPr dirty="0" sz="12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spirometri</a:t>
                      </a:r>
                      <a:r>
                        <a:rPr dirty="0" sz="12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normal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274955" indent="-228600">
                        <a:lnSpc>
                          <a:spcPct val="100000"/>
                        </a:lnSpc>
                        <a:spcBef>
                          <a:spcPts val="720"/>
                        </a:spcBef>
                        <a:buAutoNum type="arabicPeriod"/>
                        <a:tabLst>
                          <a:tab pos="274955" algn="l"/>
                        </a:tabLst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Atlit,</a:t>
                      </a:r>
                      <a:r>
                        <a:rPr dirty="0" sz="12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Militer,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Polisi,</a:t>
                      </a:r>
                      <a:r>
                        <a:rPr dirty="0" sz="12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Pemadam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5" name="object 35" descr=""/>
          <p:cNvSpPr/>
          <p:nvPr/>
        </p:nvSpPr>
        <p:spPr>
          <a:xfrm>
            <a:off x="382524" y="4845684"/>
            <a:ext cx="6094730" cy="3428365"/>
          </a:xfrm>
          <a:custGeom>
            <a:avLst/>
            <a:gdLst/>
            <a:ahLst/>
            <a:cxnLst/>
            <a:rect l="l" t="t" r="r" b="b"/>
            <a:pathLst>
              <a:path w="6094730" h="3428365">
                <a:moveTo>
                  <a:pt x="0" y="3428111"/>
                </a:moveTo>
                <a:lnTo>
                  <a:pt x="6094476" y="3428111"/>
                </a:lnTo>
                <a:lnTo>
                  <a:pt x="6094476" y="0"/>
                </a:lnTo>
                <a:lnTo>
                  <a:pt x="0" y="0"/>
                </a:lnTo>
                <a:lnTo>
                  <a:pt x="0" y="3428111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18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82524" y="868680"/>
            <a:ext cx="6094730" cy="3429000"/>
            <a:chOff x="382524" y="868680"/>
            <a:chExt cx="6094730" cy="3429000"/>
          </a:xfrm>
        </p:grpSpPr>
        <p:sp>
          <p:nvSpPr>
            <p:cNvPr id="4" name="object 4" descr=""/>
            <p:cNvSpPr/>
            <p:nvPr/>
          </p:nvSpPr>
          <p:spPr>
            <a:xfrm>
              <a:off x="382524" y="868680"/>
              <a:ext cx="6094730" cy="3429000"/>
            </a:xfrm>
            <a:custGeom>
              <a:avLst/>
              <a:gdLst/>
              <a:ahLst/>
              <a:cxnLst/>
              <a:rect l="l" t="t" r="r" b="b"/>
              <a:pathLst>
                <a:path w="6094730" h="3429000">
                  <a:moveTo>
                    <a:pt x="6094349" y="0"/>
                  </a:moveTo>
                  <a:lnTo>
                    <a:pt x="0" y="0"/>
                  </a:lnTo>
                  <a:lnTo>
                    <a:pt x="0" y="3429000"/>
                  </a:lnTo>
                  <a:lnTo>
                    <a:pt x="6094349" y="3429000"/>
                  </a:lnTo>
                  <a:lnTo>
                    <a:pt x="6094349" y="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5123" y="1706880"/>
              <a:ext cx="4876800" cy="1907921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382524" y="869061"/>
            <a:ext cx="6094730" cy="3427729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wrap="square" lIns="0" tIns="164465" rIns="0" bIns="0" rtlCol="0" vert="horz">
            <a:spAutoFit/>
          </a:bodyPr>
          <a:lstStyle/>
          <a:p>
            <a:pPr marL="304165">
              <a:lnSpc>
                <a:spcPct val="100000"/>
              </a:lnSpc>
              <a:spcBef>
                <a:spcPts val="1295"/>
              </a:spcBef>
              <a:tabLst>
                <a:tab pos="2056764" algn="l"/>
              </a:tabLst>
            </a:pPr>
            <a:r>
              <a:rPr dirty="0" sz="1800" spc="-10">
                <a:solidFill>
                  <a:srgbClr val="404040"/>
                </a:solidFill>
                <a:latin typeface="Calibri"/>
                <a:cs typeface="Calibri"/>
              </a:rPr>
              <a:t>Penelitian</a:t>
            </a:r>
            <a:r>
              <a:rPr dirty="0" sz="1800" spc="-2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404040"/>
                </a:solidFill>
                <a:latin typeface="Calibri"/>
                <a:cs typeface="Calibri"/>
              </a:rPr>
              <a:t>terkait</a:t>
            </a:r>
            <a:r>
              <a:rPr dirty="0" sz="1800">
                <a:solidFill>
                  <a:srgbClr val="404040"/>
                </a:solidFill>
                <a:latin typeface="Calibri"/>
                <a:cs typeface="Calibri"/>
              </a:rPr>
              <a:t>	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HBR</a:t>
            </a:r>
            <a:r>
              <a:rPr dirty="0" u="sng" sz="1400" spc="-15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pada</a:t>
            </a:r>
            <a:r>
              <a:rPr dirty="0" u="sng" sz="1400" spc="-2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PPOK</a:t>
            </a:r>
            <a:r>
              <a:rPr dirty="0" u="sng" sz="1400" spc="-35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dan</a:t>
            </a:r>
            <a:r>
              <a:rPr dirty="0" u="sng" sz="14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Perokok</a:t>
            </a:r>
            <a:r>
              <a:rPr dirty="0" u="sng" sz="1400" spc="-2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4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(Metakolin)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80"/>
              </a:spcBef>
            </a:pPr>
            <a:endParaRPr sz="1400">
              <a:latin typeface="Arial MT"/>
              <a:cs typeface="Arial MT"/>
            </a:endParaRPr>
          </a:p>
          <a:p>
            <a:pPr marL="561975">
              <a:lnSpc>
                <a:spcPct val="100000"/>
              </a:lnSpc>
            </a:pPr>
            <a:r>
              <a:rPr dirty="0" sz="900" spc="-10">
                <a:latin typeface="Calibri"/>
                <a:cs typeface="Calibri"/>
              </a:rPr>
              <a:t>Rosyid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AN,</a:t>
            </a:r>
            <a:r>
              <a:rPr dirty="0" sz="900" spc="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Maranatha</a:t>
            </a:r>
            <a:r>
              <a:rPr dirty="0" sz="900" spc="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D.</a:t>
            </a:r>
            <a:r>
              <a:rPr dirty="0" sz="900" spc="-10">
                <a:latin typeface="Calibri"/>
                <a:cs typeface="Calibri"/>
              </a:rPr>
              <a:t> Methacholin</a:t>
            </a:r>
            <a:r>
              <a:rPr dirty="0" sz="900" spc="10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Provocation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 spc="-20">
                <a:latin typeface="Calibri"/>
                <a:cs typeface="Calibri"/>
              </a:rPr>
              <a:t>Test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in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COPD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and </a:t>
            </a:r>
            <a:r>
              <a:rPr dirty="0" sz="900" spc="-10">
                <a:latin typeface="Calibri"/>
                <a:cs typeface="Calibri"/>
              </a:rPr>
              <a:t>Healthy Smokers.</a:t>
            </a:r>
            <a:endParaRPr sz="900">
              <a:latin typeface="Calibri"/>
              <a:cs typeface="Calibri"/>
            </a:endParaRPr>
          </a:p>
          <a:p>
            <a:pPr marL="561975">
              <a:lnSpc>
                <a:spcPct val="100000"/>
              </a:lnSpc>
            </a:pPr>
            <a:r>
              <a:rPr dirty="0" sz="900" i="1">
                <a:latin typeface="Calibri"/>
                <a:cs typeface="Calibri"/>
              </a:rPr>
              <a:t>Curr</a:t>
            </a:r>
            <a:r>
              <a:rPr dirty="0" sz="900" spc="-3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Respir</a:t>
            </a:r>
            <a:r>
              <a:rPr dirty="0" sz="900" spc="-3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Med</a:t>
            </a:r>
            <a:r>
              <a:rPr dirty="0" sz="900" spc="-3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Rev</a:t>
            </a:r>
            <a:r>
              <a:rPr dirty="0" sz="900" spc="-30" i="1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2017;13(3):168–174.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82524" y="4844796"/>
            <a:ext cx="6094730" cy="3429000"/>
          </a:xfrm>
          <a:custGeom>
            <a:avLst/>
            <a:gdLst/>
            <a:ahLst/>
            <a:cxnLst/>
            <a:rect l="l" t="t" r="r" b="b"/>
            <a:pathLst>
              <a:path w="6094730" h="3429000">
                <a:moveTo>
                  <a:pt x="6094349" y="0"/>
                </a:moveTo>
                <a:lnTo>
                  <a:pt x="0" y="0"/>
                </a:lnTo>
                <a:lnTo>
                  <a:pt x="0" y="3429000"/>
                </a:lnTo>
                <a:lnTo>
                  <a:pt x="6094349" y="3429000"/>
                </a:lnTo>
                <a:lnTo>
                  <a:pt x="6094349" y="0"/>
                </a:lnTo>
                <a:close/>
              </a:path>
            </a:pathLst>
          </a:custGeom>
          <a:solidFill>
            <a:srgbClr val="F1F1F1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674623" y="4995798"/>
            <a:ext cx="16059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404040"/>
                </a:solidFill>
                <a:latin typeface="Calibri"/>
                <a:cs typeface="Calibri"/>
              </a:rPr>
              <a:t>Penelitian</a:t>
            </a:r>
            <a:r>
              <a:rPr dirty="0" sz="1800" spc="-2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404040"/>
                </a:solidFill>
                <a:latin typeface="Calibri"/>
                <a:cs typeface="Calibri"/>
              </a:rPr>
              <a:t>terkait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398522" y="5047869"/>
            <a:ext cx="6000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1400" spc="-1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 MT"/>
                <a:cs typeface="Arial MT"/>
              </a:rPr>
              <a:t>Manitol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843785" y="5575071"/>
            <a:ext cx="688340" cy="2698750"/>
          </a:xfrm>
          <a:custGeom>
            <a:avLst/>
            <a:gdLst/>
            <a:ahLst/>
            <a:cxnLst/>
            <a:rect l="l" t="t" r="r" b="b"/>
            <a:pathLst>
              <a:path w="688339" h="2698750">
                <a:moveTo>
                  <a:pt x="688174" y="0"/>
                </a:moveTo>
                <a:lnTo>
                  <a:pt x="0" y="0"/>
                </a:lnTo>
                <a:lnTo>
                  <a:pt x="0" y="2698724"/>
                </a:lnTo>
                <a:lnTo>
                  <a:pt x="688174" y="2698724"/>
                </a:lnTo>
                <a:lnTo>
                  <a:pt x="688174" y="0"/>
                </a:lnTo>
                <a:close/>
              </a:path>
            </a:pathLst>
          </a:custGeom>
          <a:solidFill>
            <a:srgbClr val="FF9900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877314" y="5583173"/>
            <a:ext cx="2997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 b="1">
                <a:latin typeface="Arial"/>
                <a:cs typeface="Arial"/>
              </a:rPr>
              <a:t>Hasil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966724" y="5578182"/>
            <a:ext cx="688340" cy="2696210"/>
          </a:xfrm>
          <a:custGeom>
            <a:avLst/>
            <a:gdLst/>
            <a:ahLst/>
            <a:cxnLst/>
            <a:rect l="l" t="t" r="r" b="b"/>
            <a:pathLst>
              <a:path w="688339" h="2696209">
                <a:moveTo>
                  <a:pt x="688187" y="2695270"/>
                </a:moveTo>
                <a:lnTo>
                  <a:pt x="0" y="2695270"/>
                </a:lnTo>
                <a:lnTo>
                  <a:pt x="0" y="2695625"/>
                </a:lnTo>
                <a:lnTo>
                  <a:pt x="688187" y="2695625"/>
                </a:lnTo>
                <a:lnTo>
                  <a:pt x="688187" y="2695270"/>
                </a:lnTo>
                <a:close/>
              </a:path>
              <a:path w="688339" h="2696209">
                <a:moveTo>
                  <a:pt x="688187" y="0"/>
                </a:moveTo>
                <a:lnTo>
                  <a:pt x="0" y="0"/>
                </a:lnTo>
                <a:lnTo>
                  <a:pt x="0" y="2156663"/>
                </a:lnTo>
                <a:lnTo>
                  <a:pt x="688187" y="2156663"/>
                </a:lnTo>
                <a:lnTo>
                  <a:pt x="688187" y="0"/>
                </a:lnTo>
                <a:close/>
              </a:path>
            </a:pathLst>
          </a:custGeom>
          <a:solidFill>
            <a:srgbClr val="CCCCFF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999845" y="5586476"/>
            <a:ext cx="25272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 b="1">
                <a:latin typeface="Arial"/>
                <a:cs typeface="Arial"/>
              </a:rPr>
              <a:t>Test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987348" y="6656547"/>
            <a:ext cx="593090" cy="499109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1000" spc="-10" b="1">
                <a:latin typeface="Arial"/>
                <a:cs typeface="Arial"/>
              </a:rPr>
              <a:t>Mannitol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58000"/>
              </a:lnSpc>
              <a:spcBef>
                <a:spcPts val="10"/>
              </a:spcBef>
            </a:pPr>
            <a:r>
              <a:rPr dirty="0" sz="500" b="1">
                <a:latin typeface="Arial"/>
                <a:cs typeface="Arial"/>
              </a:rPr>
              <a:t>Indirect</a:t>
            </a:r>
            <a:r>
              <a:rPr dirty="0" sz="500" spc="85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Bronchial</a:t>
            </a:r>
            <a:r>
              <a:rPr dirty="0" sz="500" spc="500" b="1">
                <a:latin typeface="Arial"/>
                <a:cs typeface="Arial"/>
              </a:rPr>
              <a:t> </a:t>
            </a:r>
            <a:r>
              <a:rPr dirty="0" sz="500" b="1">
                <a:latin typeface="Arial"/>
                <a:cs typeface="Arial"/>
              </a:rPr>
              <a:t>challenge</a:t>
            </a:r>
            <a:r>
              <a:rPr dirty="0" sz="500" spc="120" b="1">
                <a:latin typeface="Arial"/>
                <a:cs typeface="Arial"/>
              </a:rPr>
              <a:t> </a:t>
            </a:r>
            <a:r>
              <a:rPr dirty="0" sz="500" spc="-20" b="1">
                <a:latin typeface="Arial"/>
                <a:cs typeface="Arial"/>
              </a:rPr>
              <a:t>test</a:t>
            </a:r>
            <a:endParaRPr sz="5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880361" y="6145148"/>
            <a:ext cx="29464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10" b="1">
                <a:latin typeface="Arial"/>
                <a:cs typeface="Arial"/>
              </a:rPr>
              <a:t>Positif</a:t>
            </a:r>
            <a:endParaRPr sz="7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861566" y="7487539"/>
            <a:ext cx="32385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10" b="1">
                <a:latin typeface="Arial"/>
                <a:cs typeface="Arial"/>
              </a:rPr>
              <a:t>Negatif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264786" y="5495709"/>
            <a:ext cx="1946275" cy="183515"/>
          </a:xfrm>
          <a:prstGeom prst="rect">
            <a:avLst/>
          </a:prstGeom>
          <a:solidFill>
            <a:srgbClr val="0000FF"/>
          </a:solidFill>
        </p:spPr>
        <p:txBody>
          <a:bodyPr wrap="square" lIns="0" tIns="20955" rIns="0" bIns="0" rtlCol="0" vert="horz">
            <a:spAutoFit/>
          </a:bodyPr>
          <a:lstStyle/>
          <a:p>
            <a:pPr marL="46355">
              <a:lnSpc>
                <a:spcPct val="100000"/>
              </a:lnSpc>
              <a:spcBef>
                <a:spcPts val="165"/>
              </a:spcBef>
            </a:pPr>
            <a:r>
              <a:rPr dirty="0" sz="900" spc="-10" b="1">
                <a:solidFill>
                  <a:srgbClr val="FFFFFF"/>
                </a:solidFill>
                <a:latin typeface="Arial"/>
                <a:cs typeface="Arial"/>
              </a:rPr>
              <a:t>Komentar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690748" y="5492534"/>
            <a:ext cx="1174750" cy="183515"/>
          </a:xfrm>
          <a:prstGeom prst="rect">
            <a:avLst/>
          </a:prstGeom>
          <a:solidFill>
            <a:srgbClr val="CCCCFF"/>
          </a:solidFill>
        </p:spPr>
        <p:txBody>
          <a:bodyPr wrap="square" lIns="0" tIns="20320" rIns="0" bIns="0" rtlCol="0" vert="horz">
            <a:spAutoFit/>
          </a:bodyPr>
          <a:lstStyle/>
          <a:p>
            <a:pPr marL="46355">
              <a:lnSpc>
                <a:spcPct val="100000"/>
              </a:lnSpc>
              <a:spcBef>
                <a:spcPts val="160"/>
              </a:spcBef>
            </a:pPr>
            <a:r>
              <a:rPr dirty="0" sz="900" spc="-10" b="1">
                <a:latin typeface="Arial"/>
                <a:cs typeface="Arial"/>
              </a:rPr>
              <a:t>Diagnosis?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271136" y="5801321"/>
            <a:ext cx="1939925" cy="292735"/>
          </a:xfrm>
          <a:prstGeom prst="rect">
            <a:avLst/>
          </a:prstGeom>
          <a:solidFill>
            <a:srgbClr val="F1F1F1">
              <a:alpha val="50195"/>
            </a:srgbClr>
          </a:solidFill>
          <a:ln w="7937">
            <a:solidFill>
              <a:srgbClr val="FF0000"/>
            </a:solidFill>
          </a:ln>
        </p:spPr>
        <p:txBody>
          <a:bodyPr wrap="square" lIns="0" tIns="20955" rIns="0" bIns="0" rtlCol="0" vert="horz">
            <a:spAutoFit/>
          </a:bodyPr>
          <a:lstStyle/>
          <a:p>
            <a:pPr marL="46355">
              <a:lnSpc>
                <a:spcPct val="100000"/>
              </a:lnSpc>
              <a:spcBef>
                <a:spcPts val="165"/>
              </a:spcBef>
            </a:pPr>
            <a:r>
              <a:rPr dirty="0" sz="800" spc="-20">
                <a:solidFill>
                  <a:srgbClr val="CC0000"/>
                </a:solidFill>
                <a:latin typeface="Arial MT"/>
                <a:cs typeface="Arial MT"/>
              </a:rPr>
              <a:t>Terdapat</a:t>
            </a:r>
            <a:r>
              <a:rPr dirty="0" sz="800" spc="60">
                <a:solidFill>
                  <a:srgbClr val="CC0000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CC0000"/>
                </a:solidFill>
                <a:latin typeface="Arial MT"/>
                <a:cs typeface="Arial MT"/>
              </a:rPr>
              <a:t>inflamasi</a:t>
            </a:r>
            <a:r>
              <a:rPr dirty="0" sz="800" spc="-40">
                <a:solidFill>
                  <a:srgbClr val="CC0000"/>
                </a:solidFill>
                <a:latin typeface="Arial MT"/>
                <a:cs typeface="Arial MT"/>
              </a:rPr>
              <a:t> </a:t>
            </a:r>
            <a:r>
              <a:rPr dirty="0" sz="800" spc="-20">
                <a:solidFill>
                  <a:srgbClr val="CC0000"/>
                </a:solidFill>
                <a:latin typeface="Arial MT"/>
                <a:cs typeface="Arial MT"/>
              </a:rPr>
              <a:t>Asma,</a:t>
            </a:r>
            <a:endParaRPr sz="800">
              <a:latin typeface="Arial MT"/>
              <a:cs typeface="Arial MT"/>
            </a:endParaRPr>
          </a:p>
          <a:p>
            <a:pPr marL="46355">
              <a:lnSpc>
                <a:spcPct val="100000"/>
              </a:lnSpc>
            </a:pPr>
            <a:r>
              <a:rPr dirty="0" sz="800">
                <a:solidFill>
                  <a:srgbClr val="CC0000"/>
                </a:solidFill>
                <a:latin typeface="Arial MT"/>
                <a:cs typeface="Arial MT"/>
              </a:rPr>
              <a:t>mulai</a:t>
            </a:r>
            <a:r>
              <a:rPr dirty="0" sz="800" spc="-25">
                <a:solidFill>
                  <a:srgbClr val="CC0000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CC0000"/>
                </a:solidFill>
                <a:latin typeface="Arial MT"/>
                <a:cs typeface="Arial MT"/>
              </a:rPr>
              <a:t>/</a:t>
            </a:r>
            <a:r>
              <a:rPr dirty="0" sz="800" spc="-10">
                <a:solidFill>
                  <a:srgbClr val="CC0000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CC0000"/>
                </a:solidFill>
                <a:latin typeface="Arial MT"/>
                <a:cs typeface="Arial MT"/>
              </a:rPr>
              <a:t>naikkan</a:t>
            </a:r>
            <a:r>
              <a:rPr dirty="0" sz="800" spc="-30">
                <a:solidFill>
                  <a:srgbClr val="CC0000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CC0000"/>
                </a:solidFill>
                <a:latin typeface="Arial MT"/>
                <a:cs typeface="Arial MT"/>
              </a:rPr>
              <a:t>inhaled steroids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264786" y="6935558"/>
            <a:ext cx="1939925" cy="292735"/>
          </a:xfrm>
          <a:prstGeom prst="rect">
            <a:avLst/>
          </a:prstGeom>
          <a:solidFill>
            <a:srgbClr val="F1F1F1">
              <a:alpha val="50195"/>
            </a:srgbClr>
          </a:solidFill>
          <a:ln w="4762">
            <a:solidFill>
              <a:srgbClr val="CC0000"/>
            </a:solidFill>
          </a:ln>
        </p:spPr>
        <p:txBody>
          <a:bodyPr wrap="square" lIns="0" tIns="20955" rIns="0" bIns="0" rtlCol="0" vert="horz">
            <a:spAutoFit/>
          </a:bodyPr>
          <a:lstStyle/>
          <a:p>
            <a:pPr marL="46355" marR="160020">
              <a:lnSpc>
                <a:spcPct val="100000"/>
              </a:lnSpc>
              <a:spcBef>
                <a:spcPts val="165"/>
              </a:spcBef>
            </a:pPr>
            <a:r>
              <a:rPr dirty="0" sz="800">
                <a:solidFill>
                  <a:srgbClr val="252573"/>
                </a:solidFill>
                <a:latin typeface="Arial MT"/>
                <a:cs typeface="Arial MT"/>
              </a:rPr>
              <a:t>Negative</a:t>
            </a:r>
            <a:r>
              <a:rPr dirty="0" sz="800" spc="-55">
                <a:solidFill>
                  <a:srgbClr val="252573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252573"/>
                </a:solidFill>
                <a:latin typeface="Arial MT"/>
                <a:cs typeface="Arial MT"/>
              </a:rPr>
              <a:t>predictive</a:t>
            </a:r>
            <a:r>
              <a:rPr dirty="0" sz="800" spc="-50">
                <a:solidFill>
                  <a:srgbClr val="252573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252573"/>
                </a:solidFill>
                <a:latin typeface="Arial MT"/>
                <a:cs typeface="Arial MT"/>
              </a:rPr>
              <a:t>value</a:t>
            </a:r>
            <a:r>
              <a:rPr dirty="0" sz="800" spc="-40">
                <a:solidFill>
                  <a:srgbClr val="252573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252573"/>
                </a:solidFill>
                <a:latin typeface="Arial MT"/>
                <a:cs typeface="Arial MT"/>
              </a:rPr>
              <a:t>intermediate (50-89%):</a:t>
            </a:r>
            <a:r>
              <a:rPr dirty="0" sz="800" spc="-20">
                <a:solidFill>
                  <a:srgbClr val="252573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252573"/>
                </a:solidFill>
                <a:latin typeface="Arial MT"/>
                <a:cs typeface="Arial MT"/>
              </a:rPr>
              <a:t>Asma</a:t>
            </a:r>
            <a:r>
              <a:rPr dirty="0" sz="800" spc="-15">
                <a:solidFill>
                  <a:srgbClr val="252573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252573"/>
                </a:solidFill>
                <a:latin typeface="Arial MT"/>
                <a:cs typeface="Arial MT"/>
              </a:rPr>
              <a:t>ringan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264786" y="6372745"/>
            <a:ext cx="1939925" cy="169545"/>
          </a:xfrm>
          <a:prstGeom prst="rect">
            <a:avLst/>
          </a:prstGeom>
          <a:solidFill>
            <a:srgbClr val="F1F1F1">
              <a:alpha val="50195"/>
            </a:srgbClr>
          </a:solidFill>
          <a:ln w="4762">
            <a:solidFill>
              <a:srgbClr val="CC0000"/>
            </a:solidFill>
          </a:ln>
        </p:spPr>
        <p:txBody>
          <a:bodyPr wrap="square" lIns="0" tIns="21590" rIns="0" bIns="0" rtlCol="0" vert="horz">
            <a:spAutoFit/>
          </a:bodyPr>
          <a:lstStyle/>
          <a:p>
            <a:pPr marL="46355">
              <a:lnSpc>
                <a:spcPct val="100000"/>
              </a:lnSpc>
              <a:spcBef>
                <a:spcPts val="170"/>
              </a:spcBef>
            </a:pPr>
            <a:r>
              <a:rPr dirty="0" sz="800">
                <a:solidFill>
                  <a:srgbClr val="CC0000"/>
                </a:solidFill>
                <a:latin typeface="Arial MT"/>
                <a:cs typeface="Arial MT"/>
              </a:rPr>
              <a:t>PPOK</a:t>
            </a:r>
            <a:r>
              <a:rPr dirty="0" sz="800" spc="-55">
                <a:solidFill>
                  <a:srgbClr val="CC0000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CC0000"/>
                </a:solidFill>
                <a:latin typeface="Arial MT"/>
                <a:cs typeface="Arial MT"/>
              </a:rPr>
              <a:t>yang</a:t>
            </a:r>
            <a:r>
              <a:rPr dirty="0" sz="800" spc="-30">
                <a:solidFill>
                  <a:srgbClr val="CC0000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CC0000"/>
                </a:solidFill>
                <a:latin typeface="Arial MT"/>
                <a:cs typeface="Arial MT"/>
              </a:rPr>
              <a:t>mungkin</a:t>
            </a:r>
            <a:r>
              <a:rPr dirty="0" sz="800" spc="-55">
                <a:solidFill>
                  <a:srgbClr val="CC0000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CC0000"/>
                </a:solidFill>
                <a:latin typeface="Arial MT"/>
                <a:cs typeface="Arial MT"/>
              </a:rPr>
              <a:t>respons</a:t>
            </a:r>
            <a:r>
              <a:rPr dirty="0" sz="800" spc="-35">
                <a:solidFill>
                  <a:srgbClr val="CC0000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CC0000"/>
                </a:solidFill>
                <a:latin typeface="Arial MT"/>
                <a:cs typeface="Arial MT"/>
              </a:rPr>
              <a:t>steroid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271390" y="8011058"/>
            <a:ext cx="1939925" cy="157480"/>
          </a:xfrm>
          <a:prstGeom prst="rect">
            <a:avLst/>
          </a:prstGeom>
          <a:solidFill>
            <a:srgbClr val="F1F1F1">
              <a:alpha val="50195"/>
            </a:srgbClr>
          </a:solidFill>
          <a:ln w="4762">
            <a:solidFill>
              <a:srgbClr val="CC0000"/>
            </a:solidFill>
          </a:ln>
        </p:spPr>
        <p:txBody>
          <a:bodyPr wrap="square" lIns="0" tIns="22225" rIns="0" bIns="0" rtlCol="0" vert="horz">
            <a:spAutoFit/>
          </a:bodyPr>
          <a:lstStyle/>
          <a:p>
            <a:pPr marL="46355">
              <a:lnSpc>
                <a:spcPct val="100000"/>
              </a:lnSpc>
              <a:spcBef>
                <a:spcPts val="175"/>
              </a:spcBef>
            </a:pPr>
            <a:r>
              <a:rPr dirty="0" sz="700">
                <a:solidFill>
                  <a:srgbClr val="CC0000"/>
                </a:solidFill>
                <a:latin typeface="Arial MT"/>
                <a:cs typeface="Arial MT"/>
              </a:rPr>
              <a:t>”Step</a:t>
            </a:r>
            <a:r>
              <a:rPr dirty="0" sz="700" spc="-40">
                <a:solidFill>
                  <a:srgbClr val="CC0000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CC0000"/>
                </a:solidFill>
                <a:latin typeface="Arial MT"/>
                <a:cs typeface="Arial MT"/>
              </a:rPr>
              <a:t>down”</a:t>
            </a:r>
            <a:r>
              <a:rPr dirty="0" sz="700" spc="-15">
                <a:solidFill>
                  <a:srgbClr val="CC0000"/>
                </a:solidFill>
                <a:latin typeface="Arial MT"/>
                <a:cs typeface="Arial MT"/>
              </a:rPr>
              <a:t> </a:t>
            </a:r>
            <a:r>
              <a:rPr dirty="0" sz="700" spc="-10">
                <a:solidFill>
                  <a:srgbClr val="CC0000"/>
                </a:solidFill>
                <a:latin typeface="Arial MT"/>
                <a:cs typeface="Arial MT"/>
              </a:rPr>
              <a:t>steroids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1562227" y="5915532"/>
            <a:ext cx="1082040" cy="1626870"/>
          </a:xfrm>
          <a:custGeom>
            <a:avLst/>
            <a:gdLst/>
            <a:ahLst/>
            <a:cxnLst/>
            <a:rect l="l" t="t" r="r" b="b"/>
            <a:pathLst>
              <a:path w="1082039" h="1626870">
                <a:moveTo>
                  <a:pt x="287782" y="347345"/>
                </a:moveTo>
                <a:lnTo>
                  <a:pt x="286753" y="332994"/>
                </a:lnTo>
                <a:lnTo>
                  <a:pt x="284734" y="304800"/>
                </a:lnTo>
                <a:lnTo>
                  <a:pt x="252603" y="332740"/>
                </a:lnTo>
                <a:lnTo>
                  <a:pt x="267322" y="338861"/>
                </a:lnTo>
                <a:lnTo>
                  <a:pt x="0" y="984631"/>
                </a:lnTo>
                <a:lnTo>
                  <a:pt x="3048" y="985875"/>
                </a:lnTo>
                <a:lnTo>
                  <a:pt x="127" y="987171"/>
                </a:lnTo>
                <a:lnTo>
                  <a:pt x="266509" y="1592783"/>
                </a:lnTo>
                <a:lnTo>
                  <a:pt x="251968" y="1599196"/>
                </a:lnTo>
                <a:lnTo>
                  <a:pt x="284734" y="1626362"/>
                </a:lnTo>
                <a:lnTo>
                  <a:pt x="286105" y="1599196"/>
                </a:lnTo>
                <a:lnTo>
                  <a:pt x="286131" y="1598676"/>
                </a:lnTo>
                <a:lnTo>
                  <a:pt x="286893" y="1583817"/>
                </a:lnTo>
                <a:lnTo>
                  <a:pt x="272237" y="1590268"/>
                </a:lnTo>
                <a:lnTo>
                  <a:pt x="6413" y="985951"/>
                </a:lnTo>
                <a:lnTo>
                  <a:pt x="273151" y="341287"/>
                </a:lnTo>
                <a:lnTo>
                  <a:pt x="287782" y="347345"/>
                </a:lnTo>
                <a:close/>
              </a:path>
              <a:path w="1082039" h="1626870">
                <a:moveTo>
                  <a:pt x="1081659" y="660400"/>
                </a:moveTo>
                <a:lnTo>
                  <a:pt x="1076604" y="637794"/>
                </a:lnTo>
                <a:lnTo>
                  <a:pt x="1072388" y="618871"/>
                </a:lnTo>
                <a:lnTo>
                  <a:pt x="1060056" y="628878"/>
                </a:lnTo>
                <a:lnTo>
                  <a:pt x="825373" y="340868"/>
                </a:lnTo>
                <a:lnTo>
                  <a:pt x="820420" y="344932"/>
                </a:lnTo>
                <a:lnTo>
                  <a:pt x="1055141" y="632853"/>
                </a:lnTo>
                <a:lnTo>
                  <a:pt x="1042797" y="642874"/>
                </a:lnTo>
                <a:lnTo>
                  <a:pt x="1081659" y="660400"/>
                </a:lnTo>
                <a:close/>
              </a:path>
              <a:path w="1082039" h="1626870">
                <a:moveTo>
                  <a:pt x="1081659" y="0"/>
                </a:moveTo>
                <a:lnTo>
                  <a:pt x="1042289" y="16129"/>
                </a:lnTo>
                <a:lnTo>
                  <a:pt x="1054214" y="26631"/>
                </a:lnTo>
                <a:lnTo>
                  <a:pt x="820547" y="293243"/>
                </a:lnTo>
                <a:lnTo>
                  <a:pt x="825373" y="297434"/>
                </a:lnTo>
                <a:lnTo>
                  <a:pt x="1058938" y="30797"/>
                </a:lnTo>
                <a:lnTo>
                  <a:pt x="1070864" y="41275"/>
                </a:lnTo>
                <a:lnTo>
                  <a:pt x="1075944" y="21844"/>
                </a:lnTo>
                <a:lnTo>
                  <a:pt x="10816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2718054" y="5832094"/>
            <a:ext cx="26543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20" b="1">
                <a:latin typeface="Arial"/>
                <a:cs typeface="Arial"/>
              </a:rPr>
              <a:t>Asma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683891" y="7012051"/>
            <a:ext cx="55816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b="1">
                <a:latin typeface="Arial"/>
                <a:cs typeface="Arial"/>
              </a:rPr>
              <a:t>Bukan</a:t>
            </a:r>
            <a:r>
              <a:rPr dirty="0" sz="700" spc="-35" b="1">
                <a:latin typeface="Arial"/>
                <a:cs typeface="Arial"/>
              </a:rPr>
              <a:t> </a:t>
            </a:r>
            <a:r>
              <a:rPr dirty="0" sz="700" spc="-20" b="1">
                <a:latin typeface="Arial"/>
                <a:cs typeface="Arial"/>
              </a:rPr>
              <a:t>Asma</a:t>
            </a:r>
            <a:endParaRPr sz="7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2663189" y="7856016"/>
            <a:ext cx="752475" cy="31496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700" b="1">
                <a:latin typeface="Arial"/>
                <a:cs typeface="Arial"/>
              </a:rPr>
              <a:t>Dalam</a:t>
            </a:r>
            <a:r>
              <a:rPr dirty="0" sz="700" spc="-25" b="1">
                <a:latin typeface="Arial"/>
                <a:cs typeface="Arial"/>
              </a:rPr>
              <a:t> </a:t>
            </a:r>
            <a:r>
              <a:rPr dirty="0" sz="700" spc="-10" b="1">
                <a:latin typeface="Arial"/>
                <a:cs typeface="Arial"/>
              </a:rPr>
              <a:t>terapi?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700" b="1">
                <a:latin typeface="Arial"/>
                <a:cs typeface="Arial"/>
              </a:rPr>
              <a:t>-</a:t>
            </a:r>
            <a:r>
              <a:rPr dirty="0" sz="700" spc="-50" b="1">
                <a:latin typeface="Arial"/>
                <a:cs typeface="Arial"/>
              </a:rPr>
              <a:t> </a:t>
            </a:r>
            <a:r>
              <a:rPr dirty="0" sz="700" b="1">
                <a:latin typeface="Arial"/>
                <a:cs typeface="Arial"/>
              </a:rPr>
              <a:t>Asma</a:t>
            </a:r>
            <a:r>
              <a:rPr dirty="0" sz="700" spc="-15" b="1">
                <a:latin typeface="Arial"/>
                <a:cs typeface="Arial"/>
              </a:rPr>
              <a:t> </a:t>
            </a:r>
            <a:r>
              <a:rPr dirty="0" sz="700" spc="-10" b="1">
                <a:latin typeface="Arial"/>
                <a:cs typeface="Arial"/>
              </a:rPr>
              <a:t>terkontrol</a:t>
            </a:r>
            <a:endParaRPr sz="7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2675889" y="6382918"/>
            <a:ext cx="949325" cy="31496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700" spc="-10" b="1" i="1">
                <a:latin typeface="Arial"/>
                <a:cs typeface="Arial"/>
              </a:rPr>
              <a:t>Differential</a:t>
            </a:r>
            <a:r>
              <a:rPr dirty="0" sz="700" spc="25" b="1" i="1">
                <a:latin typeface="Arial"/>
                <a:cs typeface="Arial"/>
              </a:rPr>
              <a:t> </a:t>
            </a:r>
            <a:r>
              <a:rPr dirty="0" sz="700" spc="-10" b="1" i="1">
                <a:latin typeface="Arial"/>
                <a:cs typeface="Arial"/>
              </a:rPr>
              <a:t>diagnosis: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700" spc="-20" b="1">
                <a:latin typeface="Arial"/>
                <a:cs typeface="Arial"/>
              </a:rPr>
              <a:t>PPOK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376174" y="7728496"/>
            <a:ext cx="2015489" cy="551815"/>
            <a:chOff x="376174" y="7728496"/>
            <a:chExt cx="2015489" cy="551815"/>
          </a:xfrm>
        </p:grpSpPr>
        <p:sp>
          <p:nvSpPr>
            <p:cNvPr id="29" name="object 29" descr=""/>
            <p:cNvSpPr/>
            <p:nvPr/>
          </p:nvSpPr>
          <p:spPr>
            <a:xfrm>
              <a:off x="382524" y="7734846"/>
              <a:ext cx="2002789" cy="539115"/>
            </a:xfrm>
            <a:custGeom>
              <a:avLst/>
              <a:gdLst/>
              <a:ahLst/>
              <a:cxnLst/>
              <a:rect l="l" t="t" r="r" b="b"/>
              <a:pathLst>
                <a:path w="2002789" h="539115">
                  <a:moveTo>
                    <a:pt x="2002663" y="0"/>
                  </a:moveTo>
                  <a:lnTo>
                    <a:pt x="0" y="0"/>
                  </a:lnTo>
                  <a:lnTo>
                    <a:pt x="0" y="538607"/>
                  </a:lnTo>
                  <a:lnTo>
                    <a:pt x="2002663" y="538607"/>
                  </a:lnTo>
                  <a:lnTo>
                    <a:pt x="20026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82524" y="7734846"/>
              <a:ext cx="2002789" cy="539115"/>
            </a:xfrm>
            <a:custGeom>
              <a:avLst/>
              <a:gdLst/>
              <a:ahLst/>
              <a:cxnLst/>
              <a:rect l="l" t="t" r="r" b="b"/>
              <a:pathLst>
                <a:path w="2002789" h="539115">
                  <a:moveTo>
                    <a:pt x="0" y="538607"/>
                  </a:moveTo>
                  <a:lnTo>
                    <a:pt x="2002663" y="538607"/>
                  </a:lnTo>
                  <a:lnTo>
                    <a:pt x="2002663" y="0"/>
                  </a:lnTo>
                  <a:lnTo>
                    <a:pt x="0" y="0"/>
                  </a:lnTo>
                  <a:lnTo>
                    <a:pt x="0" y="538607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 txBox="1"/>
          <p:nvPr/>
        </p:nvSpPr>
        <p:spPr>
          <a:xfrm>
            <a:off x="394715" y="7744714"/>
            <a:ext cx="198437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020" marR="75565">
              <a:lnSpc>
                <a:spcPct val="100000"/>
              </a:lnSpc>
              <a:spcBef>
                <a:spcPts val="95"/>
              </a:spcBef>
            </a:pPr>
            <a:r>
              <a:rPr dirty="0" sz="400">
                <a:latin typeface="Arial MT"/>
                <a:cs typeface="Arial MT"/>
              </a:rPr>
              <a:t>In</a:t>
            </a:r>
            <a:r>
              <a:rPr dirty="0" sz="400" spc="-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cooperation</a:t>
            </a:r>
            <a:r>
              <a:rPr dirty="0" sz="400" spc="2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with</a:t>
            </a:r>
            <a:r>
              <a:rPr dirty="0" sz="400" spc="1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Prof.</a:t>
            </a:r>
            <a:r>
              <a:rPr dirty="0" sz="400" spc="-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MD</a:t>
            </a:r>
            <a:r>
              <a:rPr dirty="0" sz="400" spc="-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Vibeke</a:t>
            </a:r>
            <a:r>
              <a:rPr dirty="0" sz="400" spc="2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Backer</a:t>
            </a:r>
            <a:r>
              <a:rPr dirty="0" sz="400" spc="3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and</a:t>
            </a:r>
            <a:r>
              <a:rPr dirty="0" sz="400" spc="1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MD</a:t>
            </a:r>
            <a:r>
              <a:rPr dirty="0" sz="400" spc="-1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PhD </a:t>
            </a:r>
            <a:r>
              <a:rPr dirty="0" sz="400" spc="-10">
                <a:latin typeface="Arial MT"/>
                <a:cs typeface="Arial MT"/>
              </a:rPr>
              <a:t>Celeste</a:t>
            </a:r>
            <a:r>
              <a:rPr dirty="0" sz="400" spc="3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Porsberg,</a:t>
            </a:r>
            <a:r>
              <a:rPr dirty="0" sz="400" spc="50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Bispebjerg</a:t>
            </a:r>
            <a:r>
              <a:rPr dirty="0" sz="400" spc="5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Hospital,</a:t>
            </a:r>
            <a:r>
              <a:rPr dirty="0" sz="400" spc="4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Denmark</a:t>
            </a:r>
            <a:r>
              <a:rPr dirty="0" sz="400" spc="3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and</a:t>
            </a:r>
            <a:r>
              <a:rPr dirty="0" sz="400" spc="3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Prof.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MD Leif</a:t>
            </a:r>
            <a:r>
              <a:rPr dirty="0" sz="400" spc="2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Bjermer,</a:t>
            </a:r>
            <a:r>
              <a:rPr dirty="0" sz="400" spc="5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University</a:t>
            </a:r>
            <a:r>
              <a:rPr dirty="0" sz="400" spc="3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Hospital</a:t>
            </a:r>
            <a:r>
              <a:rPr dirty="0" sz="400" spc="4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Lund,</a:t>
            </a:r>
            <a:r>
              <a:rPr dirty="0" sz="400" spc="50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Sweden</a:t>
            </a:r>
            <a:endParaRPr sz="400">
              <a:latin typeface="Arial MT"/>
              <a:cs typeface="Arial MT"/>
            </a:endParaRPr>
          </a:p>
          <a:p>
            <a:pPr marL="33020" marR="67310">
              <a:lnSpc>
                <a:spcPct val="100000"/>
              </a:lnSpc>
            </a:pPr>
            <a:r>
              <a:rPr dirty="0" sz="400" spc="-10">
                <a:latin typeface="Arial MT"/>
                <a:cs typeface="Arial MT"/>
              </a:rPr>
              <a:t>Ref.1.</a:t>
            </a:r>
            <a:r>
              <a:rPr dirty="0" sz="400" spc="3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  <a:hlinkClick r:id="rId3"/>
              </a:rPr>
              <a:t>www.lungemedicin.dk,</a:t>
            </a:r>
            <a:r>
              <a:rPr dirty="0" sz="400" spc="5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2.</a:t>
            </a:r>
            <a:r>
              <a:rPr dirty="0" sz="400" spc="2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Leuppi</a:t>
            </a:r>
            <a:r>
              <a:rPr dirty="0" sz="400" spc="5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et</a:t>
            </a:r>
            <a:r>
              <a:rPr dirty="0" sz="400" spc="3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al</a:t>
            </a:r>
            <a:r>
              <a:rPr dirty="0" sz="400" spc="2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Pulmonary</a:t>
            </a:r>
            <a:r>
              <a:rPr dirty="0" sz="400" spc="5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Pharmacology</a:t>
            </a:r>
            <a:r>
              <a:rPr dirty="0" sz="400" spc="50">
                <a:latin typeface="Arial MT"/>
                <a:cs typeface="Arial MT"/>
              </a:rPr>
              <a:t> </a:t>
            </a:r>
            <a:r>
              <a:rPr dirty="0" sz="400" spc="-25">
                <a:latin typeface="Arial MT"/>
                <a:cs typeface="Arial MT"/>
              </a:rPr>
              <a:t>and</a:t>
            </a:r>
            <a:r>
              <a:rPr dirty="0" sz="400" spc="50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Therapeutics</a:t>
            </a:r>
            <a:r>
              <a:rPr dirty="0" sz="400" spc="4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18:83-</a:t>
            </a:r>
            <a:r>
              <a:rPr dirty="0" sz="400">
                <a:latin typeface="Arial MT"/>
                <a:cs typeface="Arial MT"/>
              </a:rPr>
              <a:t>88</a:t>
            </a:r>
            <a:r>
              <a:rPr dirty="0" sz="400" spc="15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3. </a:t>
            </a:r>
            <a:r>
              <a:rPr dirty="0" sz="400" spc="-10">
                <a:latin typeface="Arial MT"/>
                <a:cs typeface="Arial MT"/>
              </a:rPr>
              <a:t>Cockcroft</a:t>
            </a:r>
            <a:r>
              <a:rPr dirty="0" sz="400" spc="3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et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al</a:t>
            </a:r>
            <a:r>
              <a:rPr dirty="0" sz="400" spc="1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Current</a:t>
            </a:r>
            <a:r>
              <a:rPr dirty="0" sz="400" spc="2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Allergy</a:t>
            </a:r>
            <a:r>
              <a:rPr dirty="0" sz="400" spc="2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and</a:t>
            </a:r>
            <a:r>
              <a:rPr dirty="0" sz="400" spc="3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Asthma</a:t>
            </a:r>
            <a:r>
              <a:rPr dirty="0" sz="400" spc="1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reports</a:t>
            </a:r>
            <a:r>
              <a:rPr dirty="0" sz="400" spc="4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2009,</a:t>
            </a:r>
            <a:r>
              <a:rPr dirty="0" sz="400" spc="500">
                <a:latin typeface="Arial MT"/>
                <a:cs typeface="Arial MT"/>
              </a:rPr>
              <a:t> </a:t>
            </a:r>
            <a:r>
              <a:rPr dirty="0" sz="400" spc="-20">
                <a:latin typeface="Arial MT"/>
                <a:cs typeface="Arial MT"/>
              </a:rPr>
              <a:t>9:247-</a:t>
            </a:r>
            <a:r>
              <a:rPr dirty="0" sz="400">
                <a:latin typeface="Arial MT"/>
                <a:cs typeface="Arial MT"/>
              </a:rPr>
              <a:t>253</a:t>
            </a:r>
            <a:r>
              <a:rPr dirty="0" sz="400" spc="3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4. </a:t>
            </a:r>
            <a:r>
              <a:rPr dirty="0" sz="400" spc="-10">
                <a:latin typeface="Arial MT"/>
                <a:cs typeface="Arial MT"/>
              </a:rPr>
              <a:t>Leuppi</a:t>
            </a:r>
            <a:r>
              <a:rPr dirty="0" sz="400" spc="4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et al.</a:t>
            </a:r>
            <a:r>
              <a:rPr dirty="0" sz="400" spc="2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Am J</a:t>
            </a:r>
            <a:r>
              <a:rPr dirty="0" sz="400" spc="-10">
                <a:latin typeface="Arial MT"/>
                <a:cs typeface="Arial MT"/>
              </a:rPr>
              <a:t> Respir</a:t>
            </a:r>
            <a:r>
              <a:rPr dirty="0" sz="400" spc="1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Crit</a:t>
            </a:r>
            <a:r>
              <a:rPr dirty="0" sz="400" spc="-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Care</a:t>
            </a:r>
            <a:r>
              <a:rPr dirty="0" sz="400" spc="1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Med</a:t>
            </a:r>
            <a:r>
              <a:rPr dirty="0" sz="400" spc="12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2001,</a:t>
            </a:r>
            <a:r>
              <a:rPr dirty="0" sz="400" spc="25">
                <a:latin typeface="Arial MT"/>
                <a:cs typeface="Arial MT"/>
              </a:rPr>
              <a:t> </a:t>
            </a:r>
            <a:r>
              <a:rPr dirty="0" sz="400" spc="-20">
                <a:latin typeface="Arial MT"/>
                <a:cs typeface="Arial MT"/>
              </a:rPr>
              <a:t>163:406-</a:t>
            </a:r>
            <a:r>
              <a:rPr dirty="0" sz="400">
                <a:latin typeface="Arial MT"/>
                <a:cs typeface="Arial MT"/>
              </a:rPr>
              <a:t>12</a:t>
            </a:r>
            <a:r>
              <a:rPr dirty="0" sz="400" spc="3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5.</a:t>
            </a:r>
            <a:r>
              <a:rPr dirty="0" sz="400" spc="1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Sverrild</a:t>
            </a:r>
            <a:r>
              <a:rPr dirty="0" sz="400" spc="50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et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al</a:t>
            </a:r>
            <a:r>
              <a:rPr dirty="0" sz="400" spc="-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J</a:t>
            </a:r>
            <a:r>
              <a:rPr dirty="0" sz="400" spc="-2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Allergy</a:t>
            </a:r>
            <a:r>
              <a:rPr dirty="0" sz="400" spc="1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Clin</a:t>
            </a:r>
            <a:r>
              <a:rPr dirty="0" sz="400" spc="-10">
                <a:latin typeface="Arial MT"/>
                <a:cs typeface="Arial MT"/>
              </a:rPr>
              <a:t> Immunol</a:t>
            </a:r>
            <a:r>
              <a:rPr dirty="0" sz="400" spc="3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Epub </a:t>
            </a:r>
            <a:r>
              <a:rPr dirty="0" sz="400" spc="-10">
                <a:latin typeface="Arial MT"/>
                <a:cs typeface="Arial MT"/>
              </a:rPr>
              <a:t>ahead</a:t>
            </a:r>
            <a:r>
              <a:rPr dirty="0" sz="400" spc="3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of</a:t>
            </a:r>
            <a:r>
              <a:rPr dirty="0" sz="400" spc="-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print,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6:</a:t>
            </a:r>
            <a:r>
              <a:rPr dirty="0" sz="400" spc="-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Anderson</a:t>
            </a:r>
            <a:r>
              <a:rPr dirty="0" sz="400" spc="3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et</a:t>
            </a:r>
            <a:r>
              <a:rPr dirty="0" sz="400" spc="-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al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Respiratory</a:t>
            </a:r>
            <a:r>
              <a:rPr dirty="0" sz="400" spc="50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Research</a:t>
            </a:r>
            <a:r>
              <a:rPr dirty="0" sz="400" spc="-10" i="1">
                <a:latin typeface="Arial"/>
                <a:cs typeface="Arial"/>
              </a:rPr>
              <a:t>.</a:t>
            </a:r>
            <a:r>
              <a:rPr dirty="0" sz="400" spc="35" i="1">
                <a:latin typeface="Arial"/>
                <a:cs typeface="Arial"/>
              </a:rPr>
              <a:t> </a:t>
            </a:r>
            <a:r>
              <a:rPr dirty="0" sz="400" i="1">
                <a:latin typeface="Arial"/>
                <a:cs typeface="Arial"/>
              </a:rPr>
              <a:t>2009</a:t>
            </a:r>
            <a:r>
              <a:rPr dirty="0" sz="400" spc="20" i="1">
                <a:latin typeface="Arial"/>
                <a:cs typeface="Arial"/>
              </a:rPr>
              <a:t> </a:t>
            </a:r>
            <a:r>
              <a:rPr dirty="0" sz="400" spc="-10" i="1">
                <a:latin typeface="Arial"/>
                <a:cs typeface="Arial"/>
              </a:rPr>
              <a:t>,23;10:4.</a:t>
            </a:r>
            <a:r>
              <a:rPr dirty="0" sz="400" spc="40" i="1">
                <a:latin typeface="Arial"/>
                <a:cs typeface="Arial"/>
              </a:rPr>
              <a:t> </a:t>
            </a:r>
            <a:r>
              <a:rPr dirty="0" sz="400" spc="-10">
                <a:latin typeface="Arial MT"/>
                <a:cs typeface="Arial MT"/>
              </a:rPr>
              <a:t>copyright</a:t>
            </a:r>
            <a:r>
              <a:rPr dirty="0" sz="400" spc="4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Nigaard</a:t>
            </a:r>
            <a:r>
              <a:rPr dirty="0" sz="400" spc="5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Pharma</a:t>
            </a:r>
            <a:r>
              <a:rPr dirty="0" sz="400" spc="30">
                <a:latin typeface="Arial MT"/>
                <a:cs typeface="Arial MT"/>
              </a:rPr>
              <a:t> </a:t>
            </a:r>
            <a:r>
              <a:rPr dirty="0" sz="400" spc="-25">
                <a:latin typeface="Arial MT"/>
                <a:cs typeface="Arial MT"/>
              </a:rPr>
              <a:t>AS.</a:t>
            </a:r>
            <a:endParaRPr sz="400">
              <a:latin typeface="Arial MT"/>
              <a:cs typeface="Arial MT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1696847" y="6860793"/>
            <a:ext cx="4510405" cy="1020444"/>
            <a:chOff x="1696847" y="6860793"/>
            <a:chExt cx="4510405" cy="1020444"/>
          </a:xfrm>
        </p:grpSpPr>
        <p:sp>
          <p:nvSpPr>
            <p:cNvPr id="33" name="object 33" descr=""/>
            <p:cNvSpPr/>
            <p:nvPr/>
          </p:nvSpPr>
          <p:spPr>
            <a:xfrm>
              <a:off x="1699387" y="6863333"/>
              <a:ext cx="3714750" cy="1270"/>
            </a:xfrm>
            <a:custGeom>
              <a:avLst/>
              <a:gdLst/>
              <a:ahLst/>
              <a:cxnLst/>
              <a:rect l="l" t="t" r="r" b="b"/>
              <a:pathLst>
                <a:path w="3714750" h="1270">
                  <a:moveTo>
                    <a:pt x="3714750" y="762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264786" y="7401470"/>
              <a:ext cx="1939925" cy="477520"/>
            </a:xfrm>
            <a:custGeom>
              <a:avLst/>
              <a:gdLst/>
              <a:ahLst/>
              <a:cxnLst/>
              <a:rect l="l" t="t" r="r" b="b"/>
              <a:pathLst>
                <a:path w="1939925" h="477520">
                  <a:moveTo>
                    <a:pt x="0" y="477050"/>
                  </a:moveTo>
                  <a:lnTo>
                    <a:pt x="1939670" y="477050"/>
                  </a:lnTo>
                  <a:lnTo>
                    <a:pt x="1939670" y="0"/>
                  </a:lnTo>
                  <a:lnTo>
                    <a:pt x="0" y="0"/>
                  </a:lnTo>
                  <a:lnTo>
                    <a:pt x="0" y="477050"/>
                  </a:lnTo>
                  <a:close/>
                </a:path>
              </a:pathLst>
            </a:custGeom>
            <a:ln w="4762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4298696" y="7409815"/>
            <a:ext cx="1828800" cy="453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52573"/>
                </a:solidFill>
                <a:latin typeface="Arial MT"/>
                <a:cs typeface="Arial MT"/>
              </a:rPr>
              <a:t>Asma</a:t>
            </a:r>
            <a:r>
              <a:rPr dirty="0" sz="800" spc="-45">
                <a:solidFill>
                  <a:srgbClr val="252573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252573"/>
                </a:solidFill>
                <a:latin typeface="Arial MT"/>
                <a:cs typeface="Arial MT"/>
              </a:rPr>
              <a:t>ringan</a:t>
            </a:r>
            <a:r>
              <a:rPr dirty="0" sz="800" spc="-5">
                <a:solidFill>
                  <a:srgbClr val="252573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252573"/>
                </a:solidFill>
                <a:latin typeface="Arial MT"/>
                <a:cs typeface="Arial MT"/>
              </a:rPr>
              <a:t>/</a:t>
            </a:r>
            <a:r>
              <a:rPr dirty="0" sz="800" spc="-5">
                <a:solidFill>
                  <a:srgbClr val="252573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252573"/>
                </a:solidFill>
                <a:latin typeface="Arial MT"/>
                <a:cs typeface="Arial MT"/>
              </a:rPr>
              <a:t>”outside</a:t>
            </a:r>
            <a:r>
              <a:rPr dirty="0" sz="800" spc="-20">
                <a:solidFill>
                  <a:srgbClr val="252573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252573"/>
                </a:solidFill>
                <a:latin typeface="Arial MT"/>
                <a:cs typeface="Arial MT"/>
              </a:rPr>
              <a:t>season”</a:t>
            </a:r>
            <a:r>
              <a:rPr dirty="0" sz="800" spc="210">
                <a:solidFill>
                  <a:srgbClr val="252573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252573"/>
                </a:solidFill>
                <a:latin typeface="Arial MT"/>
                <a:cs typeface="Arial MT"/>
              </a:rPr>
              <a:t>dengan </a:t>
            </a:r>
            <a:r>
              <a:rPr dirty="0" sz="800">
                <a:solidFill>
                  <a:srgbClr val="252573"/>
                </a:solidFill>
                <a:latin typeface="Arial MT"/>
                <a:cs typeface="Arial MT"/>
              </a:rPr>
              <a:t>inflamasi</a:t>
            </a:r>
            <a:r>
              <a:rPr dirty="0" sz="800" spc="-50">
                <a:solidFill>
                  <a:srgbClr val="252573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252573"/>
                </a:solidFill>
                <a:latin typeface="Arial MT"/>
                <a:cs typeface="Arial MT"/>
              </a:rPr>
              <a:t>ringan.</a:t>
            </a:r>
            <a:endParaRPr sz="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800">
                <a:solidFill>
                  <a:srgbClr val="252573"/>
                </a:solidFill>
                <a:latin typeface="Arial MT"/>
                <a:cs typeface="Arial MT"/>
              </a:rPr>
              <a:t>Perlu</a:t>
            </a:r>
            <a:r>
              <a:rPr dirty="0" sz="800" spc="-5">
                <a:solidFill>
                  <a:srgbClr val="252573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252573"/>
                </a:solidFill>
                <a:latin typeface="Arial MT"/>
                <a:cs typeface="Arial MT"/>
              </a:rPr>
              <a:t>diagnosis penunjang</a:t>
            </a:r>
            <a:r>
              <a:rPr dirty="0" sz="800" spc="10">
                <a:solidFill>
                  <a:srgbClr val="252573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252573"/>
                </a:solidFill>
                <a:latin typeface="Arial MT"/>
                <a:cs typeface="Arial MT"/>
              </a:rPr>
              <a:t>lanjutan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2675889" y="7487539"/>
            <a:ext cx="34607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b="1">
                <a:latin typeface="Arial"/>
                <a:cs typeface="Arial"/>
              </a:rPr>
              <a:t>Asma</a:t>
            </a:r>
            <a:r>
              <a:rPr dirty="0" sz="700" spc="-20" b="1">
                <a:latin typeface="Arial"/>
                <a:cs typeface="Arial"/>
              </a:rPr>
              <a:t> </a:t>
            </a:r>
            <a:r>
              <a:rPr dirty="0" sz="700" spc="-50" b="1">
                <a:latin typeface="Arial"/>
                <a:cs typeface="Arial"/>
              </a:rPr>
              <a:t>?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370331" y="4833492"/>
            <a:ext cx="6118860" cy="3452495"/>
            <a:chOff x="370331" y="4833492"/>
            <a:chExt cx="6118860" cy="3452495"/>
          </a:xfrm>
        </p:grpSpPr>
        <p:pic>
          <p:nvPicPr>
            <p:cNvPr id="38" name="object 3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4586" y="7591932"/>
              <a:ext cx="242824" cy="142875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4586" y="5877432"/>
              <a:ext cx="242824" cy="142874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36110" y="6487032"/>
              <a:ext cx="242950" cy="142875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34586" y="8011058"/>
              <a:ext cx="242824" cy="142875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4586" y="7020432"/>
              <a:ext cx="242824" cy="142875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2339721" y="7096632"/>
              <a:ext cx="345440" cy="915035"/>
            </a:xfrm>
            <a:custGeom>
              <a:avLst/>
              <a:gdLst/>
              <a:ahLst/>
              <a:cxnLst/>
              <a:rect l="l" t="t" r="r" b="b"/>
              <a:pathLst>
                <a:path w="345439" h="915034">
                  <a:moveTo>
                    <a:pt x="302641" y="914425"/>
                  </a:moveTo>
                  <a:lnTo>
                    <a:pt x="298805" y="890460"/>
                  </a:lnTo>
                  <a:lnTo>
                    <a:pt x="295910" y="872363"/>
                  </a:lnTo>
                  <a:lnTo>
                    <a:pt x="283044" y="881570"/>
                  </a:lnTo>
                  <a:lnTo>
                    <a:pt x="5207" y="493522"/>
                  </a:lnTo>
                  <a:lnTo>
                    <a:pt x="0" y="497205"/>
                  </a:lnTo>
                  <a:lnTo>
                    <a:pt x="277850" y="885291"/>
                  </a:lnTo>
                  <a:lnTo>
                    <a:pt x="264922" y="894537"/>
                  </a:lnTo>
                  <a:lnTo>
                    <a:pt x="302641" y="914425"/>
                  </a:lnTo>
                  <a:close/>
                </a:path>
                <a:path w="345439" h="915034">
                  <a:moveTo>
                    <a:pt x="302641" y="457200"/>
                  </a:moveTo>
                  <a:lnTo>
                    <a:pt x="296291" y="454025"/>
                  </a:lnTo>
                  <a:lnTo>
                    <a:pt x="264541" y="438150"/>
                  </a:lnTo>
                  <a:lnTo>
                    <a:pt x="264541" y="454025"/>
                  </a:lnTo>
                  <a:lnTo>
                    <a:pt x="45466" y="454025"/>
                  </a:lnTo>
                  <a:lnTo>
                    <a:pt x="45466" y="460375"/>
                  </a:lnTo>
                  <a:lnTo>
                    <a:pt x="264541" y="460375"/>
                  </a:lnTo>
                  <a:lnTo>
                    <a:pt x="264541" y="476250"/>
                  </a:lnTo>
                  <a:lnTo>
                    <a:pt x="296291" y="460375"/>
                  </a:lnTo>
                  <a:lnTo>
                    <a:pt x="302641" y="457200"/>
                  </a:lnTo>
                  <a:close/>
                </a:path>
                <a:path w="345439" h="915034">
                  <a:moveTo>
                    <a:pt x="345440" y="0"/>
                  </a:moveTo>
                  <a:lnTo>
                    <a:pt x="306578" y="17399"/>
                  </a:lnTo>
                  <a:lnTo>
                    <a:pt x="318935" y="27533"/>
                  </a:lnTo>
                  <a:lnTo>
                    <a:pt x="127" y="417068"/>
                  </a:lnTo>
                  <a:lnTo>
                    <a:pt x="5080" y="421132"/>
                  </a:lnTo>
                  <a:lnTo>
                    <a:pt x="323811" y="31521"/>
                  </a:lnTo>
                  <a:lnTo>
                    <a:pt x="336042" y="41529"/>
                  </a:lnTo>
                  <a:lnTo>
                    <a:pt x="340321" y="22606"/>
                  </a:lnTo>
                  <a:lnTo>
                    <a:pt x="3454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382523" y="4845684"/>
              <a:ext cx="6094730" cy="3428365"/>
            </a:xfrm>
            <a:custGeom>
              <a:avLst/>
              <a:gdLst/>
              <a:ahLst/>
              <a:cxnLst/>
              <a:rect l="l" t="t" r="r" b="b"/>
              <a:pathLst>
                <a:path w="6094730" h="3428365">
                  <a:moveTo>
                    <a:pt x="0" y="3428111"/>
                  </a:moveTo>
                  <a:lnTo>
                    <a:pt x="6094476" y="3428111"/>
                  </a:lnTo>
                  <a:lnTo>
                    <a:pt x="6094476" y="0"/>
                  </a:lnTo>
                  <a:lnTo>
                    <a:pt x="0" y="0"/>
                  </a:lnTo>
                  <a:lnTo>
                    <a:pt x="0" y="3428111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18</a:t>
            </a:fld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382524" y="868680"/>
            <a:ext cx="6094730" cy="3429000"/>
          </a:xfrm>
          <a:custGeom>
            <a:avLst/>
            <a:gdLst/>
            <a:ahLst/>
            <a:cxnLst/>
            <a:rect l="l" t="t" r="r" b="b"/>
            <a:pathLst>
              <a:path w="6094730" h="3429000">
                <a:moveTo>
                  <a:pt x="6094349" y="0"/>
                </a:moveTo>
                <a:lnTo>
                  <a:pt x="0" y="0"/>
                </a:lnTo>
                <a:lnTo>
                  <a:pt x="0" y="3429000"/>
                </a:lnTo>
                <a:lnTo>
                  <a:pt x="6094349" y="3429000"/>
                </a:lnTo>
                <a:lnTo>
                  <a:pt x="6094349" y="0"/>
                </a:lnTo>
                <a:close/>
              </a:path>
            </a:pathLst>
          </a:custGeom>
          <a:solidFill>
            <a:srgbClr val="F1F1F1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32605" y="2489453"/>
            <a:ext cx="939165" cy="4527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121920">
              <a:lnSpc>
                <a:spcPct val="100000"/>
              </a:lnSpc>
              <a:spcBef>
                <a:spcPts val="95"/>
              </a:spcBef>
            </a:pPr>
            <a:r>
              <a:rPr dirty="0" sz="700" spc="-10" b="1" i="1">
                <a:latin typeface="Calibri"/>
                <a:cs typeface="Calibri"/>
              </a:rPr>
              <a:t>Change</a:t>
            </a:r>
            <a:r>
              <a:rPr dirty="0" sz="700" spc="-20" b="1" i="1">
                <a:latin typeface="Calibri"/>
                <a:cs typeface="Calibri"/>
              </a:rPr>
              <a:t> </a:t>
            </a:r>
            <a:r>
              <a:rPr dirty="0" sz="700" b="1" i="1">
                <a:latin typeface="Calibri"/>
                <a:cs typeface="Calibri"/>
              </a:rPr>
              <a:t>in</a:t>
            </a:r>
            <a:r>
              <a:rPr dirty="0" sz="700" spc="-10" b="1" i="1">
                <a:latin typeface="Calibri"/>
                <a:cs typeface="Calibri"/>
              </a:rPr>
              <a:t> response </a:t>
            </a:r>
            <a:r>
              <a:rPr dirty="0" sz="700" spc="-25" b="1" i="1">
                <a:latin typeface="Calibri"/>
                <a:cs typeface="Calibri"/>
              </a:rPr>
              <a:t>to</a:t>
            </a:r>
            <a:r>
              <a:rPr dirty="0" sz="700" spc="500" b="1" i="1">
                <a:latin typeface="Calibri"/>
                <a:cs typeface="Calibri"/>
              </a:rPr>
              <a:t> </a:t>
            </a:r>
            <a:r>
              <a:rPr dirty="0" sz="700" spc="-10" b="1" i="1">
                <a:latin typeface="Calibri"/>
                <a:cs typeface="Calibri"/>
              </a:rPr>
              <a:t>mannitol</a:t>
            </a:r>
            <a:r>
              <a:rPr dirty="0" sz="700" spc="5" b="1" i="1">
                <a:latin typeface="Calibri"/>
                <a:cs typeface="Calibri"/>
              </a:rPr>
              <a:t> </a:t>
            </a:r>
            <a:r>
              <a:rPr dirty="0" sz="700" spc="-10" b="1" i="1">
                <a:latin typeface="Calibri"/>
                <a:cs typeface="Calibri"/>
              </a:rPr>
              <a:t>after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dirty="0" sz="700" b="1" i="1">
                <a:latin typeface="Calibri"/>
                <a:cs typeface="Calibri"/>
              </a:rPr>
              <a:t>6</a:t>
            </a:r>
            <a:r>
              <a:rPr dirty="0" sz="700" spc="5" b="1" i="1">
                <a:latin typeface="Calibri"/>
                <a:cs typeface="Calibri"/>
              </a:rPr>
              <a:t> </a:t>
            </a:r>
            <a:r>
              <a:rPr dirty="0" sz="700" b="1" i="1">
                <a:latin typeface="Calibri"/>
                <a:cs typeface="Calibri"/>
              </a:rPr>
              <a:t>-</a:t>
            </a:r>
            <a:r>
              <a:rPr dirty="0" sz="700" spc="-15" b="1" i="1">
                <a:latin typeface="Calibri"/>
                <a:cs typeface="Calibri"/>
              </a:rPr>
              <a:t> </a:t>
            </a:r>
            <a:r>
              <a:rPr dirty="0" sz="700" b="1" i="1">
                <a:latin typeface="Calibri"/>
                <a:cs typeface="Calibri"/>
              </a:rPr>
              <a:t>9 </a:t>
            </a:r>
            <a:r>
              <a:rPr dirty="0" sz="700" spc="-25" b="1" i="1">
                <a:latin typeface="Calibri"/>
                <a:cs typeface="Calibri"/>
              </a:rPr>
              <a:t>wks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dirty="0" sz="700" b="1" i="1">
                <a:latin typeface="Calibri"/>
                <a:cs typeface="Calibri"/>
              </a:rPr>
              <a:t>800 -</a:t>
            </a:r>
            <a:r>
              <a:rPr dirty="0" sz="700" spc="-10" b="1" i="1">
                <a:latin typeface="Calibri"/>
                <a:cs typeface="Calibri"/>
              </a:rPr>
              <a:t> </a:t>
            </a:r>
            <a:r>
              <a:rPr dirty="0" sz="700" b="1" i="1">
                <a:latin typeface="Calibri"/>
                <a:cs typeface="Calibri"/>
              </a:rPr>
              <a:t>2400</a:t>
            </a:r>
            <a:r>
              <a:rPr dirty="0" sz="700">
                <a:latin typeface="Symbol"/>
                <a:cs typeface="Symbol"/>
              </a:rPr>
              <a:t></a:t>
            </a:r>
            <a:r>
              <a:rPr dirty="0" sz="700" b="1" i="1">
                <a:latin typeface="Calibri"/>
                <a:cs typeface="Calibri"/>
              </a:rPr>
              <a:t>g</a:t>
            </a:r>
            <a:r>
              <a:rPr dirty="0" sz="700" spc="5" b="1" i="1">
                <a:latin typeface="Calibri"/>
                <a:cs typeface="Calibri"/>
              </a:rPr>
              <a:t> </a:t>
            </a:r>
            <a:r>
              <a:rPr dirty="0" sz="700" spc="-10" b="1" i="1">
                <a:latin typeface="Calibri"/>
                <a:cs typeface="Calibri"/>
              </a:rPr>
              <a:t>budesonide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1626742" y="3642105"/>
            <a:ext cx="2193290" cy="0"/>
          </a:xfrm>
          <a:custGeom>
            <a:avLst/>
            <a:gdLst/>
            <a:ahLst/>
            <a:cxnLst/>
            <a:rect l="l" t="t" r="r" b="b"/>
            <a:pathLst>
              <a:path w="2193290" h="0">
                <a:moveTo>
                  <a:pt x="0" y="0"/>
                </a:moveTo>
                <a:lnTo>
                  <a:pt x="2193035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075055" y="2320258"/>
            <a:ext cx="158750" cy="9036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700"/>
              </a:lnSpc>
            </a:pPr>
            <a:r>
              <a:rPr dirty="0" sz="750" b="1">
                <a:latin typeface="Calibri"/>
                <a:cs typeface="Calibri"/>
              </a:rPr>
              <a:t>PD</a:t>
            </a:r>
            <a:r>
              <a:rPr dirty="0" sz="750" spc="215" b="1">
                <a:latin typeface="Calibri"/>
                <a:cs typeface="Calibri"/>
              </a:rPr>
              <a:t>  </a:t>
            </a:r>
            <a:r>
              <a:rPr dirty="0" sz="750" b="1">
                <a:latin typeface="Calibri"/>
                <a:cs typeface="Calibri"/>
              </a:rPr>
              <a:t>to</a:t>
            </a:r>
            <a:r>
              <a:rPr dirty="0" sz="750" spc="5" b="1">
                <a:latin typeface="Calibri"/>
                <a:cs typeface="Calibri"/>
              </a:rPr>
              <a:t> </a:t>
            </a:r>
            <a:r>
              <a:rPr dirty="0" sz="750" spc="-10" b="1">
                <a:latin typeface="Calibri"/>
                <a:cs typeface="Calibri"/>
              </a:rPr>
              <a:t>Mannitol</a:t>
            </a:r>
            <a:r>
              <a:rPr dirty="0" sz="750" spc="-15" b="1">
                <a:latin typeface="Calibri"/>
                <a:cs typeface="Calibri"/>
              </a:rPr>
              <a:t> </a:t>
            </a:r>
            <a:r>
              <a:rPr dirty="0" sz="750" spc="-20" b="1">
                <a:latin typeface="Calibri"/>
                <a:cs typeface="Calibri"/>
              </a:rPr>
              <a:t>(mg)</a:t>
            </a:r>
            <a:endParaRPr sz="750">
              <a:latin typeface="Calibri"/>
              <a:cs typeface="Calibri"/>
            </a:endParaRPr>
          </a:p>
          <a:p>
            <a:pPr marL="141605">
              <a:lnSpc>
                <a:spcPts val="425"/>
              </a:lnSpc>
            </a:pPr>
            <a:r>
              <a:rPr dirty="0" sz="450" spc="-25" b="1">
                <a:latin typeface="Calibri"/>
                <a:cs typeface="Calibri"/>
              </a:rPr>
              <a:t>15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1582292" y="1833117"/>
            <a:ext cx="44450" cy="1809114"/>
          </a:xfrm>
          <a:custGeom>
            <a:avLst/>
            <a:gdLst/>
            <a:ahLst/>
            <a:cxnLst/>
            <a:rect l="l" t="t" r="r" b="b"/>
            <a:pathLst>
              <a:path w="44450" h="1809114">
                <a:moveTo>
                  <a:pt x="44450" y="1808987"/>
                </a:moveTo>
                <a:lnTo>
                  <a:pt x="44450" y="0"/>
                </a:lnTo>
              </a:path>
              <a:path w="44450" h="1809114">
                <a:moveTo>
                  <a:pt x="0" y="1808987"/>
                </a:moveTo>
                <a:lnTo>
                  <a:pt x="44450" y="1808987"/>
                </a:lnTo>
              </a:path>
              <a:path w="44450" h="1809114">
                <a:moveTo>
                  <a:pt x="0" y="904874"/>
                </a:moveTo>
                <a:lnTo>
                  <a:pt x="44450" y="904874"/>
                </a:lnTo>
              </a:path>
              <a:path w="44450" h="1809114">
                <a:moveTo>
                  <a:pt x="0" y="761"/>
                </a:moveTo>
                <a:lnTo>
                  <a:pt x="44450" y="761"/>
                </a:lnTo>
              </a:path>
              <a:path w="44450" h="1809114">
                <a:moveTo>
                  <a:pt x="22987" y="1537461"/>
                </a:moveTo>
                <a:lnTo>
                  <a:pt x="44450" y="1537461"/>
                </a:lnTo>
              </a:path>
              <a:path w="44450" h="1809114">
                <a:moveTo>
                  <a:pt x="22987" y="1377187"/>
                </a:moveTo>
                <a:lnTo>
                  <a:pt x="44450" y="1377187"/>
                </a:lnTo>
              </a:path>
              <a:path w="44450" h="1809114">
                <a:moveTo>
                  <a:pt x="22987" y="1264411"/>
                </a:moveTo>
                <a:lnTo>
                  <a:pt x="44450" y="1264411"/>
                </a:lnTo>
              </a:path>
              <a:path w="44450" h="1809114">
                <a:moveTo>
                  <a:pt x="22987" y="1177924"/>
                </a:moveTo>
                <a:lnTo>
                  <a:pt x="44450" y="1177924"/>
                </a:lnTo>
              </a:path>
              <a:path w="44450" h="1809114">
                <a:moveTo>
                  <a:pt x="22987" y="1104899"/>
                </a:moveTo>
                <a:lnTo>
                  <a:pt x="44450" y="1104899"/>
                </a:lnTo>
              </a:path>
              <a:path w="44450" h="1809114">
                <a:moveTo>
                  <a:pt x="22987" y="1045336"/>
                </a:moveTo>
                <a:lnTo>
                  <a:pt x="44450" y="1045336"/>
                </a:lnTo>
              </a:path>
              <a:path w="44450" h="1809114">
                <a:moveTo>
                  <a:pt x="22987" y="992251"/>
                </a:moveTo>
                <a:lnTo>
                  <a:pt x="44450" y="992251"/>
                </a:lnTo>
              </a:path>
              <a:path w="44450" h="1809114">
                <a:moveTo>
                  <a:pt x="22987" y="946149"/>
                </a:moveTo>
                <a:lnTo>
                  <a:pt x="44450" y="946149"/>
                </a:lnTo>
              </a:path>
              <a:path w="44450" h="1809114">
                <a:moveTo>
                  <a:pt x="22987" y="632586"/>
                </a:moveTo>
                <a:lnTo>
                  <a:pt x="44450" y="632586"/>
                </a:lnTo>
              </a:path>
              <a:path w="44450" h="1809114">
                <a:moveTo>
                  <a:pt x="22987" y="473836"/>
                </a:moveTo>
                <a:lnTo>
                  <a:pt x="44450" y="473836"/>
                </a:lnTo>
              </a:path>
              <a:path w="44450" h="1809114">
                <a:moveTo>
                  <a:pt x="22987" y="361187"/>
                </a:moveTo>
                <a:lnTo>
                  <a:pt x="44450" y="361187"/>
                </a:lnTo>
              </a:path>
              <a:path w="44450" h="1809114">
                <a:moveTo>
                  <a:pt x="22987" y="273050"/>
                </a:moveTo>
                <a:lnTo>
                  <a:pt x="44450" y="273050"/>
                </a:lnTo>
              </a:path>
              <a:path w="44450" h="1809114">
                <a:moveTo>
                  <a:pt x="22987" y="201675"/>
                </a:moveTo>
                <a:lnTo>
                  <a:pt x="44450" y="201675"/>
                </a:lnTo>
              </a:path>
              <a:path w="44450" h="1809114">
                <a:moveTo>
                  <a:pt x="22987" y="141350"/>
                </a:moveTo>
                <a:lnTo>
                  <a:pt x="44450" y="141350"/>
                </a:lnTo>
              </a:path>
              <a:path w="44450" h="1809114">
                <a:moveTo>
                  <a:pt x="22987" y="88900"/>
                </a:moveTo>
                <a:lnTo>
                  <a:pt x="44450" y="88900"/>
                </a:lnTo>
              </a:path>
              <a:path w="44450" h="1809114">
                <a:moveTo>
                  <a:pt x="22987" y="42925"/>
                </a:moveTo>
                <a:lnTo>
                  <a:pt x="44450" y="42925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422146" y="3640582"/>
            <a:ext cx="110489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750" spc="-25" b="1">
                <a:latin typeface="Calibri"/>
                <a:cs typeface="Calibri"/>
              </a:rPr>
              <a:t>10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61821" y="2737230"/>
            <a:ext cx="159385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750" spc="-25" b="1">
                <a:latin typeface="Calibri"/>
                <a:cs typeface="Calibri"/>
              </a:rPr>
              <a:t>100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00861" y="1832864"/>
            <a:ext cx="208279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750" spc="-20" b="1">
                <a:latin typeface="Calibri"/>
                <a:cs typeface="Calibri"/>
              </a:rPr>
              <a:t>1000</a:t>
            </a:r>
            <a:endParaRPr sz="750">
              <a:latin typeface="Calibri"/>
              <a:cs typeface="Calibri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9942" y="1989454"/>
            <a:ext cx="787400" cy="1377950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2255773" y="3752163"/>
            <a:ext cx="126873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  <a:tabLst>
                <a:tab pos="651510" algn="l"/>
                <a:tab pos="1186180" algn="l"/>
              </a:tabLst>
            </a:pPr>
            <a:r>
              <a:rPr dirty="0" sz="850" b="1">
                <a:latin typeface="Calibri"/>
                <a:cs typeface="Calibri"/>
              </a:rPr>
              <a:t>Pre</a:t>
            </a:r>
            <a:r>
              <a:rPr dirty="0" sz="850" spc="-20" b="1">
                <a:latin typeface="Calibri"/>
                <a:cs typeface="Calibri"/>
              </a:rPr>
              <a:t> </a:t>
            </a:r>
            <a:r>
              <a:rPr dirty="0" sz="850" b="1">
                <a:latin typeface="Calibri"/>
                <a:cs typeface="Calibri"/>
              </a:rPr>
              <a:t>R</a:t>
            </a:r>
            <a:r>
              <a:rPr dirty="0" sz="850" spc="240" b="1">
                <a:latin typeface="Calibri"/>
                <a:cs typeface="Calibri"/>
              </a:rPr>
              <a:t>  </a:t>
            </a:r>
            <a:r>
              <a:rPr dirty="0" baseline="-11111" sz="1125" spc="-75" b="1">
                <a:latin typeface="Calibri"/>
                <a:cs typeface="Calibri"/>
              </a:rPr>
              <a:t>x</a:t>
            </a:r>
            <a:r>
              <a:rPr dirty="0" baseline="-11111" sz="1125" b="1">
                <a:latin typeface="Calibri"/>
                <a:cs typeface="Calibri"/>
              </a:rPr>
              <a:t>	</a:t>
            </a:r>
            <a:r>
              <a:rPr dirty="0" sz="850" b="1">
                <a:latin typeface="Calibri"/>
                <a:cs typeface="Calibri"/>
              </a:rPr>
              <a:t>During</a:t>
            </a:r>
            <a:r>
              <a:rPr dirty="0" sz="850" spc="-15" b="1">
                <a:latin typeface="Calibri"/>
                <a:cs typeface="Calibri"/>
              </a:rPr>
              <a:t> </a:t>
            </a:r>
            <a:r>
              <a:rPr dirty="0" sz="850" spc="-50" b="1">
                <a:latin typeface="Calibri"/>
                <a:cs typeface="Calibri"/>
              </a:rPr>
              <a:t>R</a:t>
            </a:r>
            <a:r>
              <a:rPr dirty="0" sz="850" b="1">
                <a:latin typeface="Calibri"/>
                <a:cs typeface="Calibri"/>
              </a:rPr>
              <a:t>	</a:t>
            </a:r>
            <a:r>
              <a:rPr dirty="0" baseline="-11111" sz="1125" spc="-75" b="1">
                <a:latin typeface="Calibri"/>
                <a:cs typeface="Calibri"/>
              </a:rPr>
              <a:t>x</a:t>
            </a:r>
            <a:endParaRPr baseline="-11111" sz="1125">
              <a:latin typeface="Calibri"/>
              <a:cs typeface="Calibri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1865629" y="2163317"/>
            <a:ext cx="1633855" cy="860425"/>
            <a:chOff x="1865629" y="2163317"/>
            <a:chExt cx="1633855" cy="860425"/>
          </a:xfrm>
        </p:grpSpPr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65629" y="2691129"/>
              <a:ext cx="104775" cy="332613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96741" y="2163317"/>
              <a:ext cx="102362" cy="295275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801522" y="4074033"/>
            <a:ext cx="144462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700" spc="-10" b="1" i="1">
                <a:latin typeface="Calibri"/>
                <a:cs typeface="Calibri"/>
              </a:rPr>
              <a:t>Gmean </a:t>
            </a:r>
            <a:r>
              <a:rPr dirty="0" sz="700" b="1" i="1">
                <a:latin typeface="Calibri"/>
                <a:cs typeface="Calibri"/>
              </a:rPr>
              <a:t>PD</a:t>
            </a:r>
            <a:r>
              <a:rPr dirty="0" baseline="-18518" sz="675" b="1" i="1">
                <a:latin typeface="Calibri"/>
                <a:cs typeface="Calibri"/>
              </a:rPr>
              <a:t>15</a:t>
            </a:r>
            <a:r>
              <a:rPr dirty="0" baseline="-18518" sz="675" spc="75" b="1" i="1">
                <a:latin typeface="Calibri"/>
                <a:cs typeface="Calibri"/>
              </a:rPr>
              <a:t> </a:t>
            </a:r>
            <a:r>
              <a:rPr dirty="0" sz="700" b="1" i="1">
                <a:latin typeface="Calibri"/>
                <a:cs typeface="Calibri"/>
              </a:rPr>
              <a:t>(95%CI)</a:t>
            </a:r>
            <a:r>
              <a:rPr dirty="0" sz="700" spc="20" b="1" i="1">
                <a:latin typeface="Calibri"/>
                <a:cs typeface="Calibri"/>
              </a:rPr>
              <a:t> </a:t>
            </a:r>
            <a:r>
              <a:rPr dirty="0" sz="700" b="1" i="1">
                <a:latin typeface="Calibri"/>
                <a:cs typeface="Calibri"/>
              </a:rPr>
              <a:t>:</a:t>
            </a:r>
            <a:r>
              <a:rPr dirty="0" sz="700" spc="-10" b="1" i="1">
                <a:latin typeface="Calibri"/>
                <a:cs typeface="Calibri"/>
              </a:rPr>
              <a:t> </a:t>
            </a:r>
            <a:r>
              <a:rPr dirty="0" sz="700" b="1">
                <a:latin typeface="Calibri"/>
                <a:cs typeface="Calibri"/>
              </a:rPr>
              <a:t>78</a:t>
            </a:r>
            <a:r>
              <a:rPr dirty="0" sz="700" spc="5" b="1">
                <a:latin typeface="Calibri"/>
                <a:cs typeface="Calibri"/>
              </a:rPr>
              <a:t> </a:t>
            </a:r>
            <a:r>
              <a:rPr dirty="0" sz="700" b="1">
                <a:latin typeface="Calibri"/>
                <a:cs typeface="Calibri"/>
              </a:rPr>
              <a:t>mg</a:t>
            </a:r>
            <a:r>
              <a:rPr dirty="0" sz="700" spc="-5" b="1">
                <a:latin typeface="Calibri"/>
                <a:cs typeface="Calibri"/>
              </a:rPr>
              <a:t> </a:t>
            </a:r>
            <a:r>
              <a:rPr dirty="0" sz="700" b="1">
                <a:latin typeface="Calibri"/>
                <a:cs typeface="Calibri"/>
              </a:rPr>
              <a:t>(51,</a:t>
            </a:r>
            <a:r>
              <a:rPr dirty="0" sz="700" spc="10" b="1">
                <a:latin typeface="Calibri"/>
                <a:cs typeface="Calibri"/>
              </a:rPr>
              <a:t> </a:t>
            </a:r>
            <a:r>
              <a:rPr dirty="0" sz="700" spc="-20" b="1">
                <a:latin typeface="Calibri"/>
                <a:cs typeface="Calibri"/>
              </a:rPr>
              <a:t>117)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221482" y="4074033"/>
            <a:ext cx="66992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700" b="1">
                <a:latin typeface="Calibri"/>
                <a:cs typeface="Calibri"/>
              </a:rPr>
              <a:t>289</a:t>
            </a:r>
            <a:r>
              <a:rPr dirty="0" sz="700" spc="-5" b="1">
                <a:latin typeface="Calibri"/>
                <a:cs typeface="Calibri"/>
              </a:rPr>
              <a:t> </a:t>
            </a:r>
            <a:r>
              <a:rPr dirty="0" sz="700" b="1">
                <a:latin typeface="Calibri"/>
                <a:cs typeface="Calibri"/>
              </a:rPr>
              <a:t>mg</a:t>
            </a:r>
            <a:r>
              <a:rPr dirty="0" sz="700" spc="-10" b="1">
                <a:latin typeface="Calibri"/>
                <a:cs typeface="Calibri"/>
              </a:rPr>
              <a:t> </a:t>
            </a:r>
            <a:r>
              <a:rPr dirty="0" sz="700" b="1">
                <a:latin typeface="Calibri"/>
                <a:cs typeface="Calibri"/>
              </a:rPr>
              <a:t>(202,</a:t>
            </a:r>
            <a:r>
              <a:rPr dirty="0" sz="700" spc="10" b="1">
                <a:latin typeface="Calibri"/>
                <a:cs typeface="Calibri"/>
              </a:rPr>
              <a:t> </a:t>
            </a:r>
            <a:r>
              <a:rPr dirty="0" sz="700" spc="-20" b="1">
                <a:latin typeface="Calibri"/>
                <a:cs typeface="Calibri"/>
              </a:rPr>
              <a:t>414)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419600" y="4074033"/>
            <a:ext cx="23304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700" b="1">
                <a:latin typeface="Calibri"/>
                <a:cs typeface="Calibri"/>
              </a:rPr>
              <a:t>n</a:t>
            </a:r>
            <a:r>
              <a:rPr dirty="0" sz="700" spc="-10" b="1">
                <a:latin typeface="Calibri"/>
                <a:cs typeface="Calibri"/>
              </a:rPr>
              <a:t> </a:t>
            </a:r>
            <a:r>
              <a:rPr dirty="0" sz="700" b="1">
                <a:latin typeface="Calibri"/>
                <a:cs typeface="Calibri"/>
              </a:rPr>
              <a:t>=</a:t>
            </a:r>
            <a:r>
              <a:rPr dirty="0" sz="700" spc="-10" b="1">
                <a:latin typeface="Calibri"/>
                <a:cs typeface="Calibri"/>
              </a:rPr>
              <a:t> </a:t>
            </a:r>
            <a:r>
              <a:rPr dirty="0" sz="700" spc="-25" b="1">
                <a:latin typeface="Calibri"/>
                <a:cs typeface="Calibri"/>
              </a:rPr>
              <a:t>18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176904" y="3397122"/>
            <a:ext cx="39814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800" b="1" i="1">
                <a:latin typeface="Calibri"/>
                <a:cs typeface="Calibri"/>
              </a:rPr>
              <a:t>p &lt;</a:t>
            </a:r>
            <a:r>
              <a:rPr dirty="0" sz="800" spc="-5" b="1" i="1">
                <a:latin typeface="Calibri"/>
                <a:cs typeface="Calibri"/>
              </a:rPr>
              <a:t> </a:t>
            </a:r>
            <a:r>
              <a:rPr dirty="0" sz="800" spc="-20" b="1" i="1">
                <a:latin typeface="Calibri"/>
                <a:cs typeface="Calibri"/>
              </a:rPr>
              <a:t>0.001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887978" y="1880742"/>
            <a:ext cx="36195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dirty="0" sz="700" b="1" i="1">
                <a:latin typeface="Calibri"/>
                <a:cs typeface="Calibri"/>
              </a:rPr>
              <a:t>635mg</a:t>
            </a:r>
            <a:r>
              <a:rPr dirty="0" sz="700" spc="-15" b="1" i="1">
                <a:latin typeface="Calibri"/>
                <a:cs typeface="Calibri"/>
              </a:rPr>
              <a:t> </a:t>
            </a:r>
            <a:r>
              <a:rPr dirty="0" sz="700" spc="-25" b="1" i="1">
                <a:latin typeface="Calibri"/>
                <a:cs typeface="Calibri"/>
              </a:rPr>
              <a:t>of</a:t>
            </a:r>
            <a:r>
              <a:rPr dirty="0" sz="700" spc="500" b="1" i="1">
                <a:latin typeface="Calibri"/>
                <a:cs typeface="Calibri"/>
              </a:rPr>
              <a:t> </a:t>
            </a:r>
            <a:r>
              <a:rPr dirty="0" sz="700" spc="-10" b="1" i="1">
                <a:latin typeface="Calibri"/>
                <a:cs typeface="Calibri"/>
              </a:rPr>
              <a:t>mannitol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3186430" y="1866645"/>
            <a:ext cx="669290" cy="780415"/>
          </a:xfrm>
          <a:custGeom>
            <a:avLst/>
            <a:gdLst/>
            <a:ahLst/>
            <a:cxnLst/>
            <a:rect l="l" t="t" r="r" b="b"/>
            <a:pathLst>
              <a:path w="669289" h="780414">
                <a:moveTo>
                  <a:pt x="131191" y="128270"/>
                </a:moveTo>
                <a:lnTo>
                  <a:pt x="98640" y="110744"/>
                </a:lnTo>
                <a:lnTo>
                  <a:pt x="93941" y="108216"/>
                </a:lnTo>
                <a:lnTo>
                  <a:pt x="102349" y="106934"/>
                </a:lnTo>
                <a:lnTo>
                  <a:pt x="98552" y="81788"/>
                </a:lnTo>
                <a:lnTo>
                  <a:pt x="90258" y="83058"/>
                </a:lnTo>
                <a:lnTo>
                  <a:pt x="120015" y="52959"/>
                </a:lnTo>
                <a:lnTo>
                  <a:pt x="0" y="109347"/>
                </a:lnTo>
                <a:lnTo>
                  <a:pt x="131191" y="128270"/>
                </a:lnTo>
                <a:close/>
              </a:path>
              <a:path w="669289" h="780414">
                <a:moveTo>
                  <a:pt x="152654" y="99441"/>
                </a:moveTo>
                <a:lnTo>
                  <a:pt x="148844" y="74295"/>
                </a:lnTo>
                <a:lnTo>
                  <a:pt x="123698" y="78105"/>
                </a:lnTo>
                <a:lnTo>
                  <a:pt x="127508" y="103251"/>
                </a:lnTo>
                <a:lnTo>
                  <a:pt x="152654" y="99441"/>
                </a:lnTo>
                <a:close/>
              </a:path>
              <a:path w="669289" h="780414">
                <a:moveTo>
                  <a:pt x="202819" y="91948"/>
                </a:moveTo>
                <a:lnTo>
                  <a:pt x="199136" y="66802"/>
                </a:lnTo>
                <a:lnTo>
                  <a:pt x="173990" y="70612"/>
                </a:lnTo>
                <a:lnTo>
                  <a:pt x="177673" y="95758"/>
                </a:lnTo>
                <a:lnTo>
                  <a:pt x="202819" y="91948"/>
                </a:lnTo>
                <a:close/>
              </a:path>
              <a:path w="669289" h="780414">
                <a:moveTo>
                  <a:pt x="253111" y="84455"/>
                </a:moveTo>
                <a:lnTo>
                  <a:pt x="249301" y="59309"/>
                </a:lnTo>
                <a:lnTo>
                  <a:pt x="224282" y="63119"/>
                </a:lnTo>
                <a:lnTo>
                  <a:pt x="227965" y="88265"/>
                </a:lnTo>
                <a:lnTo>
                  <a:pt x="253111" y="84455"/>
                </a:lnTo>
                <a:close/>
              </a:path>
              <a:path w="669289" h="780414">
                <a:moveTo>
                  <a:pt x="303276" y="76962"/>
                </a:moveTo>
                <a:lnTo>
                  <a:pt x="299593" y="51816"/>
                </a:lnTo>
                <a:lnTo>
                  <a:pt x="274447" y="55626"/>
                </a:lnTo>
                <a:lnTo>
                  <a:pt x="278257" y="80772"/>
                </a:lnTo>
                <a:lnTo>
                  <a:pt x="303276" y="76962"/>
                </a:lnTo>
                <a:close/>
              </a:path>
              <a:path w="669289" h="780414">
                <a:moveTo>
                  <a:pt x="353568" y="69469"/>
                </a:moveTo>
                <a:lnTo>
                  <a:pt x="349885" y="44323"/>
                </a:lnTo>
                <a:lnTo>
                  <a:pt x="324739" y="48133"/>
                </a:lnTo>
                <a:lnTo>
                  <a:pt x="328422" y="73279"/>
                </a:lnTo>
                <a:lnTo>
                  <a:pt x="353568" y="69469"/>
                </a:lnTo>
                <a:close/>
              </a:path>
              <a:path w="669289" h="780414">
                <a:moveTo>
                  <a:pt x="403860" y="61976"/>
                </a:moveTo>
                <a:lnTo>
                  <a:pt x="400050" y="36830"/>
                </a:lnTo>
                <a:lnTo>
                  <a:pt x="374904" y="40640"/>
                </a:lnTo>
                <a:lnTo>
                  <a:pt x="378714" y="65786"/>
                </a:lnTo>
                <a:lnTo>
                  <a:pt x="403860" y="61976"/>
                </a:lnTo>
                <a:close/>
              </a:path>
              <a:path w="669289" h="780414">
                <a:moveTo>
                  <a:pt x="454025" y="54483"/>
                </a:moveTo>
                <a:lnTo>
                  <a:pt x="450342" y="29337"/>
                </a:lnTo>
                <a:lnTo>
                  <a:pt x="425196" y="33147"/>
                </a:lnTo>
                <a:lnTo>
                  <a:pt x="429006" y="58293"/>
                </a:lnTo>
                <a:lnTo>
                  <a:pt x="454025" y="54483"/>
                </a:lnTo>
                <a:close/>
              </a:path>
              <a:path w="669289" h="780414">
                <a:moveTo>
                  <a:pt x="456057" y="538226"/>
                </a:moveTo>
                <a:lnTo>
                  <a:pt x="424268" y="523494"/>
                </a:lnTo>
                <a:lnTo>
                  <a:pt x="392976" y="508990"/>
                </a:lnTo>
                <a:lnTo>
                  <a:pt x="392976" y="534504"/>
                </a:lnTo>
                <a:lnTo>
                  <a:pt x="392684" y="533082"/>
                </a:lnTo>
                <a:lnTo>
                  <a:pt x="392976" y="534504"/>
                </a:lnTo>
                <a:lnTo>
                  <a:pt x="392976" y="508990"/>
                </a:lnTo>
                <a:lnTo>
                  <a:pt x="335788" y="482473"/>
                </a:lnTo>
                <a:lnTo>
                  <a:pt x="405384" y="595249"/>
                </a:lnTo>
                <a:lnTo>
                  <a:pt x="396900" y="553732"/>
                </a:lnTo>
                <a:lnTo>
                  <a:pt x="403352" y="559435"/>
                </a:lnTo>
                <a:lnTo>
                  <a:pt x="420116" y="540385"/>
                </a:lnTo>
                <a:lnTo>
                  <a:pt x="413804" y="534758"/>
                </a:lnTo>
                <a:lnTo>
                  <a:pt x="456057" y="538226"/>
                </a:lnTo>
                <a:close/>
              </a:path>
              <a:path w="669289" h="780414">
                <a:moveTo>
                  <a:pt x="458216" y="574040"/>
                </a:moveTo>
                <a:lnTo>
                  <a:pt x="439166" y="557276"/>
                </a:lnTo>
                <a:lnTo>
                  <a:pt x="422275" y="576199"/>
                </a:lnTo>
                <a:lnTo>
                  <a:pt x="441325" y="593090"/>
                </a:lnTo>
                <a:lnTo>
                  <a:pt x="458216" y="574040"/>
                </a:lnTo>
                <a:close/>
              </a:path>
              <a:path w="669289" h="780414">
                <a:moveTo>
                  <a:pt x="496189" y="607822"/>
                </a:moveTo>
                <a:lnTo>
                  <a:pt x="477139" y="590931"/>
                </a:lnTo>
                <a:lnTo>
                  <a:pt x="460248" y="609981"/>
                </a:lnTo>
                <a:lnTo>
                  <a:pt x="479298" y="626884"/>
                </a:lnTo>
                <a:lnTo>
                  <a:pt x="496189" y="607822"/>
                </a:lnTo>
                <a:close/>
              </a:path>
              <a:path w="669289" h="780414">
                <a:moveTo>
                  <a:pt x="504317" y="46990"/>
                </a:moveTo>
                <a:lnTo>
                  <a:pt x="500507" y="21844"/>
                </a:lnTo>
                <a:lnTo>
                  <a:pt x="475488" y="25654"/>
                </a:lnTo>
                <a:lnTo>
                  <a:pt x="479171" y="50800"/>
                </a:lnTo>
                <a:lnTo>
                  <a:pt x="504317" y="46990"/>
                </a:lnTo>
                <a:close/>
              </a:path>
              <a:path w="669289" h="780414">
                <a:moveTo>
                  <a:pt x="534162" y="641604"/>
                </a:moveTo>
                <a:lnTo>
                  <a:pt x="515112" y="624713"/>
                </a:lnTo>
                <a:lnTo>
                  <a:pt x="498348" y="643636"/>
                </a:lnTo>
                <a:lnTo>
                  <a:pt x="517271" y="660527"/>
                </a:lnTo>
                <a:lnTo>
                  <a:pt x="534162" y="641604"/>
                </a:lnTo>
                <a:close/>
              </a:path>
              <a:path w="669289" h="780414">
                <a:moveTo>
                  <a:pt x="554609" y="39497"/>
                </a:moveTo>
                <a:lnTo>
                  <a:pt x="550799" y="14351"/>
                </a:lnTo>
                <a:lnTo>
                  <a:pt x="525653" y="18161"/>
                </a:lnTo>
                <a:lnTo>
                  <a:pt x="529463" y="43307"/>
                </a:lnTo>
                <a:lnTo>
                  <a:pt x="554609" y="39497"/>
                </a:lnTo>
                <a:close/>
              </a:path>
              <a:path w="669289" h="780414">
                <a:moveTo>
                  <a:pt x="572135" y="675259"/>
                </a:moveTo>
                <a:lnTo>
                  <a:pt x="553212" y="658380"/>
                </a:lnTo>
                <a:lnTo>
                  <a:pt x="536321" y="677430"/>
                </a:lnTo>
                <a:lnTo>
                  <a:pt x="555244" y="694309"/>
                </a:lnTo>
                <a:lnTo>
                  <a:pt x="572135" y="675259"/>
                </a:lnTo>
                <a:close/>
              </a:path>
              <a:path w="669289" h="780414">
                <a:moveTo>
                  <a:pt x="604774" y="32004"/>
                </a:moveTo>
                <a:lnTo>
                  <a:pt x="601091" y="6858"/>
                </a:lnTo>
                <a:lnTo>
                  <a:pt x="575945" y="10668"/>
                </a:lnTo>
                <a:lnTo>
                  <a:pt x="579628" y="35814"/>
                </a:lnTo>
                <a:lnTo>
                  <a:pt x="604774" y="32004"/>
                </a:lnTo>
                <a:close/>
              </a:path>
              <a:path w="669289" h="780414">
                <a:moveTo>
                  <a:pt x="610108" y="709041"/>
                </a:moveTo>
                <a:lnTo>
                  <a:pt x="591185" y="692150"/>
                </a:lnTo>
                <a:lnTo>
                  <a:pt x="574294" y="711073"/>
                </a:lnTo>
                <a:lnTo>
                  <a:pt x="593217" y="727964"/>
                </a:lnTo>
                <a:lnTo>
                  <a:pt x="610108" y="709041"/>
                </a:lnTo>
                <a:close/>
              </a:path>
              <a:path w="669289" h="780414">
                <a:moveTo>
                  <a:pt x="648081" y="742708"/>
                </a:moveTo>
                <a:lnTo>
                  <a:pt x="629158" y="725805"/>
                </a:lnTo>
                <a:lnTo>
                  <a:pt x="612267" y="744855"/>
                </a:lnTo>
                <a:lnTo>
                  <a:pt x="631317" y="761758"/>
                </a:lnTo>
                <a:lnTo>
                  <a:pt x="648081" y="742708"/>
                </a:lnTo>
                <a:close/>
              </a:path>
              <a:path w="669289" h="780414">
                <a:moveTo>
                  <a:pt x="651129" y="25146"/>
                </a:moveTo>
                <a:lnTo>
                  <a:pt x="647446" y="0"/>
                </a:lnTo>
                <a:lnTo>
                  <a:pt x="626237" y="3175"/>
                </a:lnTo>
                <a:lnTo>
                  <a:pt x="629920" y="28321"/>
                </a:lnTo>
                <a:lnTo>
                  <a:pt x="651129" y="25146"/>
                </a:lnTo>
                <a:close/>
              </a:path>
              <a:path w="669289" h="780414">
                <a:moveTo>
                  <a:pt x="668782" y="761111"/>
                </a:moveTo>
                <a:lnTo>
                  <a:pt x="667131" y="759587"/>
                </a:lnTo>
                <a:lnTo>
                  <a:pt x="650240" y="778510"/>
                </a:lnTo>
                <a:lnTo>
                  <a:pt x="652018" y="780034"/>
                </a:lnTo>
                <a:lnTo>
                  <a:pt x="668782" y="7611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4159250" y="3852417"/>
            <a:ext cx="12909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Calibri"/>
                <a:cs typeface="Calibri"/>
              </a:rPr>
              <a:t>J Brannan</a:t>
            </a:r>
            <a:r>
              <a:rPr dirty="0" sz="900" spc="-3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2002</a:t>
            </a:r>
            <a:r>
              <a:rPr dirty="0" sz="900" spc="5" i="1">
                <a:latin typeface="Calibri"/>
                <a:cs typeface="Calibri"/>
              </a:rPr>
              <a:t> </a:t>
            </a:r>
            <a:r>
              <a:rPr dirty="0" sz="900" spc="-10" i="1">
                <a:latin typeface="Calibri"/>
                <a:cs typeface="Calibri"/>
              </a:rPr>
              <a:t>Respirology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61923" y="882316"/>
            <a:ext cx="3702050" cy="1023619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90"/>
              </a:spcBef>
              <a:tabLst>
                <a:tab pos="1748789" algn="l"/>
              </a:tabLst>
            </a:pPr>
            <a:r>
              <a:rPr dirty="0" sz="1800" spc="-10">
                <a:solidFill>
                  <a:srgbClr val="404040"/>
                </a:solidFill>
                <a:latin typeface="Calibri"/>
                <a:cs typeface="Calibri"/>
              </a:rPr>
              <a:t>Penelitian</a:t>
            </a:r>
            <a:r>
              <a:rPr dirty="0" sz="1800" spc="-2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404040"/>
                </a:solidFill>
                <a:latin typeface="Calibri"/>
                <a:cs typeface="Calibri"/>
              </a:rPr>
              <a:t>terkait</a:t>
            </a:r>
            <a:r>
              <a:rPr dirty="0" sz="1800">
                <a:solidFill>
                  <a:srgbClr val="404040"/>
                </a:solidFill>
                <a:latin typeface="Calibri"/>
                <a:cs typeface="Calibri"/>
              </a:rPr>
              <a:t>	</a:t>
            </a:r>
            <a:r>
              <a:rPr dirty="0" u="sng" sz="140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 MT"/>
                <a:cs typeface="Arial MT"/>
              </a:rPr>
              <a:t>Monitoring</a:t>
            </a:r>
            <a:r>
              <a:rPr dirty="0" u="sng" sz="1400" spc="-25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40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 MT"/>
                <a:cs typeface="Arial MT"/>
              </a:rPr>
              <a:t>terapi</a:t>
            </a:r>
            <a:r>
              <a:rPr dirty="0" u="sng" sz="1400" spc="-3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400" spc="-1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 MT"/>
                <a:cs typeface="Arial MT"/>
              </a:rPr>
              <a:t>steroid</a:t>
            </a:r>
            <a:endParaRPr sz="1400">
              <a:latin typeface="Arial MT"/>
              <a:cs typeface="Arial MT"/>
            </a:endParaRPr>
          </a:p>
          <a:p>
            <a:pPr marL="171450">
              <a:lnSpc>
                <a:spcPts val="1400"/>
              </a:lnSpc>
              <a:spcBef>
                <a:spcPts val="725"/>
              </a:spcBef>
            </a:pPr>
            <a:r>
              <a:rPr dirty="0" sz="1200">
                <a:solidFill>
                  <a:srgbClr val="660033"/>
                </a:solidFill>
                <a:latin typeface="Malgun Gothic"/>
                <a:cs typeface="Malgun Gothic"/>
              </a:rPr>
              <a:t>Manitol</a:t>
            </a:r>
            <a:r>
              <a:rPr dirty="0" sz="1200" spc="-50">
                <a:solidFill>
                  <a:srgbClr val="660033"/>
                </a:solidFill>
                <a:latin typeface="Malgun Gothic"/>
                <a:cs typeface="Malgun Gothic"/>
              </a:rPr>
              <a:t> </a:t>
            </a:r>
            <a:r>
              <a:rPr dirty="0" sz="1200">
                <a:solidFill>
                  <a:srgbClr val="660033"/>
                </a:solidFill>
                <a:latin typeface="Malgun Gothic"/>
                <a:cs typeface="Malgun Gothic"/>
              </a:rPr>
              <a:t>-</a:t>
            </a:r>
            <a:r>
              <a:rPr dirty="0" sz="1200" spc="-55">
                <a:solidFill>
                  <a:srgbClr val="660033"/>
                </a:solidFill>
                <a:latin typeface="Malgun Gothic"/>
                <a:cs typeface="Malgun Gothic"/>
              </a:rPr>
              <a:t> </a:t>
            </a:r>
            <a:r>
              <a:rPr dirty="0" sz="1200">
                <a:solidFill>
                  <a:srgbClr val="660033"/>
                </a:solidFill>
                <a:latin typeface="Malgun Gothic"/>
                <a:cs typeface="Malgun Gothic"/>
              </a:rPr>
              <a:t>useful</a:t>
            </a:r>
            <a:r>
              <a:rPr dirty="0" sz="1200" spc="-50">
                <a:solidFill>
                  <a:srgbClr val="660033"/>
                </a:solidFill>
                <a:latin typeface="Malgun Gothic"/>
                <a:cs typeface="Malgun Gothic"/>
              </a:rPr>
              <a:t> </a:t>
            </a:r>
            <a:r>
              <a:rPr dirty="0" sz="1200">
                <a:solidFill>
                  <a:srgbClr val="660033"/>
                </a:solidFill>
                <a:latin typeface="Malgun Gothic"/>
                <a:cs typeface="Malgun Gothic"/>
              </a:rPr>
              <a:t>in</a:t>
            </a:r>
            <a:r>
              <a:rPr dirty="0" sz="1200" spc="-65">
                <a:solidFill>
                  <a:srgbClr val="660033"/>
                </a:solidFill>
                <a:latin typeface="Malgun Gothic"/>
                <a:cs typeface="Malgun Gothic"/>
              </a:rPr>
              <a:t> </a:t>
            </a:r>
            <a:r>
              <a:rPr dirty="0" sz="1200">
                <a:solidFill>
                  <a:srgbClr val="660033"/>
                </a:solidFill>
                <a:latin typeface="Malgun Gothic"/>
                <a:cs typeface="Malgun Gothic"/>
              </a:rPr>
              <a:t>monitoring</a:t>
            </a:r>
            <a:r>
              <a:rPr dirty="0" sz="1200" spc="-55">
                <a:solidFill>
                  <a:srgbClr val="660033"/>
                </a:solidFill>
                <a:latin typeface="Malgun Gothic"/>
                <a:cs typeface="Malgun Gothic"/>
              </a:rPr>
              <a:t> </a:t>
            </a:r>
            <a:r>
              <a:rPr dirty="0" sz="1200">
                <a:solidFill>
                  <a:srgbClr val="660033"/>
                </a:solidFill>
                <a:latin typeface="Malgun Gothic"/>
                <a:cs typeface="Malgun Gothic"/>
              </a:rPr>
              <a:t>response</a:t>
            </a:r>
            <a:r>
              <a:rPr dirty="0" sz="1200" spc="-50">
                <a:solidFill>
                  <a:srgbClr val="660033"/>
                </a:solidFill>
                <a:latin typeface="Malgun Gothic"/>
                <a:cs typeface="Malgun Gothic"/>
              </a:rPr>
              <a:t> </a:t>
            </a:r>
            <a:r>
              <a:rPr dirty="0" sz="1200">
                <a:solidFill>
                  <a:srgbClr val="660033"/>
                </a:solidFill>
                <a:latin typeface="Malgun Gothic"/>
                <a:cs typeface="Malgun Gothic"/>
              </a:rPr>
              <a:t>to</a:t>
            </a:r>
            <a:r>
              <a:rPr dirty="0" sz="1200" spc="-30">
                <a:solidFill>
                  <a:srgbClr val="660033"/>
                </a:solidFill>
                <a:latin typeface="Malgun Gothic"/>
                <a:cs typeface="Malgun Gothic"/>
              </a:rPr>
              <a:t> </a:t>
            </a:r>
            <a:r>
              <a:rPr dirty="0" sz="1200" spc="-25">
                <a:solidFill>
                  <a:srgbClr val="660033"/>
                </a:solidFill>
                <a:latin typeface="Malgun Gothic"/>
                <a:cs typeface="Malgun Gothic"/>
              </a:rPr>
              <a:t>Tx</a:t>
            </a:r>
            <a:endParaRPr sz="1200">
              <a:latin typeface="Malgun Gothic"/>
              <a:cs typeface="Malgun Gothic"/>
            </a:endParaRPr>
          </a:p>
          <a:p>
            <a:pPr marL="3225800">
              <a:lnSpc>
                <a:spcPts val="800"/>
              </a:lnSpc>
            </a:pPr>
            <a:r>
              <a:rPr dirty="0" sz="700" b="1" i="1">
                <a:latin typeface="Calibri"/>
                <a:cs typeface="Calibri"/>
              </a:rPr>
              <a:t>No</a:t>
            </a:r>
            <a:r>
              <a:rPr dirty="0" sz="700" spc="-25" b="1" i="1">
                <a:latin typeface="Calibri"/>
                <a:cs typeface="Calibri"/>
              </a:rPr>
              <a:t> </a:t>
            </a:r>
            <a:r>
              <a:rPr dirty="0" sz="700" spc="-20" b="1" i="1">
                <a:latin typeface="Calibri"/>
                <a:cs typeface="Calibri"/>
              </a:rPr>
              <a:t>PD</a:t>
            </a:r>
            <a:r>
              <a:rPr dirty="0" baseline="-18518" sz="675" spc="-30" b="1" i="1">
                <a:latin typeface="Calibri"/>
                <a:cs typeface="Calibri"/>
              </a:rPr>
              <a:t>15</a:t>
            </a:r>
            <a:endParaRPr baseline="-18518" sz="675">
              <a:latin typeface="Calibri"/>
              <a:cs typeface="Calibri"/>
            </a:endParaRPr>
          </a:p>
          <a:p>
            <a:pPr marL="3225800" marR="53975">
              <a:lnSpc>
                <a:spcPct val="100000"/>
              </a:lnSpc>
            </a:pPr>
            <a:r>
              <a:rPr dirty="0" sz="700" spc="-10" b="1" i="1">
                <a:latin typeface="Calibri"/>
                <a:cs typeface="Calibri"/>
              </a:rPr>
              <a:t>recorded</a:t>
            </a:r>
            <a:r>
              <a:rPr dirty="0" sz="700" spc="-15" b="1" i="1">
                <a:latin typeface="Calibri"/>
                <a:cs typeface="Calibri"/>
              </a:rPr>
              <a:t> </a:t>
            </a:r>
            <a:r>
              <a:rPr dirty="0" sz="700" spc="-25" b="1" i="1">
                <a:latin typeface="Calibri"/>
                <a:cs typeface="Calibri"/>
              </a:rPr>
              <a:t>in</a:t>
            </a:r>
            <a:r>
              <a:rPr dirty="0" sz="700" spc="500" b="1" i="1">
                <a:latin typeface="Calibri"/>
                <a:cs typeface="Calibri"/>
              </a:rPr>
              <a:t> </a:t>
            </a:r>
            <a:r>
              <a:rPr dirty="0" sz="700" b="1" i="1">
                <a:latin typeface="Calibri"/>
                <a:cs typeface="Calibri"/>
              </a:rPr>
              <a:t>7/18 </a:t>
            </a:r>
            <a:r>
              <a:rPr dirty="0" sz="700" spc="-10" b="1" i="1">
                <a:latin typeface="Calibri"/>
                <a:cs typeface="Calibri"/>
              </a:rPr>
              <a:t>after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382524" y="869061"/>
            <a:ext cx="6094730" cy="3427729"/>
          </a:xfrm>
          <a:custGeom>
            <a:avLst/>
            <a:gdLst/>
            <a:ahLst/>
            <a:cxnLst/>
            <a:rect l="l" t="t" r="r" b="b"/>
            <a:pathLst>
              <a:path w="6094730" h="3427729">
                <a:moveTo>
                  <a:pt x="0" y="3427729"/>
                </a:moveTo>
                <a:lnTo>
                  <a:pt x="6094476" y="3427729"/>
                </a:lnTo>
                <a:lnTo>
                  <a:pt x="6094476" y="0"/>
                </a:lnTo>
                <a:lnTo>
                  <a:pt x="0" y="0"/>
                </a:lnTo>
                <a:lnTo>
                  <a:pt x="0" y="3427729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370331" y="4833492"/>
            <a:ext cx="6118860" cy="3452495"/>
            <a:chOff x="370331" y="4833492"/>
            <a:chExt cx="6118860" cy="3452495"/>
          </a:xfrm>
        </p:grpSpPr>
        <p:pic>
          <p:nvPicPr>
            <p:cNvPr id="26" name="object 2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523" y="4844795"/>
              <a:ext cx="6094349" cy="3429000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1771" y="5111495"/>
              <a:ext cx="298703" cy="384048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2752" y="5102351"/>
              <a:ext cx="595884" cy="409956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8700" y="5102351"/>
              <a:ext cx="664463" cy="409956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82851" y="5102351"/>
              <a:ext cx="579120" cy="409956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53184" y="5102351"/>
              <a:ext cx="632459" cy="409956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35708" y="5102351"/>
              <a:ext cx="335280" cy="409956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21052" y="5102351"/>
              <a:ext cx="480060" cy="409956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89276" y="5102351"/>
              <a:ext cx="1164336" cy="409956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44824" y="5102351"/>
              <a:ext cx="437388" cy="409956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71899" y="5102351"/>
              <a:ext cx="632460" cy="409956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94047" y="5102351"/>
              <a:ext cx="606551" cy="409956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91811" y="5102351"/>
              <a:ext cx="720851" cy="409956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82752" y="5529071"/>
              <a:ext cx="675131" cy="409955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87195" y="5529071"/>
              <a:ext cx="609600" cy="409955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86484" y="5529071"/>
              <a:ext cx="579120" cy="409955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56815" y="5529071"/>
              <a:ext cx="783336" cy="409955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531364" y="5529071"/>
              <a:ext cx="999743" cy="409955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319271" y="5529071"/>
              <a:ext cx="1232915" cy="409955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1771" y="5964935"/>
              <a:ext cx="298703" cy="384048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82752" y="5955791"/>
              <a:ext cx="537972" cy="409956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11936" y="5955791"/>
              <a:ext cx="585216" cy="409956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86840" y="5955791"/>
              <a:ext cx="466344" cy="409956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03248" y="5955791"/>
              <a:ext cx="333755" cy="409956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687068" y="5955791"/>
              <a:ext cx="606551" cy="409956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083308" y="5955791"/>
              <a:ext cx="893063" cy="409956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767583" y="5955791"/>
              <a:ext cx="303275" cy="409956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820924" y="5955791"/>
              <a:ext cx="966215" cy="409956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537204" y="5955791"/>
              <a:ext cx="333755" cy="409956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621024" y="5955791"/>
              <a:ext cx="871727" cy="409956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242816" y="5955791"/>
              <a:ext cx="342900" cy="409956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335779" y="5955791"/>
              <a:ext cx="521208" cy="409956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648199" y="5955791"/>
              <a:ext cx="609600" cy="409956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82752" y="6382511"/>
              <a:ext cx="893063" cy="409956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365504" y="6382511"/>
              <a:ext cx="761999" cy="409956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77568" y="6382511"/>
              <a:ext cx="995171" cy="409956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622804" y="6382511"/>
              <a:ext cx="998219" cy="409956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371087" y="6382511"/>
              <a:ext cx="804672" cy="409956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925823" y="6382511"/>
              <a:ext cx="333755" cy="409956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009643" y="6382511"/>
              <a:ext cx="1033272" cy="409956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1771" y="6818375"/>
              <a:ext cx="298703" cy="384048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82752" y="6809232"/>
              <a:ext cx="954024" cy="409956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26464" y="6809232"/>
              <a:ext cx="720851" cy="409956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897379" y="6809232"/>
              <a:ext cx="333756" cy="409956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981199" y="6809232"/>
              <a:ext cx="818388" cy="409956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549652" y="6809232"/>
              <a:ext cx="335280" cy="409956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634996" y="6809232"/>
              <a:ext cx="519683" cy="409956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944367" y="6809232"/>
              <a:ext cx="699516" cy="409956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435096" y="6809232"/>
              <a:ext cx="638555" cy="409956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863340" y="6809232"/>
              <a:ext cx="938784" cy="409956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552187" y="6809232"/>
              <a:ext cx="295656" cy="409956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1771" y="7245095"/>
              <a:ext cx="298703" cy="384048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82752" y="7235951"/>
              <a:ext cx="976884" cy="409956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447799" y="7235951"/>
              <a:ext cx="1048512" cy="409956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282952" y="7235951"/>
              <a:ext cx="653795" cy="409956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686811" y="7235951"/>
              <a:ext cx="333756" cy="409956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770631" y="7235951"/>
              <a:ext cx="580644" cy="409956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140964" y="7235951"/>
              <a:ext cx="704088" cy="409956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633216" y="7235951"/>
              <a:ext cx="539496" cy="409956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62399" y="7235951"/>
              <a:ext cx="632460" cy="409956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384547" y="7235951"/>
              <a:ext cx="569976" cy="409956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82752" y="7662672"/>
              <a:ext cx="865632" cy="409956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338071" y="7662672"/>
              <a:ext cx="594360" cy="409956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682495" y="7662672"/>
              <a:ext cx="580644" cy="409956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052827" y="7662672"/>
              <a:ext cx="751332" cy="409956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592324" y="7662672"/>
              <a:ext cx="1309115" cy="409956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3691128" y="7662672"/>
              <a:ext cx="960120" cy="409956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01311" y="7662672"/>
              <a:ext cx="632460" cy="409956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83835" y="7662672"/>
              <a:ext cx="335279" cy="409956"/>
            </a:xfrm>
            <a:prstGeom prst="rect">
              <a:avLst/>
            </a:prstGeom>
          </p:spPr>
        </p:pic>
        <p:sp>
          <p:nvSpPr>
            <p:cNvPr id="95" name="object 95" descr=""/>
            <p:cNvSpPr/>
            <p:nvPr/>
          </p:nvSpPr>
          <p:spPr>
            <a:xfrm>
              <a:off x="589343" y="525551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8117" y="0"/>
                  </a:moveTo>
                  <a:lnTo>
                    <a:pt x="22021" y="0"/>
                  </a:lnTo>
                  <a:lnTo>
                    <a:pt x="15989" y="0"/>
                  </a:lnTo>
                  <a:lnTo>
                    <a:pt x="10807" y="2159"/>
                  </a:lnTo>
                  <a:lnTo>
                    <a:pt x="2159" y="10795"/>
                  </a:lnTo>
                  <a:lnTo>
                    <a:pt x="0" y="16001"/>
                  </a:lnTo>
                  <a:lnTo>
                    <a:pt x="0" y="28194"/>
                  </a:lnTo>
                  <a:lnTo>
                    <a:pt x="2159" y="33400"/>
                  </a:lnTo>
                  <a:lnTo>
                    <a:pt x="10807" y="42037"/>
                  </a:lnTo>
                  <a:lnTo>
                    <a:pt x="15989" y="44196"/>
                  </a:lnTo>
                  <a:lnTo>
                    <a:pt x="28117" y="44196"/>
                  </a:lnTo>
                  <a:lnTo>
                    <a:pt x="33324" y="42037"/>
                  </a:lnTo>
                  <a:lnTo>
                    <a:pt x="41973" y="33400"/>
                  </a:lnTo>
                  <a:lnTo>
                    <a:pt x="44132" y="28194"/>
                  </a:lnTo>
                  <a:lnTo>
                    <a:pt x="44132" y="16001"/>
                  </a:lnTo>
                  <a:lnTo>
                    <a:pt x="41973" y="10795"/>
                  </a:lnTo>
                  <a:lnTo>
                    <a:pt x="33324" y="2159"/>
                  </a:lnTo>
                  <a:lnTo>
                    <a:pt x="281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589343" y="525551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2021" y="0"/>
                  </a:moveTo>
                  <a:lnTo>
                    <a:pt x="28117" y="0"/>
                  </a:lnTo>
                  <a:lnTo>
                    <a:pt x="33324" y="2159"/>
                  </a:lnTo>
                  <a:lnTo>
                    <a:pt x="37655" y="6476"/>
                  </a:lnTo>
                  <a:lnTo>
                    <a:pt x="41973" y="10795"/>
                  </a:lnTo>
                  <a:lnTo>
                    <a:pt x="44132" y="16001"/>
                  </a:lnTo>
                  <a:lnTo>
                    <a:pt x="44132" y="22098"/>
                  </a:lnTo>
                  <a:lnTo>
                    <a:pt x="44132" y="28194"/>
                  </a:lnTo>
                  <a:lnTo>
                    <a:pt x="41973" y="33400"/>
                  </a:lnTo>
                  <a:lnTo>
                    <a:pt x="37655" y="37719"/>
                  </a:lnTo>
                  <a:lnTo>
                    <a:pt x="33324" y="42037"/>
                  </a:lnTo>
                  <a:lnTo>
                    <a:pt x="28117" y="44196"/>
                  </a:lnTo>
                  <a:lnTo>
                    <a:pt x="22021" y="44196"/>
                  </a:lnTo>
                  <a:lnTo>
                    <a:pt x="15989" y="44196"/>
                  </a:lnTo>
                  <a:lnTo>
                    <a:pt x="10807" y="42037"/>
                  </a:lnTo>
                  <a:lnTo>
                    <a:pt x="6476" y="37719"/>
                  </a:lnTo>
                  <a:lnTo>
                    <a:pt x="2159" y="33400"/>
                  </a:lnTo>
                  <a:lnTo>
                    <a:pt x="0" y="28194"/>
                  </a:lnTo>
                  <a:lnTo>
                    <a:pt x="0" y="22098"/>
                  </a:lnTo>
                  <a:lnTo>
                    <a:pt x="0" y="16001"/>
                  </a:lnTo>
                  <a:lnTo>
                    <a:pt x="2159" y="10795"/>
                  </a:lnTo>
                  <a:lnTo>
                    <a:pt x="6476" y="6476"/>
                  </a:lnTo>
                  <a:lnTo>
                    <a:pt x="10807" y="2159"/>
                  </a:lnTo>
                  <a:lnTo>
                    <a:pt x="15989" y="0"/>
                  </a:lnTo>
                  <a:lnTo>
                    <a:pt x="22021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818857" y="5214238"/>
              <a:ext cx="4361980" cy="162179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808494" y="5640958"/>
              <a:ext cx="416725" cy="162179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311148" y="5640958"/>
              <a:ext cx="3069463" cy="162179"/>
            </a:xfrm>
            <a:prstGeom prst="rect">
              <a:avLst/>
            </a:prstGeom>
          </p:spPr>
        </p:pic>
        <p:sp>
          <p:nvSpPr>
            <p:cNvPr id="100" name="object 100" descr=""/>
            <p:cNvSpPr/>
            <p:nvPr/>
          </p:nvSpPr>
          <p:spPr>
            <a:xfrm>
              <a:off x="589343" y="610895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8117" y="0"/>
                  </a:moveTo>
                  <a:lnTo>
                    <a:pt x="22021" y="0"/>
                  </a:lnTo>
                  <a:lnTo>
                    <a:pt x="15989" y="0"/>
                  </a:lnTo>
                  <a:lnTo>
                    <a:pt x="10807" y="2159"/>
                  </a:lnTo>
                  <a:lnTo>
                    <a:pt x="2159" y="10795"/>
                  </a:lnTo>
                  <a:lnTo>
                    <a:pt x="0" y="16002"/>
                  </a:lnTo>
                  <a:lnTo>
                    <a:pt x="0" y="28194"/>
                  </a:lnTo>
                  <a:lnTo>
                    <a:pt x="2159" y="33401"/>
                  </a:lnTo>
                  <a:lnTo>
                    <a:pt x="10807" y="42037"/>
                  </a:lnTo>
                  <a:lnTo>
                    <a:pt x="15989" y="44196"/>
                  </a:lnTo>
                  <a:lnTo>
                    <a:pt x="28117" y="44196"/>
                  </a:lnTo>
                  <a:lnTo>
                    <a:pt x="33324" y="42037"/>
                  </a:lnTo>
                  <a:lnTo>
                    <a:pt x="41973" y="33401"/>
                  </a:lnTo>
                  <a:lnTo>
                    <a:pt x="44132" y="28194"/>
                  </a:lnTo>
                  <a:lnTo>
                    <a:pt x="44132" y="16002"/>
                  </a:lnTo>
                  <a:lnTo>
                    <a:pt x="41973" y="10795"/>
                  </a:lnTo>
                  <a:lnTo>
                    <a:pt x="33324" y="2159"/>
                  </a:lnTo>
                  <a:lnTo>
                    <a:pt x="281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589343" y="610895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2021" y="0"/>
                  </a:moveTo>
                  <a:lnTo>
                    <a:pt x="28117" y="0"/>
                  </a:lnTo>
                  <a:lnTo>
                    <a:pt x="33324" y="2159"/>
                  </a:lnTo>
                  <a:lnTo>
                    <a:pt x="37655" y="6477"/>
                  </a:lnTo>
                  <a:lnTo>
                    <a:pt x="41973" y="10795"/>
                  </a:lnTo>
                  <a:lnTo>
                    <a:pt x="44132" y="16002"/>
                  </a:lnTo>
                  <a:lnTo>
                    <a:pt x="44132" y="22098"/>
                  </a:lnTo>
                  <a:lnTo>
                    <a:pt x="44132" y="28194"/>
                  </a:lnTo>
                  <a:lnTo>
                    <a:pt x="41973" y="33401"/>
                  </a:lnTo>
                  <a:lnTo>
                    <a:pt x="37655" y="37719"/>
                  </a:lnTo>
                  <a:lnTo>
                    <a:pt x="33324" y="42037"/>
                  </a:lnTo>
                  <a:lnTo>
                    <a:pt x="28117" y="44196"/>
                  </a:lnTo>
                  <a:lnTo>
                    <a:pt x="22021" y="44196"/>
                  </a:lnTo>
                  <a:lnTo>
                    <a:pt x="15989" y="44196"/>
                  </a:lnTo>
                  <a:lnTo>
                    <a:pt x="10807" y="42037"/>
                  </a:lnTo>
                  <a:lnTo>
                    <a:pt x="6476" y="37719"/>
                  </a:lnTo>
                  <a:lnTo>
                    <a:pt x="2159" y="33401"/>
                  </a:lnTo>
                  <a:lnTo>
                    <a:pt x="0" y="28194"/>
                  </a:lnTo>
                  <a:lnTo>
                    <a:pt x="0" y="22098"/>
                  </a:lnTo>
                  <a:lnTo>
                    <a:pt x="0" y="16002"/>
                  </a:lnTo>
                  <a:lnTo>
                    <a:pt x="2159" y="10795"/>
                  </a:lnTo>
                  <a:lnTo>
                    <a:pt x="6476" y="6477"/>
                  </a:lnTo>
                  <a:lnTo>
                    <a:pt x="10807" y="2159"/>
                  </a:lnTo>
                  <a:lnTo>
                    <a:pt x="15989" y="0"/>
                  </a:lnTo>
                  <a:lnTo>
                    <a:pt x="22021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2" name="object 102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818857" y="6073393"/>
              <a:ext cx="1342555" cy="156464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217801" y="6065392"/>
              <a:ext cx="2917190" cy="164465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17194" y="6492113"/>
              <a:ext cx="4095165" cy="164465"/>
            </a:xfrm>
            <a:prstGeom prst="rect">
              <a:avLst/>
            </a:prstGeom>
          </p:spPr>
        </p:pic>
        <p:sp>
          <p:nvSpPr>
            <p:cNvPr id="105" name="object 105" descr=""/>
            <p:cNvSpPr/>
            <p:nvPr/>
          </p:nvSpPr>
          <p:spPr>
            <a:xfrm>
              <a:off x="589343" y="6962394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8117" y="0"/>
                  </a:moveTo>
                  <a:lnTo>
                    <a:pt x="22021" y="0"/>
                  </a:lnTo>
                  <a:lnTo>
                    <a:pt x="15989" y="0"/>
                  </a:lnTo>
                  <a:lnTo>
                    <a:pt x="10807" y="2158"/>
                  </a:lnTo>
                  <a:lnTo>
                    <a:pt x="2159" y="10794"/>
                  </a:lnTo>
                  <a:lnTo>
                    <a:pt x="0" y="16001"/>
                  </a:lnTo>
                  <a:lnTo>
                    <a:pt x="0" y="28193"/>
                  </a:lnTo>
                  <a:lnTo>
                    <a:pt x="2159" y="33400"/>
                  </a:lnTo>
                  <a:lnTo>
                    <a:pt x="10807" y="42036"/>
                  </a:lnTo>
                  <a:lnTo>
                    <a:pt x="15989" y="44195"/>
                  </a:lnTo>
                  <a:lnTo>
                    <a:pt x="28117" y="44195"/>
                  </a:lnTo>
                  <a:lnTo>
                    <a:pt x="33324" y="42036"/>
                  </a:lnTo>
                  <a:lnTo>
                    <a:pt x="41973" y="33400"/>
                  </a:lnTo>
                  <a:lnTo>
                    <a:pt x="44132" y="28193"/>
                  </a:lnTo>
                  <a:lnTo>
                    <a:pt x="44132" y="16001"/>
                  </a:lnTo>
                  <a:lnTo>
                    <a:pt x="41973" y="10794"/>
                  </a:lnTo>
                  <a:lnTo>
                    <a:pt x="33324" y="2158"/>
                  </a:lnTo>
                  <a:lnTo>
                    <a:pt x="281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589343" y="6962394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2021" y="0"/>
                  </a:moveTo>
                  <a:lnTo>
                    <a:pt x="28117" y="0"/>
                  </a:lnTo>
                  <a:lnTo>
                    <a:pt x="33324" y="2158"/>
                  </a:lnTo>
                  <a:lnTo>
                    <a:pt x="37655" y="6476"/>
                  </a:lnTo>
                  <a:lnTo>
                    <a:pt x="41973" y="10794"/>
                  </a:lnTo>
                  <a:lnTo>
                    <a:pt x="44132" y="16001"/>
                  </a:lnTo>
                  <a:lnTo>
                    <a:pt x="44132" y="22097"/>
                  </a:lnTo>
                  <a:lnTo>
                    <a:pt x="44132" y="28193"/>
                  </a:lnTo>
                  <a:lnTo>
                    <a:pt x="41973" y="33400"/>
                  </a:lnTo>
                  <a:lnTo>
                    <a:pt x="37655" y="37718"/>
                  </a:lnTo>
                  <a:lnTo>
                    <a:pt x="33324" y="42036"/>
                  </a:lnTo>
                  <a:lnTo>
                    <a:pt x="28117" y="44195"/>
                  </a:lnTo>
                  <a:lnTo>
                    <a:pt x="22021" y="44195"/>
                  </a:lnTo>
                  <a:lnTo>
                    <a:pt x="15989" y="44195"/>
                  </a:lnTo>
                  <a:lnTo>
                    <a:pt x="10807" y="42036"/>
                  </a:lnTo>
                  <a:lnTo>
                    <a:pt x="6476" y="37718"/>
                  </a:lnTo>
                  <a:lnTo>
                    <a:pt x="2159" y="33400"/>
                  </a:lnTo>
                  <a:lnTo>
                    <a:pt x="0" y="28193"/>
                  </a:lnTo>
                  <a:lnTo>
                    <a:pt x="0" y="22097"/>
                  </a:lnTo>
                  <a:lnTo>
                    <a:pt x="0" y="16001"/>
                  </a:lnTo>
                  <a:lnTo>
                    <a:pt x="2159" y="10794"/>
                  </a:lnTo>
                  <a:lnTo>
                    <a:pt x="6476" y="6476"/>
                  </a:lnTo>
                  <a:lnTo>
                    <a:pt x="10807" y="2158"/>
                  </a:lnTo>
                  <a:lnTo>
                    <a:pt x="15989" y="0"/>
                  </a:lnTo>
                  <a:lnTo>
                    <a:pt x="22021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7" name="object 107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818857" y="6921119"/>
              <a:ext cx="3895509" cy="162179"/>
            </a:xfrm>
            <a:prstGeom prst="rect">
              <a:avLst/>
            </a:prstGeom>
          </p:spPr>
        </p:pic>
        <p:sp>
          <p:nvSpPr>
            <p:cNvPr id="108" name="object 108" descr=""/>
            <p:cNvSpPr/>
            <p:nvPr/>
          </p:nvSpPr>
          <p:spPr>
            <a:xfrm>
              <a:off x="589343" y="738911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8117" y="0"/>
                  </a:moveTo>
                  <a:lnTo>
                    <a:pt x="22021" y="0"/>
                  </a:lnTo>
                  <a:lnTo>
                    <a:pt x="15989" y="0"/>
                  </a:lnTo>
                  <a:lnTo>
                    <a:pt x="10807" y="2159"/>
                  </a:lnTo>
                  <a:lnTo>
                    <a:pt x="2159" y="10795"/>
                  </a:lnTo>
                  <a:lnTo>
                    <a:pt x="0" y="16002"/>
                  </a:lnTo>
                  <a:lnTo>
                    <a:pt x="0" y="28194"/>
                  </a:lnTo>
                  <a:lnTo>
                    <a:pt x="2159" y="33401"/>
                  </a:lnTo>
                  <a:lnTo>
                    <a:pt x="10807" y="42037"/>
                  </a:lnTo>
                  <a:lnTo>
                    <a:pt x="15989" y="44196"/>
                  </a:lnTo>
                  <a:lnTo>
                    <a:pt x="28117" y="44196"/>
                  </a:lnTo>
                  <a:lnTo>
                    <a:pt x="33324" y="42037"/>
                  </a:lnTo>
                  <a:lnTo>
                    <a:pt x="41973" y="33401"/>
                  </a:lnTo>
                  <a:lnTo>
                    <a:pt x="44132" y="28194"/>
                  </a:lnTo>
                  <a:lnTo>
                    <a:pt x="44132" y="16002"/>
                  </a:lnTo>
                  <a:lnTo>
                    <a:pt x="41973" y="10795"/>
                  </a:lnTo>
                  <a:lnTo>
                    <a:pt x="33324" y="2159"/>
                  </a:lnTo>
                  <a:lnTo>
                    <a:pt x="281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589343" y="738911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2021" y="0"/>
                  </a:moveTo>
                  <a:lnTo>
                    <a:pt x="28117" y="0"/>
                  </a:lnTo>
                  <a:lnTo>
                    <a:pt x="33324" y="2159"/>
                  </a:lnTo>
                  <a:lnTo>
                    <a:pt x="37655" y="6477"/>
                  </a:lnTo>
                  <a:lnTo>
                    <a:pt x="41973" y="10795"/>
                  </a:lnTo>
                  <a:lnTo>
                    <a:pt x="44132" y="16002"/>
                  </a:lnTo>
                  <a:lnTo>
                    <a:pt x="44132" y="22098"/>
                  </a:lnTo>
                  <a:lnTo>
                    <a:pt x="44132" y="28194"/>
                  </a:lnTo>
                  <a:lnTo>
                    <a:pt x="41973" y="33401"/>
                  </a:lnTo>
                  <a:lnTo>
                    <a:pt x="37655" y="37719"/>
                  </a:lnTo>
                  <a:lnTo>
                    <a:pt x="33324" y="42037"/>
                  </a:lnTo>
                  <a:lnTo>
                    <a:pt x="28117" y="44196"/>
                  </a:lnTo>
                  <a:lnTo>
                    <a:pt x="22021" y="44196"/>
                  </a:lnTo>
                  <a:lnTo>
                    <a:pt x="15989" y="44196"/>
                  </a:lnTo>
                  <a:lnTo>
                    <a:pt x="10807" y="42037"/>
                  </a:lnTo>
                  <a:lnTo>
                    <a:pt x="6476" y="37719"/>
                  </a:lnTo>
                  <a:lnTo>
                    <a:pt x="2159" y="33401"/>
                  </a:lnTo>
                  <a:lnTo>
                    <a:pt x="0" y="28194"/>
                  </a:lnTo>
                  <a:lnTo>
                    <a:pt x="0" y="22098"/>
                  </a:lnTo>
                  <a:lnTo>
                    <a:pt x="0" y="16002"/>
                  </a:lnTo>
                  <a:lnTo>
                    <a:pt x="2159" y="10795"/>
                  </a:lnTo>
                  <a:lnTo>
                    <a:pt x="6476" y="6477"/>
                  </a:lnTo>
                  <a:lnTo>
                    <a:pt x="10807" y="2159"/>
                  </a:lnTo>
                  <a:lnTo>
                    <a:pt x="15989" y="0"/>
                  </a:lnTo>
                  <a:lnTo>
                    <a:pt x="22021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0" name="object 110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818857" y="7347203"/>
              <a:ext cx="4003459" cy="162814"/>
            </a:xfrm>
            <a:prstGeom prst="rect">
              <a:avLst/>
            </a:prstGeom>
          </p:spPr>
        </p:pic>
        <p:pic>
          <p:nvPicPr>
            <p:cNvPr id="111" name="object 111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817194" y="7773923"/>
              <a:ext cx="4128820" cy="162839"/>
            </a:xfrm>
            <a:prstGeom prst="rect">
              <a:avLst/>
            </a:prstGeom>
          </p:spPr>
        </p:pic>
        <p:sp>
          <p:nvSpPr>
            <p:cNvPr id="112" name="object 112" descr=""/>
            <p:cNvSpPr/>
            <p:nvPr/>
          </p:nvSpPr>
          <p:spPr>
            <a:xfrm>
              <a:off x="5601461" y="4844795"/>
              <a:ext cx="875665" cy="3429000"/>
            </a:xfrm>
            <a:custGeom>
              <a:avLst/>
              <a:gdLst/>
              <a:ahLst/>
              <a:cxnLst/>
              <a:rect l="l" t="t" r="r" b="b"/>
              <a:pathLst>
                <a:path w="875664" h="3429000">
                  <a:moveTo>
                    <a:pt x="875512" y="0"/>
                  </a:moveTo>
                  <a:lnTo>
                    <a:pt x="0" y="0"/>
                  </a:lnTo>
                  <a:lnTo>
                    <a:pt x="0" y="3429000"/>
                  </a:lnTo>
                  <a:lnTo>
                    <a:pt x="875512" y="3429000"/>
                  </a:lnTo>
                  <a:lnTo>
                    <a:pt x="87551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5601461" y="4844795"/>
              <a:ext cx="875665" cy="3429000"/>
            </a:xfrm>
            <a:custGeom>
              <a:avLst/>
              <a:gdLst/>
              <a:ahLst/>
              <a:cxnLst/>
              <a:rect l="l" t="t" r="r" b="b"/>
              <a:pathLst>
                <a:path w="875664" h="3429000">
                  <a:moveTo>
                    <a:pt x="0" y="3429000"/>
                  </a:moveTo>
                  <a:lnTo>
                    <a:pt x="875512" y="3429000"/>
                  </a:lnTo>
                  <a:lnTo>
                    <a:pt x="875512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ln w="12700">
              <a:solidFill>
                <a:srgbClr val="2C64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382523" y="4845684"/>
              <a:ext cx="6094730" cy="3428365"/>
            </a:xfrm>
            <a:custGeom>
              <a:avLst/>
              <a:gdLst/>
              <a:ahLst/>
              <a:cxnLst/>
              <a:rect l="l" t="t" r="r" b="b"/>
              <a:pathLst>
                <a:path w="6094730" h="3428365">
                  <a:moveTo>
                    <a:pt x="0" y="3428111"/>
                  </a:moveTo>
                  <a:lnTo>
                    <a:pt x="6094476" y="3428111"/>
                  </a:lnTo>
                  <a:lnTo>
                    <a:pt x="6094476" y="0"/>
                  </a:lnTo>
                  <a:lnTo>
                    <a:pt x="0" y="0"/>
                  </a:lnTo>
                  <a:lnTo>
                    <a:pt x="0" y="3428111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5" name="object 1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18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4194" y="23876"/>
            <a:ext cx="653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19-Apr-</a:t>
            </a:r>
            <a:r>
              <a:rPr dirty="0" sz="1200" spc="-25"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70331" y="856869"/>
            <a:ext cx="6118860" cy="3452495"/>
            <a:chOff x="370331" y="856869"/>
            <a:chExt cx="6118860" cy="345249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523" y="868680"/>
              <a:ext cx="6094349" cy="34290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771" y="1135380"/>
              <a:ext cx="298703" cy="38404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2752" y="1126236"/>
              <a:ext cx="480060" cy="40995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2500" y="1126236"/>
              <a:ext cx="841248" cy="40995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3812" y="1126236"/>
              <a:ext cx="867156" cy="40995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99131" y="1126236"/>
              <a:ext cx="1033271" cy="40995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19043" y="1126236"/>
              <a:ext cx="629411" cy="40995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98520" y="1126236"/>
              <a:ext cx="606551" cy="409955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94760" y="1126236"/>
              <a:ext cx="653796" cy="409955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2752" y="1552956"/>
              <a:ext cx="966216" cy="409955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40179" y="1552956"/>
              <a:ext cx="752856" cy="40995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43099" y="1552956"/>
              <a:ext cx="580644" cy="409955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11908" y="1552956"/>
              <a:ext cx="704088" cy="409955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04159" y="1552956"/>
              <a:ext cx="960119" cy="409955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14343" y="1552956"/>
              <a:ext cx="632460" cy="40995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96867" y="1552956"/>
              <a:ext cx="335279" cy="409955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82211" y="1552956"/>
              <a:ext cx="701039" cy="409955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82752" y="1979676"/>
              <a:ext cx="766572" cy="409955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39012" y="1979676"/>
              <a:ext cx="466344" cy="409955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95043" y="1979676"/>
              <a:ext cx="633983" cy="409955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917192" y="1979676"/>
              <a:ext cx="963168" cy="409955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71571" y="1979676"/>
              <a:ext cx="653796" cy="409955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113531" y="1979676"/>
              <a:ext cx="303276" cy="409955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166871" y="1979676"/>
              <a:ext cx="534924" cy="409955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51859" y="1979676"/>
              <a:ext cx="333756" cy="409955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535680" y="1979676"/>
              <a:ext cx="957072" cy="409955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242816" y="1979676"/>
              <a:ext cx="333756" cy="409955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82752" y="2406396"/>
              <a:ext cx="978408" cy="409955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411223" y="2406396"/>
              <a:ext cx="335280" cy="409955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496568" y="2406396"/>
              <a:ext cx="630936" cy="409955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877568" y="2406396"/>
              <a:ext cx="333756" cy="409955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961387" y="2406396"/>
              <a:ext cx="723900" cy="409955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435352" y="2406396"/>
              <a:ext cx="341375" cy="409955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526792" y="2406396"/>
              <a:ext cx="614171" cy="409955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929127" y="2406396"/>
              <a:ext cx="873251" cy="409955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552443" y="2406396"/>
              <a:ext cx="1179576" cy="409955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482084" y="2406396"/>
              <a:ext cx="333756" cy="409955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771" y="2842260"/>
              <a:ext cx="298703" cy="384048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82752" y="2833116"/>
              <a:ext cx="1025652" cy="409955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98092" y="2833116"/>
              <a:ext cx="580644" cy="409955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68423" y="2833116"/>
              <a:ext cx="2122931" cy="409955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741420" y="2833116"/>
              <a:ext cx="531876" cy="409955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062984" y="2833116"/>
              <a:ext cx="586739" cy="409955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399787" y="2833116"/>
              <a:ext cx="341375" cy="409955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82752" y="3259836"/>
              <a:ext cx="697992" cy="409956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70431" y="3259836"/>
              <a:ext cx="585216" cy="409956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45335" y="3259836"/>
              <a:ext cx="466344" cy="409956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761743" y="3259836"/>
              <a:ext cx="335280" cy="409956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847087" y="3259836"/>
              <a:ext cx="598932" cy="409956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34183" y="3259836"/>
              <a:ext cx="704088" cy="409956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726436" y="3259836"/>
              <a:ext cx="510539" cy="409956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026664" y="3259836"/>
              <a:ext cx="658367" cy="409956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435096" y="3259836"/>
              <a:ext cx="966215" cy="409956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82752" y="3686555"/>
              <a:ext cx="1405128" cy="409956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837943" y="3686555"/>
              <a:ext cx="871728" cy="409956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499359" y="3686555"/>
              <a:ext cx="957072" cy="409956"/>
            </a:xfrm>
            <a:prstGeom prst="rect">
              <a:avLst/>
            </a:prstGeom>
          </p:spPr>
        </p:pic>
        <p:sp>
          <p:nvSpPr>
            <p:cNvPr id="60" name="object 60" descr=""/>
            <p:cNvSpPr/>
            <p:nvPr/>
          </p:nvSpPr>
          <p:spPr>
            <a:xfrm>
              <a:off x="589343" y="1279398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8117" y="0"/>
                  </a:moveTo>
                  <a:lnTo>
                    <a:pt x="22021" y="0"/>
                  </a:lnTo>
                  <a:lnTo>
                    <a:pt x="15989" y="0"/>
                  </a:lnTo>
                  <a:lnTo>
                    <a:pt x="10807" y="2158"/>
                  </a:lnTo>
                  <a:lnTo>
                    <a:pt x="2159" y="10795"/>
                  </a:lnTo>
                  <a:lnTo>
                    <a:pt x="0" y="16001"/>
                  </a:lnTo>
                  <a:lnTo>
                    <a:pt x="0" y="28194"/>
                  </a:lnTo>
                  <a:lnTo>
                    <a:pt x="2159" y="33400"/>
                  </a:lnTo>
                  <a:lnTo>
                    <a:pt x="10807" y="42036"/>
                  </a:lnTo>
                  <a:lnTo>
                    <a:pt x="15989" y="44196"/>
                  </a:lnTo>
                  <a:lnTo>
                    <a:pt x="28117" y="44196"/>
                  </a:lnTo>
                  <a:lnTo>
                    <a:pt x="33324" y="42036"/>
                  </a:lnTo>
                  <a:lnTo>
                    <a:pt x="41973" y="33400"/>
                  </a:lnTo>
                  <a:lnTo>
                    <a:pt x="44132" y="28194"/>
                  </a:lnTo>
                  <a:lnTo>
                    <a:pt x="44132" y="16001"/>
                  </a:lnTo>
                  <a:lnTo>
                    <a:pt x="41973" y="10795"/>
                  </a:lnTo>
                  <a:lnTo>
                    <a:pt x="33324" y="2158"/>
                  </a:lnTo>
                  <a:lnTo>
                    <a:pt x="281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589343" y="1279398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2021" y="0"/>
                  </a:moveTo>
                  <a:lnTo>
                    <a:pt x="28117" y="0"/>
                  </a:lnTo>
                  <a:lnTo>
                    <a:pt x="33324" y="2158"/>
                  </a:lnTo>
                  <a:lnTo>
                    <a:pt x="37655" y="6476"/>
                  </a:lnTo>
                  <a:lnTo>
                    <a:pt x="41973" y="10795"/>
                  </a:lnTo>
                  <a:lnTo>
                    <a:pt x="44132" y="16001"/>
                  </a:lnTo>
                  <a:lnTo>
                    <a:pt x="44132" y="22098"/>
                  </a:lnTo>
                  <a:lnTo>
                    <a:pt x="44132" y="28194"/>
                  </a:lnTo>
                  <a:lnTo>
                    <a:pt x="41973" y="33400"/>
                  </a:lnTo>
                  <a:lnTo>
                    <a:pt x="37655" y="37719"/>
                  </a:lnTo>
                  <a:lnTo>
                    <a:pt x="33324" y="42036"/>
                  </a:lnTo>
                  <a:lnTo>
                    <a:pt x="28117" y="44196"/>
                  </a:lnTo>
                  <a:lnTo>
                    <a:pt x="22021" y="44196"/>
                  </a:lnTo>
                  <a:lnTo>
                    <a:pt x="15989" y="44196"/>
                  </a:lnTo>
                  <a:lnTo>
                    <a:pt x="10807" y="42036"/>
                  </a:lnTo>
                  <a:lnTo>
                    <a:pt x="6476" y="37719"/>
                  </a:lnTo>
                  <a:lnTo>
                    <a:pt x="2159" y="33400"/>
                  </a:lnTo>
                  <a:lnTo>
                    <a:pt x="0" y="28194"/>
                  </a:lnTo>
                  <a:lnTo>
                    <a:pt x="0" y="22098"/>
                  </a:lnTo>
                  <a:lnTo>
                    <a:pt x="0" y="16001"/>
                  </a:lnTo>
                  <a:lnTo>
                    <a:pt x="2159" y="10795"/>
                  </a:lnTo>
                  <a:lnTo>
                    <a:pt x="6476" y="6476"/>
                  </a:lnTo>
                  <a:lnTo>
                    <a:pt x="10807" y="2158"/>
                  </a:lnTo>
                  <a:lnTo>
                    <a:pt x="15989" y="0"/>
                  </a:lnTo>
                  <a:lnTo>
                    <a:pt x="22021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05180" y="1237488"/>
              <a:ext cx="3511931" cy="162814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12241" y="1664208"/>
              <a:ext cx="3746296" cy="162814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12241" y="2089277"/>
              <a:ext cx="3593134" cy="164465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17194" y="2515997"/>
              <a:ext cx="3827068" cy="164464"/>
            </a:xfrm>
            <a:prstGeom prst="rect">
              <a:avLst/>
            </a:prstGeom>
          </p:spPr>
        </p:pic>
        <p:sp>
          <p:nvSpPr>
            <p:cNvPr id="66" name="object 66" descr=""/>
            <p:cNvSpPr/>
            <p:nvPr/>
          </p:nvSpPr>
          <p:spPr>
            <a:xfrm>
              <a:off x="589343" y="298627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8117" y="0"/>
                  </a:moveTo>
                  <a:lnTo>
                    <a:pt x="22021" y="0"/>
                  </a:lnTo>
                  <a:lnTo>
                    <a:pt x="15989" y="0"/>
                  </a:lnTo>
                  <a:lnTo>
                    <a:pt x="10807" y="2159"/>
                  </a:lnTo>
                  <a:lnTo>
                    <a:pt x="2159" y="10795"/>
                  </a:lnTo>
                  <a:lnTo>
                    <a:pt x="0" y="16001"/>
                  </a:lnTo>
                  <a:lnTo>
                    <a:pt x="0" y="28194"/>
                  </a:lnTo>
                  <a:lnTo>
                    <a:pt x="2159" y="33400"/>
                  </a:lnTo>
                  <a:lnTo>
                    <a:pt x="10807" y="42037"/>
                  </a:lnTo>
                  <a:lnTo>
                    <a:pt x="15989" y="44196"/>
                  </a:lnTo>
                  <a:lnTo>
                    <a:pt x="28117" y="44196"/>
                  </a:lnTo>
                  <a:lnTo>
                    <a:pt x="33324" y="42037"/>
                  </a:lnTo>
                  <a:lnTo>
                    <a:pt x="41973" y="33400"/>
                  </a:lnTo>
                  <a:lnTo>
                    <a:pt x="44132" y="28194"/>
                  </a:lnTo>
                  <a:lnTo>
                    <a:pt x="44132" y="16001"/>
                  </a:lnTo>
                  <a:lnTo>
                    <a:pt x="41973" y="10795"/>
                  </a:lnTo>
                  <a:lnTo>
                    <a:pt x="33324" y="2159"/>
                  </a:lnTo>
                  <a:lnTo>
                    <a:pt x="281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589343" y="298627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2021" y="0"/>
                  </a:moveTo>
                  <a:lnTo>
                    <a:pt x="28117" y="0"/>
                  </a:lnTo>
                  <a:lnTo>
                    <a:pt x="33324" y="2159"/>
                  </a:lnTo>
                  <a:lnTo>
                    <a:pt x="37655" y="6476"/>
                  </a:lnTo>
                  <a:lnTo>
                    <a:pt x="41973" y="10795"/>
                  </a:lnTo>
                  <a:lnTo>
                    <a:pt x="44132" y="16001"/>
                  </a:lnTo>
                  <a:lnTo>
                    <a:pt x="44132" y="22098"/>
                  </a:lnTo>
                  <a:lnTo>
                    <a:pt x="44132" y="28194"/>
                  </a:lnTo>
                  <a:lnTo>
                    <a:pt x="41973" y="33400"/>
                  </a:lnTo>
                  <a:lnTo>
                    <a:pt x="37655" y="37719"/>
                  </a:lnTo>
                  <a:lnTo>
                    <a:pt x="33324" y="42037"/>
                  </a:lnTo>
                  <a:lnTo>
                    <a:pt x="28117" y="44196"/>
                  </a:lnTo>
                  <a:lnTo>
                    <a:pt x="22021" y="44196"/>
                  </a:lnTo>
                  <a:lnTo>
                    <a:pt x="15989" y="44196"/>
                  </a:lnTo>
                  <a:lnTo>
                    <a:pt x="10807" y="42037"/>
                  </a:lnTo>
                  <a:lnTo>
                    <a:pt x="6476" y="37719"/>
                  </a:lnTo>
                  <a:lnTo>
                    <a:pt x="2159" y="33400"/>
                  </a:lnTo>
                  <a:lnTo>
                    <a:pt x="0" y="28194"/>
                  </a:lnTo>
                  <a:lnTo>
                    <a:pt x="0" y="22098"/>
                  </a:lnTo>
                  <a:lnTo>
                    <a:pt x="0" y="16001"/>
                  </a:lnTo>
                  <a:lnTo>
                    <a:pt x="2159" y="10795"/>
                  </a:lnTo>
                  <a:lnTo>
                    <a:pt x="6476" y="6476"/>
                  </a:lnTo>
                  <a:lnTo>
                    <a:pt x="10807" y="2159"/>
                  </a:lnTo>
                  <a:lnTo>
                    <a:pt x="15989" y="0"/>
                  </a:lnTo>
                  <a:lnTo>
                    <a:pt x="22021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818857" y="2938272"/>
              <a:ext cx="3753650" cy="168910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810933" y="3371088"/>
              <a:ext cx="3458552" cy="162813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809891" y="3791711"/>
              <a:ext cx="2513063" cy="168910"/>
            </a:xfrm>
            <a:prstGeom prst="rect">
              <a:avLst/>
            </a:prstGeom>
          </p:spPr>
        </p:pic>
        <p:sp>
          <p:nvSpPr>
            <p:cNvPr id="71" name="object 71" descr=""/>
            <p:cNvSpPr/>
            <p:nvPr/>
          </p:nvSpPr>
          <p:spPr>
            <a:xfrm>
              <a:off x="5601461" y="868680"/>
              <a:ext cx="875665" cy="3429000"/>
            </a:xfrm>
            <a:custGeom>
              <a:avLst/>
              <a:gdLst/>
              <a:ahLst/>
              <a:cxnLst/>
              <a:rect l="l" t="t" r="r" b="b"/>
              <a:pathLst>
                <a:path w="875664" h="3429000">
                  <a:moveTo>
                    <a:pt x="875512" y="0"/>
                  </a:moveTo>
                  <a:lnTo>
                    <a:pt x="0" y="0"/>
                  </a:lnTo>
                  <a:lnTo>
                    <a:pt x="0" y="3429000"/>
                  </a:lnTo>
                  <a:lnTo>
                    <a:pt x="875512" y="3429000"/>
                  </a:lnTo>
                  <a:lnTo>
                    <a:pt x="87551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5601461" y="868680"/>
              <a:ext cx="875665" cy="3429000"/>
            </a:xfrm>
            <a:custGeom>
              <a:avLst/>
              <a:gdLst/>
              <a:ahLst/>
              <a:cxnLst/>
              <a:rect l="l" t="t" r="r" b="b"/>
              <a:pathLst>
                <a:path w="875664" h="3429000">
                  <a:moveTo>
                    <a:pt x="0" y="3429000"/>
                  </a:moveTo>
                  <a:lnTo>
                    <a:pt x="875512" y="3429000"/>
                  </a:lnTo>
                  <a:lnTo>
                    <a:pt x="875512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ln w="12700">
              <a:solidFill>
                <a:srgbClr val="2C64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382523" y="869061"/>
              <a:ext cx="6094730" cy="3427729"/>
            </a:xfrm>
            <a:custGeom>
              <a:avLst/>
              <a:gdLst/>
              <a:ahLst/>
              <a:cxnLst/>
              <a:rect l="l" t="t" r="r" b="b"/>
              <a:pathLst>
                <a:path w="6094730" h="3427729">
                  <a:moveTo>
                    <a:pt x="0" y="3427729"/>
                  </a:moveTo>
                  <a:lnTo>
                    <a:pt x="6094476" y="3427729"/>
                  </a:lnTo>
                  <a:lnTo>
                    <a:pt x="6094476" y="0"/>
                  </a:lnTo>
                  <a:lnTo>
                    <a:pt x="0" y="0"/>
                  </a:lnTo>
                  <a:lnTo>
                    <a:pt x="0" y="3427729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4" name="object 74" descr=""/>
          <p:cNvGrpSpPr/>
          <p:nvPr/>
        </p:nvGrpSpPr>
        <p:grpSpPr>
          <a:xfrm>
            <a:off x="382524" y="4844796"/>
            <a:ext cx="6094730" cy="3429000"/>
            <a:chOff x="382524" y="4844796"/>
            <a:chExt cx="6094730" cy="3429000"/>
          </a:xfrm>
        </p:grpSpPr>
        <p:pic>
          <p:nvPicPr>
            <p:cNvPr id="75" name="object 75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82524" y="4844796"/>
              <a:ext cx="6094349" cy="3429000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703575" y="6222492"/>
              <a:ext cx="1557527" cy="563880"/>
            </a:xfrm>
            <a:prstGeom prst="rect">
              <a:avLst/>
            </a:prstGeom>
          </p:spPr>
        </p:pic>
      </p:grpSp>
      <p:sp>
        <p:nvSpPr>
          <p:cNvPr id="77" name="object 77" descr=""/>
          <p:cNvSpPr txBox="1"/>
          <p:nvPr/>
        </p:nvSpPr>
        <p:spPr>
          <a:xfrm>
            <a:off x="382524" y="4845684"/>
            <a:ext cx="6094730" cy="342836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75"/>
              </a:spcBef>
            </a:pPr>
            <a:endParaRPr sz="2000">
              <a:latin typeface="Times New Roman"/>
              <a:cs typeface="Times New Roman"/>
            </a:endParaRPr>
          </a:p>
          <a:p>
            <a:pPr algn="ctr" marL="86995">
              <a:lnSpc>
                <a:spcPct val="100000"/>
              </a:lnSpc>
            </a:pP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Terimakasih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8" name="object 7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18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Julian</dc:creator>
  <dc:title>SlideModel PowerPoint Wide</dc:title>
  <dcterms:created xsi:type="dcterms:W3CDTF">2024-12-21T01:36:08Z</dcterms:created>
  <dcterms:modified xsi:type="dcterms:W3CDTF">2024-12-21T01:36:08Z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2018-04-19T00:00:00Z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2024-12-21T00:00:00Z</vt:filetime>
  </property>
  <property fmtid="{D5CDD505-2E9C-101B-9397-08002B2CF9AE}" pid="5" name="Producer">
    <vt:lpwstr>Microsoft® PowerPoint® 2010</vt:lpwstr>
  </property>
</Properties>
</file>